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sldIdLst>
    <p:sldId id="256" r:id="rId2"/>
    <p:sldId id="268" r:id="rId3"/>
    <p:sldId id="269" r:id="rId4"/>
    <p:sldId id="271" r:id="rId5"/>
    <p:sldId id="272" r:id="rId6"/>
    <p:sldId id="273" r:id="rId7"/>
    <p:sldId id="274" r:id="rId8"/>
    <p:sldId id="275" r:id="rId9"/>
    <p:sldId id="279" r:id="rId10"/>
    <p:sldId id="276" r:id="rId11"/>
    <p:sldId id="277" r:id="rId12"/>
    <p:sldId id="278" r:id="rId13"/>
  </p:sldIdLst>
  <p:sldSz cx="12192000" cy="6858000"/>
  <p:notesSz cx="7104063" cy="102346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87084" y="69755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439D75-7550-4F9B-9DBA-29C4D351738B}" type="datetimeFigureOut">
              <a:rPr lang="ru-RU" smtClean="0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6DA1EA1-B4DD-47A0-BB09-BEB9A9C043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439D75-7550-4F9B-9DBA-29C4D351738B}" type="datetimeFigureOut">
              <a:rPr lang="ru-RU" smtClean="0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1EA1-B4DD-47A0-BB09-BEB9A9C04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274640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439D75-7550-4F9B-9DBA-29C4D351738B}" type="datetimeFigureOut">
              <a:rPr lang="ru-RU" smtClean="0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1EA1-B4DD-47A0-BB09-BEB9A9C04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439D75-7550-4F9B-9DBA-29C4D351738B}" type="datetimeFigureOut">
              <a:rPr lang="ru-RU" smtClean="0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1EA1-B4DD-47A0-BB09-BEB9A9C043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87084" y="69755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439D75-7550-4F9B-9DBA-29C4D351738B}" type="datetimeFigureOut">
              <a:rPr lang="ru-RU" smtClean="0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6DA1EA1-B4DD-47A0-BB09-BEB9A9C04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439D75-7550-4F9B-9DBA-29C4D351738B}" type="datetimeFigureOut">
              <a:rPr lang="ru-RU" smtClean="0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1EA1-B4DD-47A0-BB09-BEB9A9C043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439D75-7550-4F9B-9DBA-29C4D351738B}" type="datetimeFigureOut">
              <a:rPr lang="ru-RU" smtClean="0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1EA1-B4DD-47A0-BB09-BEB9A9C043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439D75-7550-4F9B-9DBA-29C4D351738B}" type="datetimeFigureOut">
              <a:rPr lang="ru-RU" smtClean="0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1EA1-B4DD-47A0-BB09-BEB9A9C04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439D75-7550-4F9B-9DBA-29C4D351738B}" type="datetimeFigureOut">
              <a:rPr lang="ru-RU" smtClean="0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1EA1-B4DD-47A0-BB09-BEB9A9C04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439D75-7550-4F9B-9DBA-29C4D351738B}" type="datetimeFigureOut">
              <a:rPr lang="ru-RU" smtClean="0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1EA1-B4DD-47A0-BB09-BEB9A9C043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439D75-7550-4F9B-9DBA-29C4D351738B}" type="datetimeFigureOut">
              <a:rPr lang="ru-RU" smtClean="0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6DA1EA1-B4DD-47A0-BB09-BEB9A9C043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91078" y="66675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D439D75-7550-4F9B-9DBA-29C4D351738B}" type="datetimeFigureOut">
              <a:rPr lang="ru-RU" smtClean="0"/>
              <a:pPr>
                <a:defRPr/>
              </a:pPr>
              <a:t>13.02.2020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6DA1EA1-B4DD-47A0-BB09-BEB9A9C04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168275" y="188693"/>
            <a:ext cx="11690351" cy="605747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-1" dirty="0" smtClean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Загальна структура презентації</a:t>
            </a:r>
            <a:endParaRPr lang="uk-UA" spc="-1" dirty="0">
              <a:solidFill>
                <a:schemeClr val="accent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TextShape 2"/>
          <p:cNvSpPr txBox="1"/>
          <p:nvPr/>
        </p:nvSpPr>
        <p:spPr>
          <a:xfrm>
            <a:off x="703451" y="855996"/>
            <a:ext cx="11064875" cy="52228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uk-UA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Назва проекту/розробки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Яку проблему </a:t>
            </a:r>
            <a:r>
              <a:rPr lang="uk-UA" sz="24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розв</a:t>
            </a:r>
            <a:r>
              <a:rPr lang="en-US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’</a:t>
            </a:r>
            <a:r>
              <a:rPr lang="uk-UA" sz="24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язує</a:t>
            </a:r>
            <a:r>
              <a:rPr lang="uk-UA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Ваша розробка?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Хто можуть бути клієнтами/споживачами Вашого продукту (розробки)?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Як це працює? Короткий але влучний опис рішення (продукту).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Як проблема розв’язується зараз іншими розробниками? Які переваги саме Вашої розробки перед іншими?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Бізнес-модель: Яким чином будуть </a:t>
            </a:r>
            <a:r>
              <a:rPr lang="uk-UA" sz="24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зароблятися</a:t>
            </a:r>
            <a:r>
              <a:rPr lang="uk-UA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гроші? Який фінансовий ефект очікується від впровадження продукту?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Які ресурси (людські, фінансові, експертиза) потрібні для впровадження розробки?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План-графік (описати етапи розвитку/збільшення дохідності за рахунок впровадження Вашого продукту)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Команда</a:t>
            </a:r>
            <a:endParaRPr lang="uk-UA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Shape 105"/>
          <p:cNvSpPr txBox="1"/>
          <p:nvPr/>
        </p:nvSpPr>
        <p:spPr>
          <a:xfrm>
            <a:off x="11633421" y="6293105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1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Shape 107"/>
          <p:cNvSpPr/>
          <p:nvPr/>
        </p:nvSpPr>
        <p:spPr>
          <a:xfrm>
            <a:off x="11553371" y="6299578"/>
            <a:ext cx="377372" cy="420913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108"/>
          <p:cNvSpPr txBox="1"/>
          <p:nvPr/>
        </p:nvSpPr>
        <p:spPr>
          <a:xfrm>
            <a:off x="11553371" y="6342042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1</a:t>
            </a:fld>
            <a:endParaRPr lang="en-US" sz="1600" b="0" i="0" u="none" strike="noStrike" cap="none" dirty="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168275" y="188693"/>
            <a:ext cx="11690351" cy="605747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-1" dirty="0" smtClean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6. Ресурси</a:t>
            </a:r>
            <a:endParaRPr lang="uk-UA" spc="-1" dirty="0">
              <a:solidFill>
                <a:schemeClr val="accent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TextShape 2"/>
          <p:cNvSpPr txBox="1"/>
          <p:nvPr/>
        </p:nvSpPr>
        <p:spPr>
          <a:xfrm>
            <a:off x="703451" y="2321911"/>
            <a:ext cx="11064875" cy="16549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Які ресурси (людські, фінансові, експертиза) Вам потрібні для втілення проекту?</a:t>
            </a:r>
          </a:p>
        </p:txBody>
      </p:sp>
      <p:sp>
        <p:nvSpPr>
          <p:cNvPr id="6" name="Shape 105"/>
          <p:cNvSpPr txBox="1"/>
          <p:nvPr/>
        </p:nvSpPr>
        <p:spPr>
          <a:xfrm>
            <a:off x="11633421" y="6293105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10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107"/>
          <p:cNvSpPr/>
          <p:nvPr/>
        </p:nvSpPr>
        <p:spPr>
          <a:xfrm>
            <a:off x="11553371" y="6299578"/>
            <a:ext cx="377372" cy="420913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Shape 108"/>
          <p:cNvSpPr txBox="1"/>
          <p:nvPr/>
        </p:nvSpPr>
        <p:spPr>
          <a:xfrm>
            <a:off x="11553371" y="6342042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10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168275" y="188693"/>
            <a:ext cx="11690351" cy="605747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-1" dirty="0" smtClean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7. Команда</a:t>
            </a:r>
            <a:endParaRPr lang="uk-UA" spc="-1" dirty="0">
              <a:solidFill>
                <a:schemeClr val="accent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TextShape 2"/>
          <p:cNvSpPr txBox="1"/>
          <p:nvPr/>
        </p:nvSpPr>
        <p:spPr>
          <a:xfrm>
            <a:off x="703451" y="1088221"/>
            <a:ext cx="11064875" cy="16549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Це один із ключових слайдів. Інвестор хоче знати три речі про проект: Де тут гроші? Навіщо він в цьому проекті? Навіщо Ви в цьому проекті? Саме </a:t>
            </a:r>
            <a:r>
              <a:rPr lang="ru-RU" sz="28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«</a:t>
            </a:r>
            <a:r>
              <a:rPr lang="uk-UA" sz="28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навіщо</a:t>
            </a:r>
            <a:r>
              <a:rPr lang="ru-RU" sz="28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»</a:t>
            </a: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а </a:t>
            </a:r>
            <a:r>
              <a:rPr lang="uk-UA" sz="28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не </a:t>
            </a:r>
            <a:r>
              <a:rPr lang="ru-RU" sz="28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«</a:t>
            </a:r>
            <a:r>
              <a:rPr lang="uk-UA" sz="28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чому</a:t>
            </a:r>
            <a:r>
              <a:rPr lang="ru-RU" sz="28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» </a:t>
            </a: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!!!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Не потрібно багато тексту та регалій, не потрібно перераховувати усіх співробітників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Потрібно виділити ключових людей і ті їхні компетенції, які релевантні до даного проекту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Найкращий аргумент – це досвід вже впроваджених розробок, раніше реалізованих </a:t>
            </a:r>
            <a:r>
              <a:rPr lang="uk-UA" sz="28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стартап-проектів</a:t>
            </a: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досвід співпраці з індустрією або роботи в індустрії, релевантний для даного проекту</a:t>
            </a:r>
          </a:p>
        </p:txBody>
      </p:sp>
      <p:sp>
        <p:nvSpPr>
          <p:cNvPr id="4" name="Shape 105"/>
          <p:cNvSpPr txBox="1"/>
          <p:nvPr/>
        </p:nvSpPr>
        <p:spPr>
          <a:xfrm>
            <a:off x="11633421" y="6293105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11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Shape 107"/>
          <p:cNvSpPr/>
          <p:nvPr/>
        </p:nvSpPr>
        <p:spPr>
          <a:xfrm>
            <a:off x="11553371" y="6299578"/>
            <a:ext cx="377372" cy="420913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108"/>
          <p:cNvSpPr txBox="1"/>
          <p:nvPr/>
        </p:nvSpPr>
        <p:spPr>
          <a:xfrm>
            <a:off x="11422741" y="6342742"/>
            <a:ext cx="595114" cy="31931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11</a:t>
            </a:fld>
            <a:endParaRPr lang="en-US" sz="1600" b="0" i="0" u="none" strike="noStrike" cap="none" dirty="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168275" y="188693"/>
            <a:ext cx="11690351" cy="605747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-1" dirty="0" smtClean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8. Останній слайд</a:t>
            </a:r>
            <a:endParaRPr lang="uk-UA" spc="-1" dirty="0">
              <a:solidFill>
                <a:schemeClr val="accent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TextShape 2"/>
          <p:cNvSpPr txBox="1"/>
          <p:nvPr/>
        </p:nvSpPr>
        <p:spPr>
          <a:xfrm>
            <a:off x="703451" y="1378501"/>
            <a:ext cx="11064875" cy="16549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«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thank you page</a:t>
            </a:r>
            <a:r>
              <a:rPr lang="ru-RU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»</a:t>
            </a:r>
            <a:endParaRPr lang="uk-UA" sz="2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+ Ваші контакти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uk-UA" sz="2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855851" y="4833257"/>
            <a:ext cx="11064875" cy="7112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uk-UA" sz="2000" b="1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Нотатка: </a:t>
            </a:r>
            <a:r>
              <a:rPr lang="uk-UA" sz="20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Останній слайд як правило залишається найдовше перед слухачами, тому Вони встигнуть записати Ваші дані. </a:t>
            </a:r>
            <a:r>
              <a:rPr lang="ru-RU" sz="20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Не </a:t>
            </a:r>
            <a:r>
              <a:rPr lang="uk-UA" sz="20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варто контакти розміщувати на першому слайді.</a:t>
            </a:r>
          </a:p>
        </p:txBody>
      </p:sp>
      <p:sp>
        <p:nvSpPr>
          <p:cNvPr id="5" name="Shape 105"/>
          <p:cNvSpPr txBox="1"/>
          <p:nvPr/>
        </p:nvSpPr>
        <p:spPr>
          <a:xfrm>
            <a:off x="11633421" y="6293105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12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107"/>
          <p:cNvSpPr/>
          <p:nvPr/>
        </p:nvSpPr>
        <p:spPr>
          <a:xfrm>
            <a:off x="11553371" y="6299578"/>
            <a:ext cx="377372" cy="420913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108"/>
          <p:cNvSpPr txBox="1"/>
          <p:nvPr/>
        </p:nvSpPr>
        <p:spPr>
          <a:xfrm>
            <a:off x="11495313" y="6386286"/>
            <a:ext cx="508028" cy="2695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12</a:t>
            </a:fld>
            <a:endParaRPr lang="en-US" sz="1600" b="0" i="0" u="none" strike="noStrike" cap="none" dirty="0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Рисунок 7" descr="KAU_Logo-20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84403" y="362854"/>
            <a:ext cx="940631" cy="9579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711484" y="1262794"/>
            <a:ext cx="1335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kau.org.ua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42638" y="3497948"/>
            <a:ext cx="404713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>
                <a:solidFill>
                  <a:srgbClr val="002060"/>
                </a:solidFill>
              </a:rPr>
              <a:t>Лабораторія трансферу технологій</a:t>
            </a:r>
          </a:p>
          <a:p>
            <a:r>
              <a:rPr lang="uk-UA" sz="2000" b="1" dirty="0" smtClean="0">
                <a:solidFill>
                  <a:srgbClr val="002060"/>
                </a:solidFill>
              </a:rPr>
              <a:t>Інноваційного центру КАУ</a:t>
            </a:r>
          </a:p>
          <a:p>
            <a:r>
              <a:rPr lang="uk-UA" sz="2000" b="1" dirty="0" smtClean="0"/>
              <a:t>+38 097 965 40 90</a:t>
            </a:r>
          </a:p>
          <a:p>
            <a:r>
              <a:rPr lang="uk-UA" sz="2000" b="1" dirty="0" smtClean="0"/>
              <a:t>+ 38 097 825 86 42</a:t>
            </a:r>
            <a:endParaRPr lang="uk-UA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168275" y="188693"/>
            <a:ext cx="11690351" cy="605747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-1" dirty="0" smtClean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1. Назва проекту/розробки</a:t>
            </a:r>
            <a:endParaRPr lang="uk-UA" spc="-1" dirty="0">
              <a:solidFill>
                <a:schemeClr val="accent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TextShape 2"/>
          <p:cNvSpPr txBox="1"/>
          <p:nvPr/>
        </p:nvSpPr>
        <p:spPr>
          <a:xfrm>
            <a:off x="703451" y="1088220"/>
            <a:ext cx="11064875" cy="3266061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ru-RU" sz="2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uk-UA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Почніть з назви проекту/розробки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Дуже коротко скажіть, про що будете говорити (ми – такі-то, робимо те-то для тих-то)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Вкажіть напрямок, в якому працюєте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uk-UA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855851" y="4833257"/>
            <a:ext cx="11064875" cy="7112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uk-UA" sz="3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Нотатка: </a:t>
            </a:r>
            <a:r>
              <a:rPr lang="uk-UA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Назву цього слайду давати не треба.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uk-UA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Назва слайду = назва розробки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uk-UA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Shape 105"/>
          <p:cNvSpPr txBox="1"/>
          <p:nvPr/>
        </p:nvSpPr>
        <p:spPr>
          <a:xfrm>
            <a:off x="11633421" y="6293105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2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Shape 107"/>
          <p:cNvSpPr/>
          <p:nvPr/>
        </p:nvSpPr>
        <p:spPr>
          <a:xfrm>
            <a:off x="11553371" y="6299578"/>
            <a:ext cx="377372" cy="420913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8"/>
          <p:cNvSpPr txBox="1"/>
          <p:nvPr/>
        </p:nvSpPr>
        <p:spPr>
          <a:xfrm>
            <a:off x="11553371" y="6342042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2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168275" y="188693"/>
            <a:ext cx="11690351" cy="605747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-1" dirty="0" smtClean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2. Проблема</a:t>
            </a:r>
            <a:endParaRPr lang="uk-UA" spc="-1" dirty="0">
              <a:solidFill>
                <a:schemeClr val="accent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TextShape 2"/>
          <p:cNvSpPr txBox="1"/>
          <p:nvPr/>
        </p:nvSpPr>
        <p:spPr>
          <a:xfrm>
            <a:off x="703451" y="1088220"/>
            <a:ext cx="11064875" cy="3266061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Яку проблему Ви знімаєте?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Потрібно правильно фокусуватися та робити правильні акценти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Реальна і правильно ідентифікована проблема – основа успіху Вашого проекту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uk-UA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855851" y="4833257"/>
            <a:ext cx="11064875" cy="7112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uk-UA" sz="3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Нотатка: </a:t>
            </a:r>
            <a:r>
              <a:rPr lang="uk-UA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При описі загальної проблеми дуже важливо спиратися на конкретний приклад (кейс), рішення для якого Ви розробляєте.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uk-UA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Shape 105"/>
          <p:cNvSpPr txBox="1"/>
          <p:nvPr/>
        </p:nvSpPr>
        <p:spPr>
          <a:xfrm>
            <a:off x="11633421" y="6293105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3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107"/>
          <p:cNvSpPr/>
          <p:nvPr/>
        </p:nvSpPr>
        <p:spPr>
          <a:xfrm>
            <a:off x="11553371" y="6299578"/>
            <a:ext cx="377372" cy="420913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108"/>
          <p:cNvSpPr txBox="1"/>
          <p:nvPr/>
        </p:nvSpPr>
        <p:spPr>
          <a:xfrm>
            <a:off x="11553371" y="6342042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3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168275" y="188693"/>
            <a:ext cx="11690351" cy="605747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-1" dirty="0" smtClean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3. Клієнти/потенційні користувачі</a:t>
            </a:r>
            <a:endParaRPr lang="uk-UA" spc="-1" dirty="0">
              <a:solidFill>
                <a:schemeClr val="accent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TextShape 2"/>
          <p:cNvSpPr txBox="1"/>
          <p:nvPr/>
        </p:nvSpPr>
        <p:spPr>
          <a:xfrm>
            <a:off x="703451" y="1088220"/>
            <a:ext cx="11064875" cy="3266061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Хто буде користувачем/клієнтом цього продукту?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Хто буде платити за користування цим продуктом?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uk-UA" sz="2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Чи є можливість застосування не тільки в рамках цієї компанії?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Чи можна розробку комерціалізувати та продавати іншим компаніям?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uk-UA" sz="2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Чи можна застосувати цю розробку в інших галузях?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uk-UA" sz="32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uk-UA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Shape 105"/>
          <p:cNvSpPr txBox="1"/>
          <p:nvPr/>
        </p:nvSpPr>
        <p:spPr>
          <a:xfrm>
            <a:off x="11633421" y="6293105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4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107"/>
          <p:cNvSpPr/>
          <p:nvPr/>
        </p:nvSpPr>
        <p:spPr>
          <a:xfrm>
            <a:off x="11553371" y="6299578"/>
            <a:ext cx="377372" cy="420913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108"/>
          <p:cNvSpPr txBox="1"/>
          <p:nvPr/>
        </p:nvSpPr>
        <p:spPr>
          <a:xfrm>
            <a:off x="11553371" y="6342042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4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168275" y="188693"/>
            <a:ext cx="11690351" cy="605747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-1" dirty="0" smtClean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Рішення</a:t>
            </a:r>
            <a:endParaRPr lang="uk-UA" spc="-1" dirty="0">
              <a:solidFill>
                <a:schemeClr val="accent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TextShape 2"/>
          <p:cNvSpPr txBox="1"/>
          <p:nvPr/>
        </p:nvSpPr>
        <p:spPr>
          <a:xfrm>
            <a:off x="703451" y="1088220"/>
            <a:ext cx="11064875" cy="3266061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Як Ваша розробка/продукт </a:t>
            </a:r>
            <a:r>
              <a:rPr lang="uk-UA" sz="28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розв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’</a:t>
            </a:r>
            <a:r>
              <a:rPr lang="ru-RU" sz="28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язують</a:t>
            </a:r>
            <a:r>
              <a:rPr lang="ru-RU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проблему</a:t>
            </a: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Як це працює? – ПОЯСНЮЄМО ПРОСТО </a:t>
            </a: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Wingdings" pitchFamily="2" charset="2"/>
              </a:rPr>
              <a:t></a:t>
            </a:r>
            <a:endParaRPr lang="uk-UA" sz="2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У чому перевага Вашого рішення?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uk-UA" sz="28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Нотатка: </a:t>
            </a: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Гарний інструмент – </a:t>
            </a:r>
            <a:r>
              <a:rPr lang="uk-UA" sz="2800" b="1" spc="-1" dirty="0" smtClean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порівняльні таблиці</a:t>
            </a:r>
            <a:r>
              <a:rPr lang="uk-UA" sz="28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 </a:t>
            </a:r>
            <a:endParaRPr lang="uk-UA" sz="2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а) ретельно підбирайте приклади для порівняння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б) візуально виділяйте в таблиці ВАШ продукт/розробку</a:t>
            </a:r>
            <a:endParaRPr lang="uk-UA" sz="32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uk-UA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754253" y="4833257"/>
            <a:ext cx="11064875" cy="7112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uk-UA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Якщо Ваш клієнт – бізнес, чи розумієте Ви його бізнес процеси? Як Ви в них вбудуєтесь?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uk-UA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Shape 105"/>
          <p:cNvSpPr txBox="1"/>
          <p:nvPr/>
        </p:nvSpPr>
        <p:spPr>
          <a:xfrm>
            <a:off x="11633421" y="6293105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5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107"/>
          <p:cNvSpPr/>
          <p:nvPr/>
        </p:nvSpPr>
        <p:spPr>
          <a:xfrm>
            <a:off x="11553371" y="6299578"/>
            <a:ext cx="377372" cy="420913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108"/>
          <p:cNvSpPr txBox="1"/>
          <p:nvPr/>
        </p:nvSpPr>
        <p:spPr>
          <a:xfrm>
            <a:off x="11553371" y="6342042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5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168275" y="188693"/>
            <a:ext cx="11690351" cy="605747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-1" dirty="0" smtClean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4. Конкурентні переваги</a:t>
            </a:r>
            <a:endParaRPr lang="uk-UA" spc="-1" dirty="0">
              <a:solidFill>
                <a:schemeClr val="accent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TextShape 2"/>
          <p:cNvSpPr txBox="1"/>
          <p:nvPr/>
        </p:nvSpPr>
        <p:spPr>
          <a:xfrm>
            <a:off x="703451" y="1088220"/>
            <a:ext cx="11064875" cy="3266061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Як </a:t>
            </a:r>
            <a:r>
              <a:rPr lang="uk-UA" sz="28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розв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’</a:t>
            </a:r>
            <a:r>
              <a:rPr lang="uk-UA" sz="28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язується</a:t>
            </a: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проблема зараз іншими розробниками?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Недоліки такого </a:t>
            </a:r>
            <a:r>
              <a:rPr lang="uk-UA" sz="28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розв</a:t>
            </a:r>
            <a:r>
              <a:rPr lang="en-US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’</a:t>
            </a:r>
            <a:r>
              <a:rPr lang="uk-UA" sz="28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язання</a:t>
            </a: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проблеми.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У чому перевага Вашого рішення перед іншими?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По яких важливих показниках Ваше рішення їх перевершує?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Чому ці показники важливі для </a:t>
            </a:r>
            <a:r>
              <a:rPr lang="ru-RU" sz="28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компанії-інвестора</a:t>
            </a: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?</a:t>
            </a:r>
            <a:endParaRPr lang="uk-UA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Shape 105"/>
          <p:cNvSpPr txBox="1"/>
          <p:nvPr/>
        </p:nvSpPr>
        <p:spPr>
          <a:xfrm>
            <a:off x="11633421" y="6293105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6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107"/>
          <p:cNvSpPr/>
          <p:nvPr/>
        </p:nvSpPr>
        <p:spPr>
          <a:xfrm>
            <a:off x="11553371" y="6299578"/>
            <a:ext cx="377372" cy="420913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108"/>
          <p:cNvSpPr txBox="1"/>
          <p:nvPr/>
        </p:nvSpPr>
        <p:spPr>
          <a:xfrm>
            <a:off x="11553371" y="6342042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6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168275" y="188693"/>
            <a:ext cx="11690351" cy="605747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-1" dirty="0" smtClean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5. Бізнес-модель</a:t>
            </a:r>
            <a:endParaRPr lang="uk-UA" spc="-1" dirty="0">
              <a:solidFill>
                <a:schemeClr val="accent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TextShape 2"/>
          <p:cNvSpPr txBox="1"/>
          <p:nvPr/>
        </p:nvSpPr>
        <p:spPr>
          <a:xfrm>
            <a:off x="703451" y="1088220"/>
            <a:ext cx="11064875" cy="3266061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Як Ви будете заробляти гроші?</a:t>
            </a:r>
          </a:p>
          <a:p>
            <a:pPr algn="ctr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endParaRPr lang="uk-UA" sz="2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Як компанія за рахунок Вашої розробки може заробити гроші?</a:t>
            </a:r>
          </a:p>
          <a:p>
            <a:pPr algn="ctr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endParaRPr lang="uk-UA" sz="28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Який економічний ефект буде досягнуто за рахунок впровадження Вашої розробки? </a:t>
            </a:r>
            <a:endParaRPr lang="uk-UA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TextShape 2"/>
          <p:cNvSpPr txBox="1"/>
          <p:nvPr/>
        </p:nvSpPr>
        <p:spPr>
          <a:xfrm>
            <a:off x="855851" y="4833257"/>
            <a:ext cx="11064875" cy="7112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uk-UA" sz="2400" b="1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Контрольне питання: </a:t>
            </a:r>
            <a:r>
              <a:rPr lang="uk-UA" sz="24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Ви самі розумієте із Вашого слайду, як Ваша розробка зароблятиме гроші? А Ваша теща? А син (або онук)?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uk-UA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Shape 105"/>
          <p:cNvSpPr txBox="1"/>
          <p:nvPr/>
        </p:nvSpPr>
        <p:spPr>
          <a:xfrm>
            <a:off x="11633421" y="6293105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7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Shape 107"/>
          <p:cNvSpPr/>
          <p:nvPr/>
        </p:nvSpPr>
        <p:spPr>
          <a:xfrm>
            <a:off x="11553371" y="6299578"/>
            <a:ext cx="377372" cy="420913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108"/>
          <p:cNvSpPr txBox="1"/>
          <p:nvPr/>
        </p:nvSpPr>
        <p:spPr>
          <a:xfrm>
            <a:off x="11553371" y="6342042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7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168275" y="188693"/>
            <a:ext cx="11690351" cy="605747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b="1" spc="-1" dirty="0" smtClean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5. Поточний статус та план-графік (</a:t>
            </a:r>
            <a:r>
              <a:rPr lang="en-US" sz="3600" b="1" spc="-1" dirty="0" smtClean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roadmap</a:t>
            </a:r>
            <a:r>
              <a:rPr lang="uk-UA" sz="3600" b="1" spc="-1" dirty="0" smtClean="0">
                <a:solidFill>
                  <a:schemeClr val="accent1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)</a:t>
            </a:r>
            <a:endParaRPr lang="uk-UA" spc="-1" dirty="0">
              <a:solidFill>
                <a:schemeClr val="accent1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TextShape 2"/>
          <p:cNvSpPr txBox="1"/>
          <p:nvPr/>
        </p:nvSpPr>
        <p:spPr>
          <a:xfrm>
            <a:off x="703451" y="1088220"/>
            <a:ext cx="11064875" cy="3266061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Чарівна послідовність питань розвитку будь-якого бізнесу: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8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«</a:t>
            </a:r>
            <a:r>
              <a:rPr lang="uk-UA" sz="28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де ми зараз? </a:t>
            </a:r>
            <a:r>
              <a:rPr lang="en-US" sz="28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-&gt; </a:t>
            </a:r>
            <a:r>
              <a:rPr lang="ru-RU" sz="28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де ми </a:t>
            </a:r>
            <a:r>
              <a:rPr lang="uk-UA" sz="28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хочемо</a:t>
            </a:r>
            <a:r>
              <a:rPr lang="ru-RU" sz="28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бути? </a:t>
            </a:r>
            <a:r>
              <a:rPr lang="en-US" sz="28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-&gt; </a:t>
            </a:r>
            <a:r>
              <a:rPr lang="uk-UA" sz="28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як ми туди попадемо?</a:t>
            </a:r>
            <a:r>
              <a:rPr lang="ru-RU" sz="28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»</a:t>
            </a:r>
            <a:endParaRPr lang="uk-UA" sz="2800" spc="-1" dirty="0" smtClean="0">
              <a:solidFill>
                <a:srgbClr val="7030A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Побудуйте простий лінійний графік життя Вашого проекту: від ідеї – до сьогодні; від сьогодні – до повної реалізації;  (як би Ви її собі не уявляли: продаж патенту, вихід на </a:t>
            </a:r>
            <a:r>
              <a:rPr lang="de-DE" sz="2800" b="1" dirty="0" smtClean="0"/>
              <a:t>NASDAQ</a:t>
            </a:r>
            <a:r>
              <a:rPr lang="uk-UA" sz="2800" b="1" dirty="0" smtClean="0"/>
              <a:t>*, </a:t>
            </a:r>
            <a:r>
              <a:rPr lang="uk-UA" sz="2800" dirty="0" smtClean="0"/>
              <a:t>побудова транснаціональної корпорації </a:t>
            </a: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</a:t>
            </a:r>
          </a:p>
          <a:p>
            <a:pPr algn="just" eaLnBrk="1" fontAlgn="auto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uk-UA" sz="28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На цьому графіку слід позначити основні віхи з датами, основні показники ефективності, потреби та задачі.</a:t>
            </a:r>
            <a:endParaRPr lang="uk-UA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TextShape 2"/>
          <p:cNvSpPr txBox="1"/>
          <p:nvPr/>
        </p:nvSpPr>
        <p:spPr>
          <a:xfrm>
            <a:off x="601851" y="5537253"/>
            <a:ext cx="11064875" cy="90708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1000" spc="-1" dirty="0">
              <a:solidFill>
                <a:srgbClr val="1F4E79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uk-UA" sz="2000" b="1" dirty="0" smtClean="0"/>
              <a:t>*NASDAQ - </a:t>
            </a:r>
            <a:r>
              <a:rPr lang="uk-UA" sz="2000" spc="-1" dirty="0" smtClean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американський позабіржовий ринок, що спеціалізується на акціях високотехнологічних компаній (виробництво електроніки, програмного забезпечення тощо).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uk-UA" sz="2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Shape 105"/>
          <p:cNvSpPr txBox="1"/>
          <p:nvPr/>
        </p:nvSpPr>
        <p:spPr>
          <a:xfrm>
            <a:off x="11633421" y="6293105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8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Shape 107"/>
          <p:cNvSpPr/>
          <p:nvPr/>
        </p:nvSpPr>
        <p:spPr>
          <a:xfrm>
            <a:off x="11553371" y="6299578"/>
            <a:ext cx="377372" cy="420913"/>
          </a:xfrm>
          <a:prstGeom prst="flowChartOffpageConnector">
            <a:avLst/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Shape 108"/>
          <p:cNvSpPr txBox="1"/>
          <p:nvPr/>
        </p:nvSpPr>
        <p:spPr>
          <a:xfrm>
            <a:off x="11553371" y="6342042"/>
            <a:ext cx="377400" cy="313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ct val="25000"/>
              <a:buFont typeface="Arial"/>
              <a:buNone/>
            </a:pPr>
            <a:fld id="{00000000-1234-1234-1234-123412341234}" type="slidenum">
              <a:rPr lang="en-US" sz="1600" b="0" i="0" u="none" strike="noStrike" cap="none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2F2F2"/>
                </a:buClr>
                <a:buSzPct val="25000"/>
                <a:buFont typeface="Arial"/>
                <a:buNone/>
              </a:pPr>
              <a:t>8</a:t>
            </a:fld>
            <a:endParaRPr lang="en-US" sz="1600" b="0" i="0" u="none" strike="noStrike" cap="none">
              <a:solidFill>
                <a:srgbClr val="F2F2F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74613" y="0"/>
            <a:ext cx="11690350" cy="892175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spc="-1" dirty="0" smtClean="0">
                <a:solidFill>
                  <a:srgbClr val="1F4E79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5</a:t>
            </a:r>
            <a:r>
              <a:rPr lang="ru-RU" sz="4800" b="1" spc="-1" dirty="0" smtClean="0">
                <a:solidFill>
                  <a:srgbClr val="1F4E79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. </a:t>
            </a:r>
            <a:r>
              <a:rPr lang="ru-RU" sz="4800" b="1" spc="-1" dirty="0">
                <a:solidFill>
                  <a:srgbClr val="1F4E79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Текущий статус и план-график (</a:t>
            </a:r>
            <a:r>
              <a:rPr lang="ru-RU" sz="4800" b="1" spc="-1" dirty="0" err="1">
                <a:solidFill>
                  <a:srgbClr val="1F4E79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roadmap</a:t>
            </a:r>
            <a:r>
              <a:rPr lang="ru-RU" sz="4800" b="1" spc="-1" dirty="0">
                <a:solidFill>
                  <a:srgbClr val="1F4E79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) 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700088" y="1157288"/>
            <a:ext cx="11064875" cy="54371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32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0484" name="Диаграмма 3"/>
          <p:cNvGraphicFramePr>
            <a:graphicFrameLocks/>
          </p:cNvGraphicFramePr>
          <p:nvPr/>
        </p:nvGraphicFramePr>
        <p:xfrm>
          <a:off x="214313" y="912813"/>
          <a:ext cx="11791950" cy="5732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Диаграмма" r:id="rId3" imgW="11796782" imgH="5736833" progId="">
                  <p:embed/>
                </p:oleObj>
              </mc:Choice>
              <mc:Fallback>
                <p:oleObj name="Диаграмма" r:id="rId3" imgW="11796782" imgH="5736833" progId="">
                  <p:embed/>
                  <p:pic>
                    <p:nvPicPr>
                      <p:cNvPr id="0" name="Picture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912813"/>
                        <a:ext cx="11791950" cy="5732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CustomShape 3"/>
          <p:cNvSpPr/>
          <p:nvPr/>
        </p:nvSpPr>
        <p:spPr>
          <a:xfrm>
            <a:off x="1789524" y="5562044"/>
            <a:ext cx="1933389" cy="115596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Идея непрерывного мониторинга. Создание первых экспериментальных АЭ систем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CustomShape 4"/>
          <p:cNvSpPr/>
          <p:nvPr/>
        </p:nvSpPr>
        <p:spPr>
          <a:xfrm>
            <a:off x="1110240" y="3690360"/>
            <a:ext cx="1201886" cy="136908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Идея прогноза. Поставка первых мобильных АЭ систем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CustomShape 5"/>
          <p:cNvSpPr/>
          <p:nvPr/>
        </p:nvSpPr>
        <p:spPr>
          <a:xfrm>
            <a:off x="3051000" y="4772880"/>
            <a:ext cx="2134954" cy="51660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Поставка мобильных АЭ систем 2 поколения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CustomShape 6"/>
          <p:cNvSpPr/>
          <p:nvPr/>
        </p:nvSpPr>
        <p:spPr>
          <a:xfrm>
            <a:off x="3079080" y="2777760"/>
            <a:ext cx="1175400" cy="136908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Реализация идеи прогноза. Создание технологии и программ</a:t>
            </a:r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CustomShape 7"/>
          <p:cNvSpPr/>
          <p:nvPr/>
        </p:nvSpPr>
        <p:spPr>
          <a:xfrm>
            <a:off x="5878440" y="3690360"/>
            <a:ext cx="2102966" cy="136908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Внедрение впервые в Украине систем  непрерывного АЭ мониторинга (</a:t>
            </a:r>
            <a:r>
              <a:rPr lang="ru-RU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ОПЗ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).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spc="-1" dirty="0">
                <a:uFill>
                  <a:solidFill>
                    <a:srgbClr val="FFFFFF"/>
                  </a:solidFill>
                </a:uFill>
              </a:rPr>
              <a:t>Расширяется по настоящий момент </a:t>
            </a:r>
            <a:endParaRPr lang="ru-RU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CustomShape 8"/>
          <p:cNvSpPr/>
          <p:nvPr/>
        </p:nvSpPr>
        <p:spPr>
          <a:xfrm>
            <a:off x="4338720" y="3100680"/>
            <a:ext cx="1239120" cy="72972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Создание АЭ систем 3 поколения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CustomShape 9"/>
          <p:cNvSpPr/>
          <p:nvPr/>
        </p:nvSpPr>
        <p:spPr>
          <a:xfrm>
            <a:off x="4558937" y="1690200"/>
            <a:ext cx="2056063" cy="94284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Внедрение систем  непрерывного АЭ мониторинга (</a:t>
            </a:r>
            <a:r>
              <a:rPr lang="ru-RU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Укрхимтрансаммиак</a:t>
            </a: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) 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CustomShape 10"/>
          <p:cNvSpPr/>
          <p:nvPr/>
        </p:nvSpPr>
        <p:spPr>
          <a:xfrm>
            <a:off x="8397720" y="2885400"/>
            <a:ext cx="1931040" cy="94284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Внедрение систем  непрерывного АЭ мониторинга (ТЭЦ-5 и ТЭЦ-6) 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CustomShape 11"/>
          <p:cNvSpPr/>
          <p:nvPr/>
        </p:nvSpPr>
        <p:spPr>
          <a:xfrm>
            <a:off x="5649913" y="2644775"/>
            <a:ext cx="722312" cy="877888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4" name="CustomShape 12"/>
          <p:cNvSpPr/>
          <p:nvPr/>
        </p:nvSpPr>
        <p:spPr>
          <a:xfrm>
            <a:off x="6897239" y="2063880"/>
            <a:ext cx="1253983" cy="72972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Создание АЭ систем </a:t>
            </a:r>
            <a:r>
              <a:rPr lang="ru-RU" sz="1400" spc="-1" dirty="0">
                <a:uFill>
                  <a:solidFill>
                    <a:srgbClr val="FFFFFF"/>
                  </a:solidFill>
                </a:uFill>
              </a:rPr>
              <a:t>4 поколения</a:t>
            </a:r>
            <a:endParaRPr lang="ru-RU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CustomShape 13"/>
          <p:cNvSpPr/>
          <p:nvPr/>
        </p:nvSpPr>
        <p:spPr>
          <a:xfrm flipH="1">
            <a:off x="7138988" y="2801938"/>
            <a:ext cx="309562" cy="365125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28440"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6" name="CustomShape 14"/>
          <p:cNvSpPr/>
          <p:nvPr/>
        </p:nvSpPr>
        <p:spPr>
          <a:xfrm>
            <a:off x="8224954" y="860425"/>
            <a:ext cx="3781425" cy="1916113"/>
          </a:xfrm>
          <a:prstGeom prst="roundRect">
            <a:avLst>
              <a:gd name="adj" fmla="val 16667"/>
            </a:avLst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ustomShape 15"/>
          <p:cNvSpPr/>
          <p:nvPr/>
        </p:nvSpPr>
        <p:spPr>
          <a:xfrm>
            <a:off x="9749502" y="913302"/>
            <a:ext cx="816120" cy="33372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Задачи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CustomShape 16"/>
          <p:cNvSpPr/>
          <p:nvPr/>
        </p:nvSpPr>
        <p:spPr>
          <a:xfrm>
            <a:off x="8343360" y="1331640"/>
            <a:ext cx="1223640" cy="94284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Расширить поставки систем АЭ мониторинга</a:t>
            </a:r>
            <a:endParaRPr lang="ru-RU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CustomShape 17"/>
          <p:cNvSpPr/>
          <p:nvPr/>
        </p:nvSpPr>
        <p:spPr>
          <a:xfrm>
            <a:off x="9666514" y="1324440"/>
            <a:ext cx="2147606" cy="1369080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Создать международный интернет-центр по поставкам АЭ систем и анализу результатов мониторинга</a:t>
            </a:r>
            <a:endParaRPr lang="ru-RU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989</TotalTime>
  <Words>803</Words>
  <Application>Microsoft Office PowerPoint</Application>
  <PresentationFormat>Широкоэкранный</PresentationFormat>
  <Paragraphs>130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Franklin Gothic Book</vt:lpstr>
      <vt:lpstr>Perpetua</vt:lpstr>
      <vt:lpstr>Wingdings</vt:lpstr>
      <vt:lpstr>Wingdings 2</vt:lpstr>
      <vt:lpstr>Справедливость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Название проекта/команды</dc:title>
  <dc:creator>Stanislav Nedosieka</dc:creator>
  <cp:lastModifiedBy>Пользователь</cp:lastModifiedBy>
  <cp:revision>224</cp:revision>
  <dcterms:created xsi:type="dcterms:W3CDTF">2019-05-17T20:36:35Z</dcterms:created>
  <dcterms:modified xsi:type="dcterms:W3CDTF">2020-02-13T10:36:22Z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10</vt:i4>
  </property>
</Properties>
</file>