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sldIdLst>
    <p:sldId id="407" r:id="rId2"/>
    <p:sldId id="599" r:id="rId3"/>
    <p:sldId id="461" r:id="rId4"/>
    <p:sldId id="467" r:id="rId5"/>
    <p:sldId id="429" r:id="rId6"/>
    <p:sldId id="450" r:id="rId7"/>
    <p:sldId id="600" r:id="rId8"/>
    <p:sldId id="418" r:id="rId9"/>
    <p:sldId id="457" r:id="rId10"/>
    <p:sldId id="441" r:id="rId11"/>
    <p:sldId id="458" r:id="rId12"/>
    <p:sldId id="413" r:id="rId13"/>
    <p:sldId id="459" r:id="rId14"/>
    <p:sldId id="432" r:id="rId15"/>
    <p:sldId id="601" r:id="rId16"/>
    <p:sldId id="460" r:id="rId17"/>
    <p:sldId id="456" r:id="rId18"/>
    <p:sldId id="426"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CC"/>
    <a:srgbClr val="FF0000"/>
    <a:srgbClr val="919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856" autoAdjust="0"/>
    <p:restoredTop sz="83977" autoAdjust="0"/>
  </p:normalViewPr>
  <p:slideViewPr>
    <p:cSldViewPr snapToGrid="0">
      <p:cViewPr varScale="1">
        <p:scale>
          <a:sx n="96" d="100"/>
          <a:sy n="96" d="100"/>
        </p:scale>
        <p:origin x="2724" y="84"/>
      </p:cViewPr>
      <p:guideLst>
        <p:guide orient="horz" pos="2160"/>
        <p:guide pos="2880"/>
      </p:guideLst>
    </p:cSldViewPr>
  </p:slideViewPr>
  <p:outlineViewPr>
    <p:cViewPr>
      <p:scale>
        <a:sx n="33" d="100"/>
        <a:sy n="33" d="100"/>
      </p:scale>
      <p:origin x="0" y="102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3096" y="-77"/>
      </p:cViewPr>
      <p:guideLst>
        <p:guide orient="horz" pos="2880"/>
        <p:guide pos="2160"/>
      </p:guideLst>
    </p:cSldViewPr>
  </p:notes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C01B4-F0C5-47B5-8283-79CF9DED77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C47755A-7FFF-4997-BE37-EDC3CC662177}">
      <dgm:prSet custT="1"/>
      <dgm:spPr>
        <a:noFill/>
        <a:ln>
          <a:solidFill>
            <a:schemeClr val="accent1">
              <a:lumMod val="75000"/>
            </a:schemeClr>
          </a:solidFill>
        </a:ln>
      </dgm:spPr>
      <dgm:t>
        <a:bodyPr/>
        <a:lstStyle/>
        <a:p>
          <a:pPr algn="just" rtl="0"/>
          <a:r>
            <a:rPr lang="uk-UA" sz="1600" baseline="0" dirty="0">
              <a:solidFill>
                <a:schemeClr val="tx1"/>
              </a:solidFill>
              <a:latin typeface="Cambria" pitchFamily="18" charset="0"/>
            </a:rPr>
            <a:t>    Пластичність центральної нервової системи організму людини задіяна у виникненні та закріпленні біологічно корисних змін </a:t>
          </a:r>
          <a:r>
            <a:rPr lang="uk-UA" sz="1600" baseline="0" dirty="0" err="1">
              <a:solidFill>
                <a:schemeClr val="tx1"/>
              </a:solidFill>
              <a:latin typeface="Cambria" pitchFamily="18" charset="0"/>
            </a:rPr>
            <a:t>структурно-функційної</a:t>
          </a:r>
          <a:r>
            <a:rPr lang="uk-UA" sz="1600" baseline="0" dirty="0">
              <a:solidFill>
                <a:schemeClr val="tx1"/>
              </a:solidFill>
              <a:latin typeface="Cambria" pitchFamily="18" charset="0"/>
            </a:rPr>
            <a:t> та метаболічної організації під впливом тривалого фізичного навантаження. </a:t>
          </a:r>
          <a:endParaRPr lang="ru-RU" sz="1600" baseline="0" dirty="0">
            <a:solidFill>
              <a:schemeClr val="tx1"/>
            </a:solidFill>
            <a:latin typeface="Cambria" pitchFamily="18" charset="0"/>
          </a:endParaRPr>
        </a:p>
      </dgm:t>
    </dgm:pt>
    <dgm:pt modelId="{7BD8EC63-3C1B-4C1B-A3F3-3E4FA90EE0EA}" type="parTrans" cxnId="{99C4D268-E560-4CD9-B14E-8B0F8CC432FD}">
      <dgm:prSet/>
      <dgm:spPr/>
      <dgm:t>
        <a:bodyPr/>
        <a:lstStyle/>
        <a:p>
          <a:endParaRPr lang="ru-RU"/>
        </a:p>
      </dgm:t>
    </dgm:pt>
    <dgm:pt modelId="{7A51CE2A-C8F5-407A-897C-4417601688F7}" type="sibTrans" cxnId="{99C4D268-E560-4CD9-B14E-8B0F8CC432FD}">
      <dgm:prSet/>
      <dgm:spPr/>
      <dgm:t>
        <a:bodyPr/>
        <a:lstStyle/>
        <a:p>
          <a:endParaRPr lang="ru-RU"/>
        </a:p>
      </dgm:t>
    </dgm:pt>
    <dgm:pt modelId="{018A45FD-61C0-49FA-B628-1EE34A76909C}">
      <dgm:prSet custT="1"/>
      <dgm:spPr>
        <a:noFill/>
        <a:ln>
          <a:solidFill>
            <a:schemeClr val="accent1">
              <a:lumMod val="75000"/>
            </a:schemeClr>
          </a:solidFill>
        </a:ln>
      </dgm:spPr>
      <dgm:t>
        <a:bodyPr/>
        <a:lstStyle/>
        <a:p>
          <a:pPr algn="just" rtl="0"/>
          <a:r>
            <a:rPr lang="uk-UA" sz="1600" baseline="0" dirty="0">
              <a:solidFill>
                <a:schemeClr val="tx1"/>
              </a:solidFill>
              <a:latin typeface="Cambria" pitchFamily="18" charset="0"/>
            </a:rPr>
            <a:t>    Стомлення, яке виникає внаслідок навантаження, може обмежувати фізичну дієздатність людини; однак на сьогодні механізми цього феномену є недостатньо дослідженими. </a:t>
          </a:r>
          <a:endParaRPr lang="ru-RU" sz="1600" baseline="0" dirty="0">
            <a:solidFill>
              <a:schemeClr val="tx1"/>
            </a:solidFill>
            <a:latin typeface="Cambria" pitchFamily="18" charset="0"/>
          </a:endParaRPr>
        </a:p>
      </dgm:t>
    </dgm:pt>
    <dgm:pt modelId="{1A28425E-5D45-46DF-9197-FA367B92D586}" type="parTrans" cxnId="{979F7AB0-5773-4360-81C4-39E24150A590}">
      <dgm:prSet/>
      <dgm:spPr/>
      <dgm:t>
        <a:bodyPr/>
        <a:lstStyle/>
        <a:p>
          <a:endParaRPr lang="ru-RU"/>
        </a:p>
      </dgm:t>
    </dgm:pt>
    <dgm:pt modelId="{5290CA9E-F3F6-4F0E-BF1C-C27BA9869ABB}" type="sibTrans" cxnId="{979F7AB0-5773-4360-81C4-39E24150A590}">
      <dgm:prSet/>
      <dgm:spPr/>
      <dgm:t>
        <a:bodyPr/>
        <a:lstStyle/>
        <a:p>
          <a:endParaRPr lang="ru-RU"/>
        </a:p>
      </dgm:t>
    </dgm:pt>
    <dgm:pt modelId="{9F581F57-DFEB-4F83-B383-C8B6C5981B81}">
      <dgm:prSet custT="1"/>
      <dgm:spPr>
        <a:noFill/>
        <a:ln>
          <a:solidFill>
            <a:schemeClr val="accent1">
              <a:lumMod val="75000"/>
            </a:schemeClr>
          </a:solidFill>
        </a:ln>
      </dgm:spPr>
      <dgm:t>
        <a:bodyPr/>
        <a:lstStyle/>
        <a:p>
          <a:pPr algn="just" rtl="0"/>
          <a:r>
            <a:rPr lang="uk-UA" sz="1600" baseline="0" dirty="0">
              <a:solidFill>
                <a:schemeClr val="tx1"/>
              </a:solidFill>
              <a:latin typeface="Cambria" pitchFamily="18" charset="0"/>
            </a:rPr>
            <a:t>    Стомлення залежить від підтримання гомеостазу та психологічного стану людини в умовах дії навантаження, від скорочувальних можливостей м'язів та здатності нервової системи генерувати адекватні моторні команди.</a:t>
          </a:r>
          <a:endParaRPr lang="ru-RU" sz="1600" baseline="0" dirty="0">
            <a:solidFill>
              <a:schemeClr val="tx1"/>
            </a:solidFill>
            <a:latin typeface="Cambria" pitchFamily="18" charset="0"/>
          </a:endParaRPr>
        </a:p>
      </dgm:t>
    </dgm:pt>
    <dgm:pt modelId="{F90BD5D1-C7F6-46E1-B2AF-DA446E21DCDA}" type="parTrans" cxnId="{0A1E37F9-23CC-4C65-8786-47FDA54092BD}">
      <dgm:prSet/>
      <dgm:spPr/>
      <dgm:t>
        <a:bodyPr/>
        <a:lstStyle/>
        <a:p>
          <a:endParaRPr lang="ru-RU"/>
        </a:p>
      </dgm:t>
    </dgm:pt>
    <dgm:pt modelId="{51A69026-A9B6-4D0E-80E3-F2BC2502775B}" type="sibTrans" cxnId="{0A1E37F9-23CC-4C65-8786-47FDA54092BD}">
      <dgm:prSet/>
      <dgm:spPr/>
      <dgm:t>
        <a:bodyPr/>
        <a:lstStyle/>
        <a:p>
          <a:endParaRPr lang="ru-RU"/>
        </a:p>
      </dgm:t>
    </dgm:pt>
    <dgm:pt modelId="{67CFA845-2FDF-4017-A319-0321C40BF762}" type="pres">
      <dgm:prSet presAssocID="{A5DC01B4-F0C5-47B5-8283-79CF9DED7739}" presName="linear" presStyleCnt="0">
        <dgm:presLayoutVars>
          <dgm:animLvl val="lvl"/>
          <dgm:resizeHandles val="exact"/>
        </dgm:presLayoutVars>
      </dgm:prSet>
      <dgm:spPr/>
    </dgm:pt>
    <dgm:pt modelId="{CE3E66E7-7523-4ED5-86F1-E705877219A1}" type="pres">
      <dgm:prSet presAssocID="{8C47755A-7FFF-4997-BE37-EDC3CC662177}" presName="parentText" presStyleLbl="node1" presStyleIdx="0" presStyleCnt="3">
        <dgm:presLayoutVars>
          <dgm:chMax val="0"/>
          <dgm:bulletEnabled val="1"/>
        </dgm:presLayoutVars>
      </dgm:prSet>
      <dgm:spPr/>
    </dgm:pt>
    <dgm:pt modelId="{60363346-879F-46B4-95C9-A8969203409B}" type="pres">
      <dgm:prSet presAssocID="{7A51CE2A-C8F5-407A-897C-4417601688F7}" presName="spacer" presStyleCnt="0"/>
      <dgm:spPr/>
    </dgm:pt>
    <dgm:pt modelId="{989C6EE3-DCE3-4B36-AD97-0A032498E3AB}" type="pres">
      <dgm:prSet presAssocID="{018A45FD-61C0-49FA-B628-1EE34A76909C}" presName="parentText" presStyleLbl="node1" presStyleIdx="1" presStyleCnt="3">
        <dgm:presLayoutVars>
          <dgm:chMax val="0"/>
          <dgm:bulletEnabled val="1"/>
        </dgm:presLayoutVars>
      </dgm:prSet>
      <dgm:spPr/>
    </dgm:pt>
    <dgm:pt modelId="{AC11F057-F6CE-4A64-8E83-5650F7C05861}" type="pres">
      <dgm:prSet presAssocID="{5290CA9E-F3F6-4F0E-BF1C-C27BA9869ABB}" presName="spacer" presStyleCnt="0"/>
      <dgm:spPr/>
    </dgm:pt>
    <dgm:pt modelId="{9AF9E10F-5A96-4D67-8C73-F44B4FC66324}" type="pres">
      <dgm:prSet presAssocID="{9F581F57-DFEB-4F83-B383-C8B6C5981B81}" presName="parentText" presStyleLbl="node1" presStyleIdx="2" presStyleCnt="3">
        <dgm:presLayoutVars>
          <dgm:chMax val="0"/>
          <dgm:bulletEnabled val="1"/>
        </dgm:presLayoutVars>
      </dgm:prSet>
      <dgm:spPr/>
    </dgm:pt>
  </dgm:ptLst>
  <dgm:cxnLst>
    <dgm:cxn modelId="{BDBA3C1C-09FE-4BD1-A508-373B79F12588}" type="presOf" srcId="{8C47755A-7FFF-4997-BE37-EDC3CC662177}" destId="{CE3E66E7-7523-4ED5-86F1-E705877219A1}" srcOrd="0" destOrd="0" presId="urn:microsoft.com/office/officeart/2005/8/layout/vList2"/>
    <dgm:cxn modelId="{99C4D268-E560-4CD9-B14E-8B0F8CC432FD}" srcId="{A5DC01B4-F0C5-47B5-8283-79CF9DED7739}" destId="{8C47755A-7FFF-4997-BE37-EDC3CC662177}" srcOrd="0" destOrd="0" parTransId="{7BD8EC63-3C1B-4C1B-A3F3-3E4FA90EE0EA}" sibTransId="{7A51CE2A-C8F5-407A-897C-4417601688F7}"/>
    <dgm:cxn modelId="{A62C539C-C9BE-4D76-A386-A31CB71E0EDA}" type="presOf" srcId="{018A45FD-61C0-49FA-B628-1EE34A76909C}" destId="{989C6EE3-DCE3-4B36-AD97-0A032498E3AB}" srcOrd="0" destOrd="0" presId="urn:microsoft.com/office/officeart/2005/8/layout/vList2"/>
    <dgm:cxn modelId="{3198D1AC-056B-477A-8810-9937AB9894DB}" type="presOf" srcId="{A5DC01B4-F0C5-47B5-8283-79CF9DED7739}" destId="{67CFA845-2FDF-4017-A319-0321C40BF762}" srcOrd="0" destOrd="0" presId="urn:microsoft.com/office/officeart/2005/8/layout/vList2"/>
    <dgm:cxn modelId="{979F7AB0-5773-4360-81C4-39E24150A590}" srcId="{A5DC01B4-F0C5-47B5-8283-79CF9DED7739}" destId="{018A45FD-61C0-49FA-B628-1EE34A76909C}" srcOrd="1" destOrd="0" parTransId="{1A28425E-5D45-46DF-9197-FA367B92D586}" sibTransId="{5290CA9E-F3F6-4F0E-BF1C-C27BA9869ABB}"/>
    <dgm:cxn modelId="{0A1E37F9-23CC-4C65-8786-47FDA54092BD}" srcId="{A5DC01B4-F0C5-47B5-8283-79CF9DED7739}" destId="{9F581F57-DFEB-4F83-B383-C8B6C5981B81}" srcOrd="2" destOrd="0" parTransId="{F90BD5D1-C7F6-46E1-B2AF-DA446E21DCDA}" sibTransId="{51A69026-A9B6-4D0E-80E3-F2BC2502775B}"/>
    <dgm:cxn modelId="{B756CCF9-2F3D-4AA0-B3D3-0DA6088F2369}" type="presOf" srcId="{9F581F57-DFEB-4F83-B383-C8B6C5981B81}" destId="{9AF9E10F-5A96-4D67-8C73-F44B4FC66324}" srcOrd="0" destOrd="0" presId="urn:microsoft.com/office/officeart/2005/8/layout/vList2"/>
    <dgm:cxn modelId="{DBC1899D-4870-4981-A894-9EF3FF2B088A}" type="presParOf" srcId="{67CFA845-2FDF-4017-A319-0321C40BF762}" destId="{CE3E66E7-7523-4ED5-86F1-E705877219A1}" srcOrd="0" destOrd="0" presId="urn:microsoft.com/office/officeart/2005/8/layout/vList2"/>
    <dgm:cxn modelId="{2BCD86C3-43F5-42DF-8200-CEB887CCEAB5}" type="presParOf" srcId="{67CFA845-2FDF-4017-A319-0321C40BF762}" destId="{60363346-879F-46B4-95C9-A8969203409B}" srcOrd="1" destOrd="0" presId="urn:microsoft.com/office/officeart/2005/8/layout/vList2"/>
    <dgm:cxn modelId="{6BA9ACA3-E9EC-4F8D-8941-D50340D83CF8}" type="presParOf" srcId="{67CFA845-2FDF-4017-A319-0321C40BF762}" destId="{989C6EE3-DCE3-4B36-AD97-0A032498E3AB}" srcOrd="2" destOrd="0" presId="urn:microsoft.com/office/officeart/2005/8/layout/vList2"/>
    <dgm:cxn modelId="{DF58B322-D099-40B8-B59E-6E4F0D42E00C}" type="presParOf" srcId="{67CFA845-2FDF-4017-A319-0321C40BF762}" destId="{AC11F057-F6CE-4A64-8E83-5650F7C05861}" srcOrd="3" destOrd="0" presId="urn:microsoft.com/office/officeart/2005/8/layout/vList2"/>
    <dgm:cxn modelId="{084BE791-2EEE-4C0C-A018-F2EB7DA2F513}" type="presParOf" srcId="{67CFA845-2FDF-4017-A319-0321C40BF762}" destId="{9AF9E10F-5A96-4D67-8C73-F44B4FC6632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EFDCA-4765-4597-942A-C767B4E8A2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ADD19DD-B6B7-4FAD-BD70-72777BDFA596}">
      <dgm:prSet custT="1"/>
      <dgm:spPr>
        <a:noFill/>
        <a:ln>
          <a:solidFill>
            <a:schemeClr val="accent1">
              <a:lumMod val="75000"/>
            </a:schemeClr>
          </a:solidFill>
        </a:ln>
      </dgm:spPr>
      <dgm:t>
        <a:bodyPr/>
        <a:lstStyle/>
        <a:p>
          <a:pPr algn="just" rtl="0"/>
          <a:r>
            <a:rPr lang="ru-RU" sz="1400" dirty="0">
              <a:solidFill>
                <a:schemeClr val="tx1"/>
              </a:solidFill>
              <a:latin typeface="Cambria" pitchFamily="18" charset="0"/>
            </a:rPr>
            <a:t>   </a:t>
          </a:r>
          <a:r>
            <a:rPr lang="ru-RU" sz="1400" dirty="0" err="1">
              <a:solidFill>
                <a:schemeClr val="tx1"/>
              </a:solidFill>
              <a:latin typeface="Cambria" pitchFamily="18" charset="0"/>
            </a:rPr>
            <a:t>Необхідна</a:t>
          </a:r>
          <a:r>
            <a:rPr lang="ru-RU" sz="1400" dirty="0">
              <a:solidFill>
                <a:schemeClr val="tx1"/>
              </a:solidFill>
              <a:latin typeface="Cambria" pitchFamily="18" charset="0"/>
            </a:rPr>
            <a:t> </a:t>
          </a:r>
          <a:r>
            <a:rPr lang="ru-RU" sz="1400" dirty="0" err="1">
              <a:solidFill>
                <a:schemeClr val="tx1"/>
              </a:solidFill>
              <a:latin typeface="Cambria" pitchFamily="18" charset="0"/>
            </a:rPr>
            <a:t>передумова</a:t>
          </a:r>
          <a:r>
            <a:rPr lang="ru-RU" sz="1400" dirty="0">
              <a:solidFill>
                <a:schemeClr val="tx1"/>
              </a:solidFill>
              <a:latin typeface="Cambria" pitchFamily="18" charset="0"/>
            </a:rPr>
            <a:t> для </a:t>
          </a:r>
          <a:r>
            <a:rPr lang="ru-RU" sz="1400" dirty="0" err="1">
              <a:solidFill>
                <a:schemeClr val="tx1"/>
              </a:solidFill>
              <a:latin typeface="Cambria" pitchFamily="18" charset="0"/>
            </a:rPr>
            <a:t>запобігання</a:t>
          </a:r>
          <a:r>
            <a:rPr lang="ru-RU" sz="1400" dirty="0">
              <a:solidFill>
                <a:schemeClr val="tx1"/>
              </a:solidFill>
              <a:latin typeface="Cambria" pitchFamily="18" charset="0"/>
            </a:rPr>
            <a:t> </a:t>
          </a:r>
          <a:r>
            <a:rPr lang="ru-RU" sz="1400" dirty="0" err="1">
              <a:solidFill>
                <a:schemeClr val="tx1"/>
              </a:solidFill>
              <a:latin typeface="Cambria" pitchFamily="18" charset="0"/>
            </a:rPr>
            <a:t>розвитку</a:t>
          </a:r>
          <a:r>
            <a:rPr lang="ru-RU" sz="1400" dirty="0">
              <a:solidFill>
                <a:schemeClr val="tx1"/>
              </a:solidFill>
              <a:latin typeface="Cambria" pitchFamily="18" charset="0"/>
            </a:rPr>
            <a:t> </a:t>
          </a:r>
          <a:r>
            <a:rPr lang="ru-RU" sz="1400" dirty="0" err="1">
              <a:solidFill>
                <a:schemeClr val="tx1"/>
              </a:solidFill>
              <a:latin typeface="Cambria" pitchFamily="18" charset="0"/>
            </a:rPr>
            <a:t>патологічних</a:t>
          </a:r>
          <a:r>
            <a:rPr lang="ru-RU" sz="1400" dirty="0">
              <a:solidFill>
                <a:schemeClr val="tx1"/>
              </a:solidFill>
              <a:latin typeface="Cambria" pitchFamily="18" charset="0"/>
            </a:rPr>
            <a:t> </a:t>
          </a:r>
          <a:r>
            <a:rPr lang="ru-RU" sz="1400" dirty="0" err="1">
              <a:solidFill>
                <a:schemeClr val="tx1"/>
              </a:solidFill>
              <a:latin typeface="Cambria" pitchFamily="18" charset="0"/>
            </a:rPr>
            <a:t>станів</a:t>
          </a:r>
          <a:r>
            <a:rPr lang="ru-RU" sz="1400" dirty="0">
              <a:solidFill>
                <a:schemeClr val="tx1"/>
              </a:solidFill>
              <a:latin typeface="Cambria" pitchFamily="18" charset="0"/>
            </a:rPr>
            <a:t> </a:t>
          </a:r>
          <a:r>
            <a:rPr lang="ru-RU" sz="1400" dirty="0" err="1">
              <a:solidFill>
                <a:schemeClr val="tx1"/>
              </a:solidFill>
              <a:latin typeface="Cambria" pitchFamily="18" charset="0"/>
            </a:rPr>
            <a:t>нервової</a:t>
          </a:r>
          <a:r>
            <a:rPr lang="ru-RU" sz="1400" dirty="0">
              <a:solidFill>
                <a:schemeClr val="tx1"/>
              </a:solidFill>
              <a:latin typeface="Cambria" pitchFamily="18" charset="0"/>
            </a:rPr>
            <a:t> та </a:t>
          </a:r>
          <a:r>
            <a:rPr lang="ru-RU" sz="1400" dirty="0" err="1">
              <a:solidFill>
                <a:schemeClr val="tx1"/>
              </a:solidFill>
              <a:latin typeface="Cambria" pitchFamily="18" charset="0"/>
            </a:rPr>
            <a:t>м’язової</a:t>
          </a:r>
          <a:r>
            <a:rPr lang="ru-RU" sz="1400" dirty="0">
              <a:solidFill>
                <a:schemeClr val="tx1"/>
              </a:solidFill>
              <a:latin typeface="Cambria" pitchFamily="18" charset="0"/>
            </a:rPr>
            <a:t> систем </a:t>
          </a:r>
          <a:r>
            <a:rPr lang="ru-RU" sz="1400" dirty="0" err="1">
              <a:solidFill>
                <a:schemeClr val="tx1"/>
              </a:solidFill>
              <a:latin typeface="Cambria" pitchFamily="18" charset="0"/>
            </a:rPr>
            <a:t>організму</a:t>
          </a:r>
          <a:r>
            <a:rPr lang="ru-RU" sz="1400" dirty="0">
              <a:solidFill>
                <a:schemeClr val="tx1"/>
              </a:solidFill>
              <a:latin typeface="Cambria" pitchFamily="18" charset="0"/>
            </a:rPr>
            <a:t> </a:t>
          </a:r>
          <a:r>
            <a:rPr lang="ru-RU" sz="1400" dirty="0" err="1">
              <a:solidFill>
                <a:schemeClr val="tx1"/>
              </a:solidFill>
              <a:latin typeface="Cambria" pitchFamily="18" charset="0"/>
            </a:rPr>
            <a:t>робітників</a:t>
          </a:r>
          <a:r>
            <a:rPr lang="ru-RU" sz="1400" dirty="0">
              <a:solidFill>
                <a:schemeClr val="tx1"/>
              </a:solidFill>
              <a:latin typeface="Cambria" pitchFamily="18" charset="0"/>
            </a:rPr>
            <a:t>, </a:t>
          </a:r>
          <a:r>
            <a:rPr lang="ru-RU" sz="1400" dirty="0" err="1">
              <a:solidFill>
                <a:schemeClr val="tx1"/>
              </a:solidFill>
              <a:latin typeface="Cambria" pitchFamily="18" charset="0"/>
            </a:rPr>
            <a:t>діяльність</a:t>
          </a:r>
          <a:r>
            <a:rPr lang="ru-RU" sz="1400" dirty="0">
              <a:solidFill>
                <a:schemeClr val="tx1"/>
              </a:solidFill>
              <a:latin typeface="Cambria" pitchFamily="18" charset="0"/>
            </a:rPr>
            <a:t> </a:t>
          </a:r>
          <a:r>
            <a:rPr lang="ru-RU" sz="1400" dirty="0" err="1">
              <a:solidFill>
                <a:schemeClr val="tx1"/>
              </a:solidFill>
              <a:latin typeface="Cambria" pitchFamily="18" charset="0"/>
            </a:rPr>
            <a:t>яких</a:t>
          </a:r>
          <a:r>
            <a:rPr lang="ru-RU" sz="1400" dirty="0">
              <a:solidFill>
                <a:schemeClr val="tx1"/>
              </a:solidFill>
              <a:latin typeface="Cambria" pitchFamily="18" charset="0"/>
            </a:rPr>
            <a:t> </a:t>
          </a:r>
          <a:r>
            <a:rPr lang="ru-RU" sz="1400" dirty="0" err="1">
              <a:solidFill>
                <a:schemeClr val="tx1"/>
              </a:solidFill>
              <a:latin typeface="Cambria" pitchFamily="18" charset="0"/>
            </a:rPr>
            <a:t>пов’язана</a:t>
          </a:r>
          <a:r>
            <a:rPr lang="ru-RU" sz="1400" dirty="0">
              <a:solidFill>
                <a:schemeClr val="tx1"/>
              </a:solidFill>
              <a:latin typeface="Cambria" pitchFamily="18" charset="0"/>
            </a:rPr>
            <a:t> з </a:t>
          </a:r>
          <a:r>
            <a:rPr lang="ru-RU" sz="1400" dirty="0" err="1">
              <a:solidFill>
                <a:schemeClr val="tx1"/>
              </a:solidFill>
              <a:latin typeface="Cambria" pitchFamily="18" charset="0"/>
            </a:rPr>
            <a:t>інтенсивною</a:t>
          </a:r>
          <a:r>
            <a:rPr lang="ru-RU" sz="1400" dirty="0">
              <a:solidFill>
                <a:schemeClr val="tx1"/>
              </a:solidFill>
              <a:latin typeface="Cambria" pitchFamily="18" charset="0"/>
            </a:rPr>
            <a:t> </a:t>
          </a:r>
          <a:r>
            <a:rPr lang="ru-RU" sz="1400" dirty="0" err="1">
              <a:solidFill>
                <a:schemeClr val="tx1"/>
              </a:solidFill>
              <a:latin typeface="Cambria" pitchFamily="18" charset="0"/>
            </a:rPr>
            <a:t>фізичною</a:t>
          </a:r>
          <a:r>
            <a:rPr lang="ru-RU" sz="1400" dirty="0">
              <a:solidFill>
                <a:schemeClr val="tx1"/>
              </a:solidFill>
              <a:latin typeface="Cambria" pitchFamily="18" charset="0"/>
            </a:rPr>
            <a:t> </a:t>
          </a:r>
          <a:r>
            <a:rPr lang="ru-RU" sz="1400" dirty="0" err="1">
              <a:solidFill>
                <a:schemeClr val="tx1"/>
              </a:solidFill>
              <a:latin typeface="Cambria" pitchFamily="18" charset="0"/>
            </a:rPr>
            <a:t>працею</a:t>
          </a:r>
          <a:r>
            <a:rPr lang="en-US" sz="1400" dirty="0">
              <a:solidFill>
                <a:schemeClr val="tx1"/>
              </a:solidFill>
              <a:latin typeface="Cambria" pitchFamily="18" charset="0"/>
            </a:rPr>
            <a:t>,</a:t>
          </a:r>
          <a:r>
            <a:rPr lang="ru-RU" sz="1400" dirty="0">
              <a:solidFill>
                <a:schemeClr val="tx1"/>
              </a:solidFill>
              <a:latin typeface="Cambria" pitchFamily="18" charset="0"/>
            </a:rPr>
            <a:t> та </a:t>
          </a:r>
          <a:r>
            <a:rPr lang="ru-RU" sz="1400" dirty="0" err="1">
              <a:solidFill>
                <a:schemeClr val="tx1"/>
              </a:solidFill>
              <a:latin typeface="Cambria" pitchFamily="18" charset="0"/>
            </a:rPr>
            <a:t>спортсменів</a:t>
          </a:r>
          <a:r>
            <a:rPr lang="ru-RU" sz="1400" dirty="0">
              <a:solidFill>
                <a:schemeClr val="tx1"/>
              </a:solidFill>
              <a:latin typeface="Cambria" pitchFamily="18" charset="0"/>
            </a:rPr>
            <a:t> -  </a:t>
          </a:r>
          <a:r>
            <a:rPr lang="ru-RU" sz="1400" dirty="0" err="1">
              <a:solidFill>
                <a:schemeClr val="tx1"/>
              </a:solidFill>
              <a:latin typeface="Cambria" pitchFamily="18" charset="0"/>
            </a:rPr>
            <a:t>диференціація</a:t>
          </a:r>
          <a:r>
            <a:rPr lang="ru-RU" sz="1400" dirty="0">
              <a:solidFill>
                <a:schemeClr val="tx1"/>
              </a:solidFill>
              <a:latin typeface="Cambria" pitchFamily="18" charset="0"/>
            </a:rPr>
            <a:t> </a:t>
          </a:r>
          <a:r>
            <a:rPr lang="ru-RU" sz="1400" dirty="0" err="1">
              <a:solidFill>
                <a:schemeClr val="tx1"/>
              </a:solidFill>
              <a:latin typeface="Cambria" pitchFamily="18" charset="0"/>
            </a:rPr>
            <a:t>дії</a:t>
          </a:r>
          <a:r>
            <a:rPr lang="ru-RU" sz="1400" dirty="0">
              <a:solidFill>
                <a:schemeClr val="tx1"/>
              </a:solidFill>
              <a:latin typeface="Cambria" pitchFamily="18" charset="0"/>
            </a:rPr>
            <a:t> </a:t>
          </a:r>
          <a:r>
            <a:rPr lang="ru-RU" sz="1400" dirty="0" err="1">
              <a:solidFill>
                <a:schemeClr val="tx1"/>
              </a:solidFill>
              <a:latin typeface="Cambria" pitchFamily="18" charset="0"/>
            </a:rPr>
            <a:t>факторів</a:t>
          </a:r>
          <a:r>
            <a:rPr lang="ru-RU" sz="1400" dirty="0">
              <a:solidFill>
                <a:schemeClr val="tx1"/>
              </a:solidFill>
              <a:latin typeface="Cambria" pitchFamily="18" charset="0"/>
            </a:rPr>
            <a:t>, </a:t>
          </a:r>
          <a:r>
            <a:rPr lang="ru-RU" sz="1400" dirty="0" err="1">
              <a:solidFill>
                <a:schemeClr val="tx1"/>
              </a:solidFill>
              <a:latin typeface="Cambria" pitchFamily="18" charset="0"/>
            </a:rPr>
            <a:t>що</a:t>
          </a:r>
          <a:r>
            <a:rPr lang="ru-RU" sz="1400" dirty="0">
              <a:solidFill>
                <a:schemeClr val="tx1"/>
              </a:solidFill>
              <a:latin typeface="Cambria" pitchFamily="18" charset="0"/>
            </a:rPr>
            <a:t> </a:t>
          </a:r>
          <a:r>
            <a:rPr lang="ru-RU" sz="1400" dirty="0" err="1">
              <a:solidFill>
                <a:schemeClr val="tx1"/>
              </a:solidFill>
              <a:latin typeface="Cambria" pitchFamily="18" charset="0"/>
            </a:rPr>
            <a:t>можуть</a:t>
          </a:r>
          <a:r>
            <a:rPr lang="ru-RU" sz="1400" dirty="0">
              <a:solidFill>
                <a:schemeClr val="tx1"/>
              </a:solidFill>
              <a:latin typeface="Cambria" pitchFamily="18" charset="0"/>
            </a:rPr>
            <a:t> </a:t>
          </a:r>
          <a:r>
            <a:rPr lang="ru-RU" sz="1400" dirty="0" err="1">
              <a:solidFill>
                <a:schemeClr val="tx1"/>
              </a:solidFill>
              <a:latin typeface="Cambria" pitchFamily="18" charset="0"/>
            </a:rPr>
            <a:t>зумовлювати</a:t>
          </a:r>
          <a:r>
            <a:rPr lang="ru-RU" sz="1400" dirty="0">
              <a:solidFill>
                <a:schemeClr val="tx1"/>
              </a:solidFill>
              <a:latin typeface="Cambria" pitchFamily="18" charset="0"/>
            </a:rPr>
            <a:t> </a:t>
          </a:r>
          <a:r>
            <a:rPr lang="ru-RU" sz="1400" dirty="0" err="1">
              <a:solidFill>
                <a:schemeClr val="tx1"/>
              </a:solidFill>
              <a:latin typeface="Cambria" pitchFamily="18" charset="0"/>
            </a:rPr>
            <a:t>зменшення</a:t>
          </a:r>
          <a:r>
            <a:rPr lang="ru-RU" sz="1400" dirty="0">
              <a:solidFill>
                <a:schemeClr val="tx1"/>
              </a:solidFill>
              <a:latin typeface="Cambria" pitchFamily="18" charset="0"/>
            </a:rPr>
            <a:t> </a:t>
          </a:r>
          <a:r>
            <a:rPr lang="ru-RU" sz="1400" dirty="0" err="1">
              <a:solidFill>
                <a:schemeClr val="tx1"/>
              </a:solidFill>
              <a:latin typeface="Cambria" pitchFamily="18" charset="0"/>
            </a:rPr>
            <a:t>збудливості</a:t>
          </a:r>
          <a:r>
            <a:rPr lang="ru-RU" sz="1400" dirty="0">
              <a:solidFill>
                <a:schemeClr val="tx1"/>
              </a:solidFill>
              <a:latin typeface="Cambria" pitchFamily="18" charset="0"/>
            </a:rPr>
            <a:t> </a:t>
          </a:r>
          <a:r>
            <a:rPr lang="ru-RU" sz="1400" dirty="0" err="1">
              <a:solidFill>
                <a:schemeClr val="tx1"/>
              </a:solidFill>
              <a:latin typeface="Cambria" pitchFamily="18" charset="0"/>
            </a:rPr>
            <a:t>мотонейронів</a:t>
          </a:r>
          <a:r>
            <a:rPr lang="ru-RU" sz="1400" dirty="0">
              <a:solidFill>
                <a:schemeClr val="tx1"/>
              </a:solidFill>
              <a:latin typeface="Cambria" pitchFamily="18" charset="0"/>
            </a:rPr>
            <a:t>  та </a:t>
          </a:r>
          <a:r>
            <a:rPr lang="ru-RU" sz="1400" dirty="0" err="1">
              <a:solidFill>
                <a:schemeClr val="tx1"/>
              </a:solidFill>
              <a:latin typeface="Cambria" pitchFamily="18" charset="0"/>
            </a:rPr>
            <a:t>зниження</a:t>
          </a:r>
          <a:r>
            <a:rPr lang="ru-RU" sz="1400" dirty="0">
              <a:solidFill>
                <a:schemeClr val="tx1"/>
              </a:solidFill>
              <a:latin typeface="Cambria" pitchFamily="18" charset="0"/>
            </a:rPr>
            <a:t> </a:t>
          </a:r>
          <a:r>
            <a:rPr lang="ru-RU" sz="1400" dirty="0" err="1">
              <a:solidFill>
                <a:schemeClr val="tx1"/>
              </a:solidFill>
              <a:latin typeface="Cambria" pitchFamily="18" charset="0"/>
            </a:rPr>
            <a:t>інтенсивності</a:t>
          </a:r>
          <a:r>
            <a:rPr lang="ru-RU" sz="1400" dirty="0">
              <a:solidFill>
                <a:schemeClr val="tx1"/>
              </a:solidFill>
              <a:latin typeface="Cambria" pitchFamily="18" charset="0"/>
            </a:rPr>
            <a:t> </a:t>
          </a:r>
          <a:r>
            <a:rPr lang="ru-RU" sz="1400" dirty="0" err="1">
              <a:solidFill>
                <a:schemeClr val="tx1"/>
              </a:solidFill>
              <a:latin typeface="Cambria" pitchFamily="18" charset="0"/>
            </a:rPr>
            <a:t>моторних</a:t>
          </a:r>
          <a:r>
            <a:rPr lang="ru-RU" sz="1400" dirty="0">
              <a:solidFill>
                <a:schemeClr val="tx1"/>
              </a:solidFill>
              <a:latin typeface="Cambria" pitchFamily="18" charset="0"/>
            </a:rPr>
            <a:t> команд, </a:t>
          </a:r>
          <a:r>
            <a:rPr lang="ru-RU" sz="1400" dirty="0" err="1">
              <a:solidFill>
                <a:schemeClr val="tx1"/>
              </a:solidFill>
              <a:latin typeface="Cambria" pitchFamily="18" charset="0"/>
            </a:rPr>
            <a:t>що</a:t>
          </a:r>
          <a:r>
            <a:rPr lang="ru-RU" sz="1400" dirty="0">
              <a:solidFill>
                <a:schemeClr val="tx1"/>
              </a:solidFill>
              <a:latin typeface="Cambria" pitchFamily="18" charset="0"/>
            </a:rPr>
            <a:t> </a:t>
          </a:r>
          <a:r>
            <a:rPr lang="ru-RU" sz="1400" dirty="0" err="1">
              <a:solidFill>
                <a:schemeClr val="tx1"/>
              </a:solidFill>
              <a:latin typeface="Cambria" pitchFamily="18" charset="0"/>
            </a:rPr>
            <a:t>надходять</a:t>
          </a:r>
          <a:r>
            <a:rPr lang="ru-RU" sz="1400" dirty="0">
              <a:solidFill>
                <a:schemeClr val="tx1"/>
              </a:solidFill>
              <a:latin typeface="Cambria" pitchFamily="18" charset="0"/>
            </a:rPr>
            <a:t> до </a:t>
          </a:r>
          <a:r>
            <a:rPr lang="ru-RU" sz="1400" dirty="0" err="1">
              <a:solidFill>
                <a:schemeClr val="tx1"/>
              </a:solidFill>
              <a:latin typeface="Cambria" pitchFamily="18" charset="0"/>
            </a:rPr>
            <a:t>м’яза</a:t>
          </a:r>
          <a:r>
            <a:rPr lang="ru-RU" sz="1400" dirty="0">
              <a:solidFill>
                <a:schemeClr val="tx1"/>
              </a:solidFill>
              <a:latin typeface="Cambria" pitchFamily="18" charset="0"/>
            </a:rPr>
            <a:t>, в </a:t>
          </a:r>
          <a:r>
            <a:rPr lang="ru-RU" sz="1400" dirty="0" err="1">
              <a:solidFill>
                <a:schemeClr val="tx1"/>
              </a:solidFill>
              <a:latin typeface="Cambria" pitchFamily="18" charset="0"/>
            </a:rPr>
            <a:t>умовах</a:t>
          </a:r>
          <a:r>
            <a:rPr lang="ru-RU" sz="1400" dirty="0">
              <a:solidFill>
                <a:schemeClr val="tx1"/>
              </a:solidFill>
              <a:latin typeface="Cambria" pitchFamily="18" charset="0"/>
            </a:rPr>
            <a:t> </a:t>
          </a:r>
          <a:r>
            <a:rPr lang="ru-RU" sz="1400" dirty="0" err="1">
              <a:solidFill>
                <a:schemeClr val="tx1"/>
              </a:solidFill>
              <a:latin typeface="Cambria" pitchFamily="18" charset="0"/>
            </a:rPr>
            <a:t>стомлення</a:t>
          </a:r>
          <a:r>
            <a:rPr lang="ru-RU" sz="1400" dirty="0">
              <a:solidFill>
                <a:schemeClr val="tx1"/>
              </a:solidFill>
              <a:latin typeface="Cambria" pitchFamily="18" charset="0"/>
            </a:rPr>
            <a:t>.</a:t>
          </a:r>
        </a:p>
      </dgm:t>
    </dgm:pt>
    <dgm:pt modelId="{DD49B1E6-F055-42FD-AAC6-24A82D6B3595}" type="parTrans" cxnId="{69FBF5A4-97D3-4FD1-B625-9677D1B9199A}">
      <dgm:prSet/>
      <dgm:spPr/>
      <dgm:t>
        <a:bodyPr/>
        <a:lstStyle/>
        <a:p>
          <a:endParaRPr lang="ru-RU"/>
        </a:p>
      </dgm:t>
    </dgm:pt>
    <dgm:pt modelId="{2E8D922B-D209-4080-B0A2-9892304DC0D9}" type="sibTrans" cxnId="{69FBF5A4-97D3-4FD1-B625-9677D1B9199A}">
      <dgm:prSet/>
      <dgm:spPr/>
      <dgm:t>
        <a:bodyPr/>
        <a:lstStyle/>
        <a:p>
          <a:endParaRPr lang="ru-RU"/>
        </a:p>
      </dgm:t>
    </dgm:pt>
    <dgm:pt modelId="{22457DDA-DB98-4268-8FD1-FAEBE78CC0F2}">
      <dgm:prSet custT="1"/>
      <dgm:spPr>
        <a:noFill/>
        <a:ln>
          <a:solidFill>
            <a:schemeClr val="accent1">
              <a:lumMod val="75000"/>
            </a:schemeClr>
          </a:solidFill>
        </a:ln>
      </dgm:spPr>
      <dgm:t>
        <a:bodyPr/>
        <a:lstStyle/>
        <a:p>
          <a:pPr algn="just" rtl="0"/>
          <a:r>
            <a:rPr lang="uk-UA" sz="500" baseline="0" dirty="0">
              <a:solidFill>
                <a:schemeClr val="tx1"/>
              </a:solidFill>
              <a:latin typeface="Cambria" pitchFamily="18" charset="0"/>
            </a:rPr>
            <a:t>      </a:t>
          </a:r>
          <a:r>
            <a:rPr lang="uk-UA" sz="1400" baseline="0" dirty="0">
              <a:solidFill>
                <a:schemeClr val="tx1"/>
              </a:solidFill>
              <a:latin typeface="Cambria" pitchFamily="18" charset="0"/>
            </a:rPr>
            <a:t>Дослідження динаміки </a:t>
          </a:r>
          <a:r>
            <a:rPr lang="uk-UA" sz="1400" baseline="0" dirty="0" err="1">
              <a:solidFill>
                <a:schemeClr val="tx1"/>
              </a:solidFill>
              <a:latin typeface="Cambria" pitchFamily="18" charset="0"/>
            </a:rPr>
            <a:t>Н-рефлексу</a:t>
          </a:r>
          <a:r>
            <a:rPr lang="en-US" sz="1400" baseline="0" dirty="0">
              <a:solidFill>
                <a:schemeClr val="tx1"/>
              </a:solidFill>
              <a:latin typeface="Cambria" pitchFamily="18" charset="0"/>
            </a:rPr>
            <a:t> </a:t>
          </a:r>
          <a:r>
            <a:rPr lang="uk-UA" sz="1400" baseline="0" dirty="0">
              <a:solidFill>
                <a:schemeClr val="tx1"/>
              </a:solidFill>
              <a:latin typeface="Cambria" pitchFamily="18" charset="0"/>
            </a:rPr>
            <a:t>під впливом стомлення дозволить визначити індивідуальну організацію гальмівних та збуджуючих процесів </a:t>
          </a:r>
          <a:r>
            <a:rPr lang="uk-UA" sz="1400" baseline="0" dirty="0" err="1">
              <a:solidFill>
                <a:schemeClr val="tx1"/>
              </a:solidFill>
              <a:latin typeface="Cambria" pitchFamily="18" charset="0"/>
            </a:rPr>
            <a:t>внутрішньосегментарних</a:t>
          </a:r>
          <a:r>
            <a:rPr lang="uk-UA" sz="1400" baseline="0" dirty="0">
              <a:solidFill>
                <a:schemeClr val="tx1"/>
              </a:solidFill>
              <a:latin typeface="Cambria" pitchFamily="18" charset="0"/>
            </a:rPr>
            <a:t> систем та характер низхідних впливів з вищих відділів центральної нервової системи на </a:t>
          </a:r>
          <a:r>
            <a:rPr lang="uk-UA" sz="1400" baseline="0" dirty="0" err="1">
              <a:solidFill>
                <a:schemeClr val="tx1"/>
              </a:solidFill>
              <a:latin typeface="Cambria" pitchFamily="18" charset="0"/>
            </a:rPr>
            <a:t>мотонейронний</a:t>
          </a:r>
          <a:r>
            <a:rPr lang="uk-UA" sz="1400" baseline="0" dirty="0">
              <a:solidFill>
                <a:schemeClr val="tx1"/>
              </a:solidFill>
              <a:latin typeface="Cambria" pitchFamily="18" charset="0"/>
            </a:rPr>
            <a:t> пул</a:t>
          </a:r>
          <a:r>
            <a:rPr lang="en-US" sz="1400" baseline="0" dirty="0">
              <a:solidFill>
                <a:schemeClr val="tx1"/>
              </a:solidFill>
              <a:latin typeface="Cambria" pitchFamily="18" charset="0"/>
            </a:rPr>
            <a:t>.</a:t>
          </a:r>
          <a:r>
            <a:rPr lang="ru-RU" sz="1400" baseline="0" dirty="0">
              <a:solidFill>
                <a:schemeClr val="tx1"/>
              </a:solidFill>
              <a:latin typeface="Cambria" pitchFamily="18" charset="0"/>
            </a:rPr>
            <a:t> </a:t>
          </a:r>
        </a:p>
      </dgm:t>
    </dgm:pt>
    <dgm:pt modelId="{CB16E285-CBA0-4497-B45C-711B331261A6}" type="parTrans" cxnId="{2E0A685D-EE0A-4523-8F0A-8686A23571FA}">
      <dgm:prSet/>
      <dgm:spPr/>
      <dgm:t>
        <a:bodyPr/>
        <a:lstStyle/>
        <a:p>
          <a:endParaRPr lang="ru-RU"/>
        </a:p>
      </dgm:t>
    </dgm:pt>
    <dgm:pt modelId="{61783D06-DBF9-4600-AB3B-70791B14E416}" type="sibTrans" cxnId="{2E0A685D-EE0A-4523-8F0A-8686A23571FA}">
      <dgm:prSet/>
      <dgm:spPr/>
      <dgm:t>
        <a:bodyPr/>
        <a:lstStyle/>
        <a:p>
          <a:endParaRPr lang="ru-RU"/>
        </a:p>
      </dgm:t>
    </dgm:pt>
    <dgm:pt modelId="{2E3FD1D6-7753-4F7F-8FAF-ECD051BE533A}" type="pres">
      <dgm:prSet presAssocID="{8F5EFDCA-4765-4597-942A-C767B4E8A293}" presName="linear" presStyleCnt="0">
        <dgm:presLayoutVars>
          <dgm:animLvl val="lvl"/>
          <dgm:resizeHandles val="exact"/>
        </dgm:presLayoutVars>
      </dgm:prSet>
      <dgm:spPr/>
    </dgm:pt>
    <dgm:pt modelId="{BC7429FD-19F7-4E5B-BA0E-7BAA692A0F6C}" type="pres">
      <dgm:prSet presAssocID="{8ADD19DD-B6B7-4FAD-BD70-72777BDFA596}" presName="parentText" presStyleLbl="node1" presStyleIdx="0" presStyleCnt="2" custLinFactY="-5262" custLinFactNeighborX="293" custLinFactNeighborY="-100000">
        <dgm:presLayoutVars>
          <dgm:chMax val="0"/>
          <dgm:bulletEnabled val="1"/>
        </dgm:presLayoutVars>
      </dgm:prSet>
      <dgm:spPr/>
    </dgm:pt>
    <dgm:pt modelId="{5F73B115-340C-4484-847A-FD312CA0EE96}" type="pres">
      <dgm:prSet presAssocID="{2E8D922B-D209-4080-B0A2-9892304DC0D9}" presName="spacer" presStyleCnt="0"/>
      <dgm:spPr/>
    </dgm:pt>
    <dgm:pt modelId="{D3050D71-C2BA-4E42-91F5-54C4A4999E0A}" type="pres">
      <dgm:prSet presAssocID="{22457DDA-DB98-4268-8FD1-FAEBE78CC0F2}" presName="parentText" presStyleLbl="node1" presStyleIdx="1" presStyleCnt="2" custScaleY="71122" custLinFactY="-1679" custLinFactNeighborX="-344" custLinFactNeighborY="-100000">
        <dgm:presLayoutVars>
          <dgm:chMax val="0"/>
          <dgm:bulletEnabled val="1"/>
        </dgm:presLayoutVars>
      </dgm:prSet>
      <dgm:spPr/>
    </dgm:pt>
  </dgm:ptLst>
  <dgm:cxnLst>
    <dgm:cxn modelId="{32C8B736-99B2-44D8-B248-0661CD7ECA0A}" type="presOf" srcId="{8F5EFDCA-4765-4597-942A-C767B4E8A293}" destId="{2E3FD1D6-7753-4F7F-8FAF-ECD051BE533A}" srcOrd="0" destOrd="0" presId="urn:microsoft.com/office/officeart/2005/8/layout/vList2"/>
    <dgm:cxn modelId="{2E0A685D-EE0A-4523-8F0A-8686A23571FA}" srcId="{8F5EFDCA-4765-4597-942A-C767B4E8A293}" destId="{22457DDA-DB98-4268-8FD1-FAEBE78CC0F2}" srcOrd="1" destOrd="0" parTransId="{CB16E285-CBA0-4497-B45C-711B331261A6}" sibTransId="{61783D06-DBF9-4600-AB3B-70791B14E416}"/>
    <dgm:cxn modelId="{4E12A866-35A8-4E2C-81E0-92F9602BF332}" type="presOf" srcId="{22457DDA-DB98-4268-8FD1-FAEBE78CC0F2}" destId="{D3050D71-C2BA-4E42-91F5-54C4A4999E0A}" srcOrd="0" destOrd="0" presId="urn:microsoft.com/office/officeart/2005/8/layout/vList2"/>
    <dgm:cxn modelId="{ED4EF268-4C4B-45F0-90F9-8B7EC617E14B}" type="presOf" srcId="{8ADD19DD-B6B7-4FAD-BD70-72777BDFA596}" destId="{BC7429FD-19F7-4E5B-BA0E-7BAA692A0F6C}" srcOrd="0" destOrd="0" presId="urn:microsoft.com/office/officeart/2005/8/layout/vList2"/>
    <dgm:cxn modelId="{69FBF5A4-97D3-4FD1-B625-9677D1B9199A}" srcId="{8F5EFDCA-4765-4597-942A-C767B4E8A293}" destId="{8ADD19DD-B6B7-4FAD-BD70-72777BDFA596}" srcOrd="0" destOrd="0" parTransId="{DD49B1E6-F055-42FD-AAC6-24A82D6B3595}" sibTransId="{2E8D922B-D209-4080-B0A2-9892304DC0D9}"/>
    <dgm:cxn modelId="{6F0B4332-02DD-4CFE-A71A-33B8B2686522}" type="presParOf" srcId="{2E3FD1D6-7753-4F7F-8FAF-ECD051BE533A}" destId="{BC7429FD-19F7-4E5B-BA0E-7BAA692A0F6C}" srcOrd="0" destOrd="0" presId="urn:microsoft.com/office/officeart/2005/8/layout/vList2"/>
    <dgm:cxn modelId="{523D9CA9-21D6-4A36-9FB6-16D8936CE5E4}" type="presParOf" srcId="{2E3FD1D6-7753-4F7F-8FAF-ECD051BE533A}" destId="{5F73B115-340C-4484-847A-FD312CA0EE96}" srcOrd="1" destOrd="0" presId="urn:microsoft.com/office/officeart/2005/8/layout/vList2"/>
    <dgm:cxn modelId="{EE45825B-60F7-4B83-9D62-C0F9CBC5B31D}" type="presParOf" srcId="{2E3FD1D6-7753-4F7F-8FAF-ECD051BE533A}" destId="{D3050D71-C2BA-4E42-91F5-54C4A4999E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E66E7-7523-4ED5-86F1-E705877219A1}">
      <dsp:nvSpPr>
        <dsp:cNvPr id="0" name=""/>
        <dsp:cNvSpPr/>
      </dsp:nvSpPr>
      <dsp:spPr>
        <a:xfrm>
          <a:off x="0" y="187213"/>
          <a:ext cx="4015441" cy="1597050"/>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uk-UA" sz="1600" kern="1200" baseline="0" dirty="0">
              <a:solidFill>
                <a:schemeClr val="tx1"/>
              </a:solidFill>
              <a:latin typeface="Cambria" pitchFamily="18" charset="0"/>
            </a:rPr>
            <a:t>    Пластичність центральної нервової системи організму людини задіяна у виникненні та закріпленні біологічно корисних змін </a:t>
          </a:r>
          <a:r>
            <a:rPr lang="uk-UA" sz="1600" kern="1200" baseline="0" dirty="0" err="1">
              <a:solidFill>
                <a:schemeClr val="tx1"/>
              </a:solidFill>
              <a:latin typeface="Cambria" pitchFamily="18" charset="0"/>
            </a:rPr>
            <a:t>структурно-функційної</a:t>
          </a:r>
          <a:r>
            <a:rPr lang="uk-UA" sz="1600" kern="1200" baseline="0" dirty="0">
              <a:solidFill>
                <a:schemeClr val="tx1"/>
              </a:solidFill>
              <a:latin typeface="Cambria" pitchFamily="18" charset="0"/>
            </a:rPr>
            <a:t> та метаболічної організації під впливом тривалого фізичного навантаження. </a:t>
          </a:r>
          <a:endParaRPr lang="ru-RU" sz="1600" kern="1200" baseline="0" dirty="0">
            <a:solidFill>
              <a:schemeClr val="tx1"/>
            </a:solidFill>
            <a:latin typeface="Cambria" pitchFamily="18" charset="0"/>
          </a:endParaRPr>
        </a:p>
      </dsp:txBody>
      <dsp:txXfrm>
        <a:off x="77962" y="265175"/>
        <a:ext cx="3859517" cy="1441126"/>
      </dsp:txXfrm>
    </dsp:sp>
    <dsp:sp modelId="{989C6EE3-DCE3-4B36-AD97-0A032498E3AB}">
      <dsp:nvSpPr>
        <dsp:cNvPr id="0" name=""/>
        <dsp:cNvSpPr/>
      </dsp:nvSpPr>
      <dsp:spPr>
        <a:xfrm>
          <a:off x="0" y="1971464"/>
          <a:ext cx="4015441" cy="1597050"/>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uk-UA" sz="1600" kern="1200" baseline="0" dirty="0">
              <a:solidFill>
                <a:schemeClr val="tx1"/>
              </a:solidFill>
              <a:latin typeface="Cambria" pitchFamily="18" charset="0"/>
            </a:rPr>
            <a:t>    Стомлення, яке виникає внаслідок навантаження, може обмежувати фізичну дієздатність людини; однак на сьогодні механізми цього феномену є недостатньо дослідженими. </a:t>
          </a:r>
          <a:endParaRPr lang="ru-RU" sz="1600" kern="1200" baseline="0" dirty="0">
            <a:solidFill>
              <a:schemeClr val="tx1"/>
            </a:solidFill>
            <a:latin typeface="Cambria" pitchFamily="18" charset="0"/>
          </a:endParaRPr>
        </a:p>
      </dsp:txBody>
      <dsp:txXfrm>
        <a:off x="77962" y="2049426"/>
        <a:ext cx="3859517" cy="1441126"/>
      </dsp:txXfrm>
    </dsp:sp>
    <dsp:sp modelId="{9AF9E10F-5A96-4D67-8C73-F44B4FC66324}">
      <dsp:nvSpPr>
        <dsp:cNvPr id="0" name=""/>
        <dsp:cNvSpPr/>
      </dsp:nvSpPr>
      <dsp:spPr>
        <a:xfrm>
          <a:off x="0" y="3755714"/>
          <a:ext cx="4015441" cy="1597050"/>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uk-UA" sz="1600" kern="1200" baseline="0" dirty="0">
              <a:solidFill>
                <a:schemeClr val="tx1"/>
              </a:solidFill>
              <a:latin typeface="Cambria" pitchFamily="18" charset="0"/>
            </a:rPr>
            <a:t>    Стомлення залежить від підтримання гомеостазу та психологічного стану людини в умовах дії навантаження, від скорочувальних можливостей м'язів та здатності нервової системи генерувати адекватні моторні команди.</a:t>
          </a:r>
          <a:endParaRPr lang="ru-RU" sz="1600" kern="1200" baseline="0" dirty="0">
            <a:solidFill>
              <a:schemeClr val="tx1"/>
            </a:solidFill>
            <a:latin typeface="Cambria" pitchFamily="18" charset="0"/>
          </a:endParaRPr>
        </a:p>
      </dsp:txBody>
      <dsp:txXfrm>
        <a:off x="77962" y="3833676"/>
        <a:ext cx="3859517" cy="1441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429FD-19F7-4E5B-BA0E-7BAA692A0F6C}">
      <dsp:nvSpPr>
        <dsp:cNvPr id="0" name=""/>
        <dsp:cNvSpPr/>
      </dsp:nvSpPr>
      <dsp:spPr>
        <a:xfrm>
          <a:off x="0" y="0"/>
          <a:ext cx="8769427" cy="1216800"/>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Необхідна</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передумова</a:t>
          </a:r>
          <a:r>
            <a:rPr lang="ru-RU" sz="1400" kern="1200" dirty="0">
              <a:solidFill>
                <a:schemeClr val="tx1"/>
              </a:solidFill>
              <a:latin typeface="Cambria" pitchFamily="18" charset="0"/>
            </a:rPr>
            <a:t> для </a:t>
          </a:r>
          <a:r>
            <a:rPr lang="ru-RU" sz="1400" kern="1200" dirty="0" err="1">
              <a:solidFill>
                <a:schemeClr val="tx1"/>
              </a:solidFill>
              <a:latin typeface="Cambria" pitchFamily="18" charset="0"/>
            </a:rPr>
            <a:t>запобігання</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розвитку</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патологічних</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станів</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нервової</a:t>
          </a:r>
          <a:r>
            <a:rPr lang="ru-RU" sz="1400" kern="1200" dirty="0">
              <a:solidFill>
                <a:schemeClr val="tx1"/>
              </a:solidFill>
              <a:latin typeface="Cambria" pitchFamily="18" charset="0"/>
            </a:rPr>
            <a:t> та </a:t>
          </a:r>
          <a:r>
            <a:rPr lang="ru-RU" sz="1400" kern="1200" dirty="0" err="1">
              <a:solidFill>
                <a:schemeClr val="tx1"/>
              </a:solidFill>
              <a:latin typeface="Cambria" pitchFamily="18" charset="0"/>
            </a:rPr>
            <a:t>м’язової</a:t>
          </a:r>
          <a:r>
            <a:rPr lang="ru-RU" sz="1400" kern="1200" dirty="0">
              <a:solidFill>
                <a:schemeClr val="tx1"/>
              </a:solidFill>
              <a:latin typeface="Cambria" pitchFamily="18" charset="0"/>
            </a:rPr>
            <a:t> систем </a:t>
          </a:r>
          <a:r>
            <a:rPr lang="ru-RU" sz="1400" kern="1200" dirty="0" err="1">
              <a:solidFill>
                <a:schemeClr val="tx1"/>
              </a:solidFill>
              <a:latin typeface="Cambria" pitchFamily="18" charset="0"/>
            </a:rPr>
            <a:t>організму</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робітників</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діяльність</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яких</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пов’язана</a:t>
          </a:r>
          <a:r>
            <a:rPr lang="ru-RU" sz="1400" kern="1200" dirty="0">
              <a:solidFill>
                <a:schemeClr val="tx1"/>
              </a:solidFill>
              <a:latin typeface="Cambria" pitchFamily="18" charset="0"/>
            </a:rPr>
            <a:t> з </a:t>
          </a:r>
          <a:r>
            <a:rPr lang="ru-RU" sz="1400" kern="1200" dirty="0" err="1">
              <a:solidFill>
                <a:schemeClr val="tx1"/>
              </a:solidFill>
              <a:latin typeface="Cambria" pitchFamily="18" charset="0"/>
            </a:rPr>
            <a:t>інтенсивною</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фізичною</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працею</a:t>
          </a:r>
          <a:r>
            <a:rPr lang="en-US" sz="1400" kern="1200" dirty="0">
              <a:solidFill>
                <a:schemeClr val="tx1"/>
              </a:solidFill>
              <a:latin typeface="Cambria" pitchFamily="18" charset="0"/>
            </a:rPr>
            <a:t>,</a:t>
          </a:r>
          <a:r>
            <a:rPr lang="ru-RU" sz="1400" kern="1200" dirty="0">
              <a:solidFill>
                <a:schemeClr val="tx1"/>
              </a:solidFill>
              <a:latin typeface="Cambria" pitchFamily="18" charset="0"/>
            </a:rPr>
            <a:t> та </a:t>
          </a:r>
          <a:r>
            <a:rPr lang="ru-RU" sz="1400" kern="1200" dirty="0" err="1">
              <a:solidFill>
                <a:schemeClr val="tx1"/>
              </a:solidFill>
              <a:latin typeface="Cambria" pitchFamily="18" charset="0"/>
            </a:rPr>
            <a:t>спортсменів</a:t>
          </a:r>
          <a:r>
            <a:rPr lang="ru-RU" sz="1400" kern="1200" dirty="0">
              <a:solidFill>
                <a:schemeClr val="tx1"/>
              </a:solidFill>
              <a:latin typeface="Cambria" pitchFamily="18" charset="0"/>
            </a:rPr>
            <a:t> -  </a:t>
          </a:r>
          <a:r>
            <a:rPr lang="ru-RU" sz="1400" kern="1200" dirty="0" err="1">
              <a:solidFill>
                <a:schemeClr val="tx1"/>
              </a:solidFill>
              <a:latin typeface="Cambria" pitchFamily="18" charset="0"/>
            </a:rPr>
            <a:t>диференціація</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дії</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факторів</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що</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можуть</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зумовлювати</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зменшення</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збудливості</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мотонейронів</a:t>
          </a:r>
          <a:r>
            <a:rPr lang="ru-RU" sz="1400" kern="1200" dirty="0">
              <a:solidFill>
                <a:schemeClr val="tx1"/>
              </a:solidFill>
              <a:latin typeface="Cambria" pitchFamily="18" charset="0"/>
            </a:rPr>
            <a:t>  та </a:t>
          </a:r>
          <a:r>
            <a:rPr lang="ru-RU" sz="1400" kern="1200" dirty="0" err="1">
              <a:solidFill>
                <a:schemeClr val="tx1"/>
              </a:solidFill>
              <a:latin typeface="Cambria" pitchFamily="18" charset="0"/>
            </a:rPr>
            <a:t>зниження</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інтенсивності</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моторних</a:t>
          </a:r>
          <a:r>
            <a:rPr lang="ru-RU" sz="1400" kern="1200" dirty="0">
              <a:solidFill>
                <a:schemeClr val="tx1"/>
              </a:solidFill>
              <a:latin typeface="Cambria" pitchFamily="18" charset="0"/>
            </a:rPr>
            <a:t> команд, </a:t>
          </a:r>
          <a:r>
            <a:rPr lang="ru-RU" sz="1400" kern="1200" dirty="0" err="1">
              <a:solidFill>
                <a:schemeClr val="tx1"/>
              </a:solidFill>
              <a:latin typeface="Cambria" pitchFamily="18" charset="0"/>
            </a:rPr>
            <a:t>що</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надходять</a:t>
          </a:r>
          <a:r>
            <a:rPr lang="ru-RU" sz="1400" kern="1200" dirty="0">
              <a:solidFill>
                <a:schemeClr val="tx1"/>
              </a:solidFill>
              <a:latin typeface="Cambria" pitchFamily="18" charset="0"/>
            </a:rPr>
            <a:t> до </a:t>
          </a:r>
          <a:r>
            <a:rPr lang="ru-RU" sz="1400" kern="1200" dirty="0" err="1">
              <a:solidFill>
                <a:schemeClr val="tx1"/>
              </a:solidFill>
              <a:latin typeface="Cambria" pitchFamily="18" charset="0"/>
            </a:rPr>
            <a:t>м’яза</a:t>
          </a:r>
          <a:r>
            <a:rPr lang="ru-RU" sz="1400" kern="1200" dirty="0">
              <a:solidFill>
                <a:schemeClr val="tx1"/>
              </a:solidFill>
              <a:latin typeface="Cambria" pitchFamily="18" charset="0"/>
            </a:rPr>
            <a:t>, в </a:t>
          </a:r>
          <a:r>
            <a:rPr lang="ru-RU" sz="1400" kern="1200" dirty="0" err="1">
              <a:solidFill>
                <a:schemeClr val="tx1"/>
              </a:solidFill>
              <a:latin typeface="Cambria" pitchFamily="18" charset="0"/>
            </a:rPr>
            <a:t>умовах</a:t>
          </a:r>
          <a:r>
            <a:rPr lang="ru-RU" sz="1400" kern="1200" dirty="0">
              <a:solidFill>
                <a:schemeClr val="tx1"/>
              </a:solidFill>
              <a:latin typeface="Cambria" pitchFamily="18" charset="0"/>
            </a:rPr>
            <a:t> </a:t>
          </a:r>
          <a:r>
            <a:rPr lang="ru-RU" sz="1400" kern="1200" dirty="0" err="1">
              <a:solidFill>
                <a:schemeClr val="tx1"/>
              </a:solidFill>
              <a:latin typeface="Cambria" pitchFamily="18" charset="0"/>
            </a:rPr>
            <a:t>стомлення</a:t>
          </a:r>
          <a:r>
            <a:rPr lang="ru-RU" sz="1400" kern="1200" dirty="0">
              <a:solidFill>
                <a:schemeClr val="tx1"/>
              </a:solidFill>
              <a:latin typeface="Cambria" pitchFamily="18" charset="0"/>
            </a:rPr>
            <a:t>.</a:t>
          </a:r>
        </a:p>
      </dsp:txBody>
      <dsp:txXfrm>
        <a:off x="59399" y="59399"/>
        <a:ext cx="8650629" cy="1098002"/>
      </dsp:txXfrm>
    </dsp:sp>
    <dsp:sp modelId="{D3050D71-C2BA-4E42-91F5-54C4A4999E0A}">
      <dsp:nvSpPr>
        <dsp:cNvPr id="0" name=""/>
        <dsp:cNvSpPr/>
      </dsp:nvSpPr>
      <dsp:spPr>
        <a:xfrm>
          <a:off x="0" y="1252759"/>
          <a:ext cx="8769427" cy="865412"/>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just" defTabSz="222250" rtl="0">
            <a:lnSpc>
              <a:spcPct val="90000"/>
            </a:lnSpc>
            <a:spcBef>
              <a:spcPct val="0"/>
            </a:spcBef>
            <a:spcAft>
              <a:spcPct val="35000"/>
            </a:spcAft>
            <a:buNone/>
          </a:pPr>
          <a:r>
            <a:rPr lang="uk-UA" sz="500" kern="1200" baseline="0" dirty="0">
              <a:solidFill>
                <a:schemeClr val="tx1"/>
              </a:solidFill>
              <a:latin typeface="Cambria" pitchFamily="18" charset="0"/>
            </a:rPr>
            <a:t>      </a:t>
          </a:r>
          <a:r>
            <a:rPr lang="uk-UA" sz="1400" kern="1200" baseline="0" dirty="0">
              <a:solidFill>
                <a:schemeClr val="tx1"/>
              </a:solidFill>
              <a:latin typeface="Cambria" pitchFamily="18" charset="0"/>
            </a:rPr>
            <a:t>Дослідження динаміки </a:t>
          </a:r>
          <a:r>
            <a:rPr lang="uk-UA" sz="1400" kern="1200" baseline="0" dirty="0" err="1">
              <a:solidFill>
                <a:schemeClr val="tx1"/>
              </a:solidFill>
              <a:latin typeface="Cambria" pitchFamily="18" charset="0"/>
            </a:rPr>
            <a:t>Н-рефлексу</a:t>
          </a:r>
          <a:r>
            <a:rPr lang="en-US" sz="1400" kern="1200" baseline="0" dirty="0">
              <a:solidFill>
                <a:schemeClr val="tx1"/>
              </a:solidFill>
              <a:latin typeface="Cambria" pitchFamily="18" charset="0"/>
            </a:rPr>
            <a:t> </a:t>
          </a:r>
          <a:r>
            <a:rPr lang="uk-UA" sz="1400" kern="1200" baseline="0" dirty="0">
              <a:solidFill>
                <a:schemeClr val="tx1"/>
              </a:solidFill>
              <a:latin typeface="Cambria" pitchFamily="18" charset="0"/>
            </a:rPr>
            <a:t>під впливом стомлення дозволить визначити індивідуальну організацію гальмівних та збуджуючих процесів </a:t>
          </a:r>
          <a:r>
            <a:rPr lang="uk-UA" sz="1400" kern="1200" baseline="0" dirty="0" err="1">
              <a:solidFill>
                <a:schemeClr val="tx1"/>
              </a:solidFill>
              <a:latin typeface="Cambria" pitchFamily="18" charset="0"/>
            </a:rPr>
            <a:t>внутрішньосегментарних</a:t>
          </a:r>
          <a:r>
            <a:rPr lang="uk-UA" sz="1400" kern="1200" baseline="0" dirty="0">
              <a:solidFill>
                <a:schemeClr val="tx1"/>
              </a:solidFill>
              <a:latin typeface="Cambria" pitchFamily="18" charset="0"/>
            </a:rPr>
            <a:t> систем та характер низхідних впливів з вищих відділів центральної нервової системи на </a:t>
          </a:r>
          <a:r>
            <a:rPr lang="uk-UA" sz="1400" kern="1200" baseline="0" dirty="0" err="1">
              <a:solidFill>
                <a:schemeClr val="tx1"/>
              </a:solidFill>
              <a:latin typeface="Cambria" pitchFamily="18" charset="0"/>
            </a:rPr>
            <a:t>мотонейронний</a:t>
          </a:r>
          <a:r>
            <a:rPr lang="uk-UA" sz="1400" kern="1200" baseline="0" dirty="0">
              <a:solidFill>
                <a:schemeClr val="tx1"/>
              </a:solidFill>
              <a:latin typeface="Cambria" pitchFamily="18" charset="0"/>
            </a:rPr>
            <a:t> пул</a:t>
          </a:r>
          <a:r>
            <a:rPr lang="en-US" sz="1400" kern="1200" baseline="0" dirty="0">
              <a:solidFill>
                <a:schemeClr val="tx1"/>
              </a:solidFill>
              <a:latin typeface="Cambria" pitchFamily="18" charset="0"/>
            </a:rPr>
            <a:t>.</a:t>
          </a:r>
          <a:r>
            <a:rPr lang="ru-RU" sz="1400" kern="1200" baseline="0" dirty="0">
              <a:solidFill>
                <a:schemeClr val="tx1"/>
              </a:solidFill>
              <a:latin typeface="Cambria" pitchFamily="18" charset="0"/>
            </a:rPr>
            <a:t> </a:t>
          </a:r>
        </a:p>
      </dsp:txBody>
      <dsp:txXfrm>
        <a:off x="42246" y="1295005"/>
        <a:ext cx="8684935" cy="780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3B56913-404E-486C-ADF2-20953299C994}" type="datetimeFigureOut">
              <a:rPr lang="ru-RU"/>
              <a:pPr>
                <a:defRPr/>
              </a:pPr>
              <a:t>02.12.2020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E440DFC-BE99-4937-A64D-B4ABABB04FD8}" type="slidenum">
              <a:rPr lang="ru-RU"/>
              <a:pPr>
                <a:defRPr/>
              </a:pPr>
              <a:t>‹#›</a:t>
            </a:fld>
            <a:endParaRPr lang="ru-RU"/>
          </a:p>
        </p:txBody>
      </p:sp>
    </p:spTree>
    <p:extLst>
      <p:ext uri="{BB962C8B-B14F-4D97-AF65-F5344CB8AC3E}">
        <p14:creationId xmlns:p14="http://schemas.microsoft.com/office/powerpoint/2010/main" val="147709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a:t>
            </a:fld>
            <a:endParaRPr lang="ru-RU"/>
          </a:p>
        </p:txBody>
      </p:sp>
    </p:spTree>
    <p:extLst>
      <p:ext uri="{BB962C8B-B14F-4D97-AF65-F5344CB8AC3E}">
        <p14:creationId xmlns:p14="http://schemas.microsoft.com/office/powerpoint/2010/main" val="154318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800" dirty="0">
                <a:effectLst/>
                <a:latin typeface="Times New Roman" panose="02020603050405020304" pitchFamily="18" charset="0"/>
                <a:ea typeface="Times New Roman" panose="02020603050405020304" pitchFamily="18" charset="0"/>
              </a:rPr>
              <a:t>Проводили дослідження впливу парної стимуляції великогомілкового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на динаміку Н-рефлексу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людини в стані спокою та після тривалого довільного стомлюючого скорочення цього м'яза в групах нетренованих та тренованих осіб. Як відомо, такий протокол стимуляції виявляє феномен </a:t>
            </a:r>
            <a:r>
              <a:rPr lang="uk-UA" sz="1800" dirty="0" err="1">
                <a:effectLst/>
                <a:latin typeface="Times New Roman" panose="02020603050405020304" pitchFamily="18" charset="0"/>
                <a:ea typeface="Times New Roman" panose="02020603050405020304" pitchFamily="18" charset="0"/>
              </a:rPr>
              <a:t>гомосинаптичної</a:t>
            </a:r>
            <a:r>
              <a:rPr lang="uk-UA" sz="1800" dirty="0">
                <a:effectLst/>
                <a:latin typeface="Times New Roman" panose="02020603050405020304" pitchFamily="18" charset="0"/>
                <a:ea typeface="Times New Roman" panose="02020603050405020304" pitchFamily="18" charset="0"/>
              </a:rPr>
              <a:t> депресії, що розвивається після першого </a:t>
            </a:r>
            <a:r>
              <a:rPr lang="uk-UA" sz="1800" dirty="0" err="1">
                <a:effectLst/>
                <a:latin typeface="Times New Roman" panose="02020603050405020304" pitchFamily="18" charset="0"/>
                <a:ea typeface="Times New Roman" panose="02020603050405020304" pitchFamily="18" charset="0"/>
              </a:rPr>
              <a:t>стимула</a:t>
            </a:r>
            <a:r>
              <a:rPr lang="uk-UA" sz="1800" dirty="0">
                <a:effectLst/>
                <a:latin typeface="Times New Roman" panose="02020603050405020304" pitchFamily="18" charset="0"/>
                <a:ea typeface="Times New Roman" panose="02020603050405020304" pitchFamily="18" charset="0"/>
              </a:rPr>
              <a:t> в синапсах первинних </a:t>
            </a:r>
            <a:r>
              <a:rPr lang="uk-UA" sz="1800" dirty="0" err="1">
                <a:effectLst/>
                <a:latin typeface="Times New Roman" panose="02020603050405020304" pitchFamily="18" charset="0"/>
                <a:ea typeface="Times New Roman" panose="02020603050405020304" pitchFamily="18" charset="0"/>
              </a:rPr>
              <a:t>аферентів</a:t>
            </a:r>
            <a:r>
              <a:rPr lang="uk-UA" sz="1800" dirty="0">
                <a:effectLst/>
                <a:latin typeface="Times New Roman" panose="02020603050405020304" pitchFamily="18" charset="0"/>
                <a:ea typeface="Times New Roman" panose="02020603050405020304" pitchFamily="18" charset="0"/>
              </a:rPr>
              <a:t> на </a:t>
            </a:r>
            <a:r>
              <a:rPr lang="uk-UA" sz="1800" dirty="0" err="1">
                <a:effectLst/>
                <a:latin typeface="Times New Roman" panose="02020603050405020304" pitchFamily="18" charset="0"/>
                <a:ea typeface="Times New Roman" panose="02020603050405020304" pitchFamily="18" charset="0"/>
              </a:rPr>
              <a:t>мотонейронах</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тестованого</a:t>
            </a:r>
            <a:r>
              <a:rPr lang="uk-UA" sz="1800" dirty="0">
                <a:effectLst/>
                <a:latin typeface="Times New Roman" panose="02020603050405020304" pitchFamily="18" charset="0"/>
                <a:ea typeface="Times New Roman" panose="02020603050405020304" pitchFamily="18" charset="0"/>
              </a:rPr>
              <a:t> м’яза внаслідок зниження ймовірності викиду </a:t>
            </a:r>
            <a:r>
              <a:rPr lang="uk-UA" sz="1800" dirty="0" err="1">
                <a:effectLst/>
                <a:latin typeface="Times New Roman" panose="02020603050405020304" pitchFamily="18" charset="0"/>
                <a:ea typeface="Times New Roman" panose="02020603050405020304" pitchFamily="18" charset="0"/>
              </a:rPr>
              <a:t>нейротрансміттера</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Гомосинаптична</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постактиваційна</a:t>
            </a:r>
            <a:r>
              <a:rPr lang="uk-UA" sz="1800" dirty="0">
                <a:effectLst/>
                <a:latin typeface="Times New Roman" panose="02020603050405020304" pitchFamily="18" charset="0"/>
                <a:ea typeface="Times New Roman" panose="02020603050405020304" pitchFamily="18" charset="0"/>
              </a:rPr>
              <a:t> депресія  у стані спокою викликала пригнічення Н-рефлексу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приблизно на 56</a:t>
            </a:r>
            <a:r>
              <a:rPr lang="uk-UA" sz="1800" b="1" dirty="0">
                <a:effectLst/>
                <a:latin typeface="Tahoma" panose="020B0604030504040204" pitchFamily="34" charset="0"/>
                <a:ea typeface="Calibri" panose="020F0502020204030204" pitchFamily="34" charset="0"/>
              </a:rPr>
              <a:t> </a:t>
            </a:r>
            <a:r>
              <a:rPr lang="uk-UA" sz="1800" dirty="0">
                <a:effectLst/>
                <a:latin typeface="Times New Roman" panose="02020603050405020304" pitchFamily="18" charset="0"/>
                <a:ea typeface="Times New Roman" panose="02020603050405020304" pitchFamily="18" charset="0"/>
              </a:rPr>
              <a:t>та на 51% в групах нетренованих та тренованих осіб, відповідно. Після періоду розвитку зусилля, що стомлювало м’яз, амплітуда як тестового, так і кондиційованого Н-рефлексу знижувалася у порівнянні з відповідним показником у вихідному стані, а надалі поступово поверталася до початкового рівня. Після м’язового стомлення спостерігалося збільшення інтенсивності </a:t>
            </a:r>
            <a:r>
              <a:rPr lang="uk-UA" sz="1800" dirty="0" err="1">
                <a:effectLst/>
                <a:latin typeface="Times New Roman" panose="02020603050405020304" pitchFamily="18" charset="0"/>
                <a:ea typeface="Times New Roman" panose="02020603050405020304" pitchFamily="18" charset="0"/>
              </a:rPr>
              <a:t>гомосинаптичної</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постактиваційної</a:t>
            </a:r>
            <a:r>
              <a:rPr lang="uk-UA" sz="1800" dirty="0">
                <a:effectLst/>
                <a:latin typeface="Times New Roman" panose="02020603050405020304" pitchFamily="18" charset="0"/>
                <a:ea typeface="Times New Roman" panose="02020603050405020304" pitchFamily="18" charset="0"/>
              </a:rPr>
              <a:t> депресії як у нетренованих, так і у тренованих осіб, що може свідчити про сумацію ефектів стомлення та </a:t>
            </a:r>
            <a:r>
              <a:rPr lang="uk-UA" sz="1800" dirty="0" err="1">
                <a:effectLst/>
                <a:latin typeface="Times New Roman" panose="02020603050405020304" pitchFamily="18" charset="0"/>
                <a:ea typeface="Times New Roman" panose="02020603050405020304" pitchFamily="18" charset="0"/>
              </a:rPr>
              <a:t>постактиваційної</a:t>
            </a:r>
            <a:r>
              <a:rPr lang="uk-UA" sz="1800" dirty="0">
                <a:effectLst/>
                <a:latin typeface="Times New Roman" panose="02020603050405020304" pitchFamily="18" charset="0"/>
                <a:ea typeface="Times New Roman" panose="02020603050405020304" pitchFamily="18" charset="0"/>
              </a:rPr>
              <a:t> депресії.</a:t>
            </a:r>
          </a:p>
          <a:p>
            <a:pPr indent="450215" algn="just"/>
            <a:r>
              <a:rPr lang="uk-UA" sz="1800" dirty="0">
                <a:effectLst/>
                <a:latin typeface="Times New Roman" panose="02020603050405020304" pitchFamily="18" charset="0"/>
                <a:ea typeface="Times New Roman" panose="02020603050405020304" pitchFamily="18" charset="0"/>
              </a:rPr>
              <a:t>Слід підкреслити, що у групі тренованих осіб амплітуда тестового Н-рефлексу вже через 135 с після закінчення періоду стомлюючого зусилля не демонструвала значущої різниці у порівнянні з контрольним показником. Амплітуда ж тестового Н-рефлексу у групі нетренованих осіб навіть через 10 хв після закінчення періоду стомлюючого зусилля ще не відновлювалася і була значуще меншою, ніж контрольне значення.</a:t>
            </a:r>
            <a:endParaRPr lang="ru-RU" sz="18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 Виявлені також значущі відмінності амплітуди кондиційованого Н-рефлексу через 10 хвилин після закінчення періоду стомлюючого зусилля: у групі тренованих осіб цей показник значущо вище, тобто відновлення  кондиційованого Н-рефлексу у цій групі відбувалося швидше у порівнянні з групою нетренованих осіб. Можна припустити, що відмінності у групах пов’язані з адаптаційними реакціями нервово-м’язової системи до фізичного навантаження у групі тренованих осіб.</a:t>
            </a:r>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10</a:t>
            </a:fld>
            <a:endParaRPr lang="ru-RU"/>
          </a:p>
        </p:txBody>
      </p:sp>
    </p:spTree>
    <p:extLst>
      <p:ext uri="{BB962C8B-B14F-4D97-AF65-F5344CB8AC3E}">
        <p14:creationId xmlns:p14="http://schemas.microsoft.com/office/powerpoint/2010/main" val="189647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11</a:t>
            </a:fld>
            <a:endParaRPr lang="ru-RU"/>
          </a:p>
        </p:txBody>
      </p:sp>
    </p:spTree>
    <p:extLst>
      <p:ext uri="{BB962C8B-B14F-4D97-AF65-F5344CB8AC3E}">
        <p14:creationId xmlns:p14="http://schemas.microsoft.com/office/powerpoint/2010/main" val="259411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uk-UA" sz="1800" dirty="0">
                <a:effectLst/>
                <a:latin typeface="Times New Roman" panose="02020603050405020304" pitchFamily="18" charset="0"/>
                <a:ea typeface="Times New Roman" panose="02020603050405020304" pitchFamily="18" charset="0"/>
              </a:rPr>
              <a:t>Досліджували динаміку величини Н-рефлексу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людини в стані спокою та після стомлюючого зусилля, розвинутого цим м’язом, в умовах</a:t>
            </a:r>
            <a:r>
              <a:rPr lang="uk-UA" sz="1800" b="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розвитку сегментарного гальмування цього рефлексу, викликаного попередньою стимуляцією </a:t>
            </a:r>
            <a:r>
              <a:rPr lang="uk-UA" sz="1800" dirty="0" err="1">
                <a:solidFill>
                  <a:srgbClr val="000000"/>
                </a:solidFill>
                <a:effectLst/>
                <a:latin typeface="Times New Roman" panose="02020603050405020304" pitchFamily="18" charset="0"/>
                <a:ea typeface="Times New Roman" panose="02020603050405020304" pitchFamily="18" charset="0"/>
              </a:rPr>
              <a:t>нерва</a:t>
            </a:r>
            <a:r>
              <a:rPr lang="uk-UA" sz="1800" dirty="0">
                <a:solidFill>
                  <a:srgbClr val="000000"/>
                </a:solidFill>
                <a:effectLst/>
                <a:latin typeface="Times New Roman" panose="02020603050405020304" pitchFamily="18" charset="0"/>
                <a:ea typeface="Times New Roman" panose="02020603050405020304" pitchFamily="18" charset="0"/>
              </a:rPr>
              <a:t> до м’язів-антагоністів</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іпсілатерального</a:t>
            </a:r>
            <a:r>
              <a:rPr lang="uk-UA" sz="1800" i="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малогомілкового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в групі нетренованих осіб. У стані спокою, до періоду розвитку стомлюючого зусилля стимуляція малогомілкового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яка передувала стимуляції великогомілкового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викликала гальмування Н-рефлексу приблизно на 24%. Після періоду розвитку стомлюючого зусилля, амплітуда як тестового, так і кондиційованого Н-рефлексу знижувалася в порівнянні з відповідним показником у вихідному стані, а надалі поступово поверталася до початкового рівня.</a:t>
            </a:r>
            <a:endParaRPr lang="ru-RU" sz="18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Слід зауважити, що зменшення амплітуди кондиційованого Н-рефлексу безпосередньо після  періоду розвитку стомлюючого зусилля було пропорційним зменшенню тестового Н-рефлексу. Це показав аналіз як середніх по групі, так і індивідуальних показників. Отримані дані дають можливість припустити, що безпосередньо після стомлюючого зусилля пригніченню, пов’язаному зі стомленням, підлягає певна частина (за нашими даними в середньому близько 35%) </a:t>
            </a:r>
            <a:r>
              <a:rPr lang="uk-UA" sz="1800" dirty="0" err="1">
                <a:effectLst/>
                <a:latin typeface="Times New Roman" panose="02020603050405020304" pitchFamily="18" charset="0"/>
                <a:ea typeface="Times New Roman" panose="02020603050405020304" pitchFamily="18" charset="0"/>
              </a:rPr>
              <a:t>мотонейронів</a:t>
            </a:r>
            <a:r>
              <a:rPr lang="uk-UA" sz="1800" dirty="0">
                <a:effectLst/>
                <a:latin typeface="Times New Roman" panose="02020603050405020304" pitchFamily="18" charset="0"/>
                <a:ea typeface="Times New Roman" panose="02020603050405020304" pitchFamily="18" charset="0"/>
              </a:rPr>
              <a:t>, що рефлекторно збуджуються; ця частка не залежить від початкової амплітуди Н-рефлексу.</a:t>
            </a:r>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12</a:t>
            </a:fld>
            <a:endParaRPr lang="ru-RU"/>
          </a:p>
        </p:txBody>
      </p:sp>
    </p:spTree>
    <p:extLst>
      <p:ext uri="{BB962C8B-B14F-4D97-AF65-F5344CB8AC3E}">
        <p14:creationId xmlns:p14="http://schemas.microsoft.com/office/powerpoint/2010/main" val="255319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13</a:t>
            </a:fld>
            <a:endParaRPr lang="ru-RU"/>
          </a:p>
        </p:txBody>
      </p:sp>
    </p:spTree>
    <p:extLst>
      <p:ext uri="{BB962C8B-B14F-4D97-AF65-F5344CB8AC3E}">
        <p14:creationId xmlns:p14="http://schemas.microsoft.com/office/powerpoint/2010/main" val="2249872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tabLst>
                <a:tab pos="5486400" algn="l"/>
              </a:tabLst>
            </a:pPr>
            <a:r>
              <a:rPr lang="uk-UA" sz="1800" dirty="0">
                <a:effectLst/>
                <a:latin typeface="Times New Roman" panose="02020603050405020304" pitchFamily="18" charset="0"/>
                <a:ea typeface="Times New Roman" panose="02020603050405020304" pitchFamily="18" charset="0"/>
              </a:rPr>
              <a:t>У групі здорових тренованих людей (кваліфікованих спортсменів-біатлоністів) досліджували залежні від віку та статі особливості параметрів </a:t>
            </a:r>
            <a:r>
              <a:rPr lang="en-US" sz="1800" dirty="0">
                <a:effectLst/>
                <a:latin typeface="Times New Roman" panose="02020603050405020304" pitchFamily="18" charset="0"/>
                <a:ea typeface="Times New Roman" panose="02020603050405020304" pitchFamily="18" charset="0"/>
              </a:rPr>
              <a:t>H</a:t>
            </a:r>
            <a:r>
              <a:rPr lang="uk-UA" sz="1800" dirty="0">
                <a:effectLst/>
                <a:latin typeface="Times New Roman" panose="02020603050405020304" pitchFamily="18" charset="0"/>
                <a:ea typeface="Times New Roman" panose="02020603050405020304" pitchFamily="18" charset="0"/>
              </a:rPr>
              <a:t>-</a:t>
            </a:r>
            <a:r>
              <a:rPr lang="uk-UA" sz="1800" dirty="0" err="1">
                <a:effectLst/>
                <a:latin typeface="Times New Roman" panose="02020603050405020304" pitchFamily="18" charset="0"/>
                <a:ea typeface="Times New Roman" panose="02020603050405020304" pitchFamily="18" charset="0"/>
              </a:rPr>
              <a:t>рефлексометрії</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a:t>
            </a:r>
            <a:endParaRPr lang="ru-RU" sz="1800" dirty="0">
              <a:effectLst/>
              <a:latin typeface="Times New Roman" panose="02020603050405020304" pitchFamily="18" charset="0"/>
              <a:ea typeface="Times New Roman" panose="02020603050405020304" pitchFamily="18" charset="0"/>
            </a:endParaRPr>
          </a:p>
          <a:p>
            <a:pPr indent="450215" algn="just"/>
            <a:r>
              <a:rPr lang="uk-UA" sz="1800" dirty="0">
                <a:effectLst/>
                <a:latin typeface="Times New Roman" panose="02020603050405020304" pitchFamily="18" charset="0"/>
                <a:ea typeface="Times New Roman" panose="02020603050405020304" pitchFamily="18" charset="0"/>
              </a:rPr>
              <a:t>На цьому слайді представлені статеві особливості параметрів Н-рефлексу. Фактор статі значущо впливав на величини порогів виникнення </a:t>
            </a:r>
            <a:r>
              <a:rPr lang="en-US" sz="1800" dirty="0">
                <a:effectLst/>
                <a:latin typeface="Times New Roman" panose="02020603050405020304" pitchFamily="18" charset="0"/>
                <a:ea typeface="Times New Roman" panose="02020603050405020304" pitchFamily="18" charset="0"/>
              </a:rPr>
              <a:t>H</a:t>
            </a:r>
            <a:r>
              <a:rPr lang="uk-UA" sz="1800" dirty="0">
                <a:effectLst/>
                <a:latin typeface="Times New Roman" panose="02020603050405020304" pitchFamily="18" charset="0"/>
                <a:ea typeface="Times New Roman" panose="02020603050405020304" pitchFamily="18" charset="0"/>
              </a:rPr>
              <a:t>- та </a:t>
            </a:r>
            <a:r>
              <a:rPr lang="en-US" sz="1800" dirty="0">
                <a:effectLst/>
                <a:latin typeface="Times New Roman" panose="02020603050405020304" pitchFamily="18" charset="0"/>
                <a:ea typeface="Times New Roman" panose="02020603050405020304" pitchFamily="18" charset="0"/>
              </a:rPr>
              <a:t>M</a:t>
            </a:r>
            <a:r>
              <a:rPr lang="uk-UA" sz="1800" dirty="0">
                <a:effectLst/>
                <a:latin typeface="Times New Roman" panose="02020603050405020304" pitchFamily="18" charset="0"/>
                <a:ea typeface="Times New Roman" panose="02020603050405020304" pitchFamily="18" charset="0"/>
              </a:rPr>
              <a:t>-відповідей, а також на величини амплітуд максимальних </a:t>
            </a:r>
            <a:r>
              <a:rPr lang="en-US" sz="1800" dirty="0">
                <a:effectLst/>
                <a:latin typeface="Times New Roman" panose="02020603050405020304" pitchFamily="18" charset="0"/>
                <a:ea typeface="Times New Roman" panose="02020603050405020304" pitchFamily="18" charset="0"/>
              </a:rPr>
              <a:t>H</a:t>
            </a:r>
            <a:r>
              <a:rPr lang="uk-UA" sz="1800" dirty="0">
                <a:effectLst/>
                <a:latin typeface="Times New Roman" panose="02020603050405020304" pitchFamily="18" charset="0"/>
                <a:ea typeface="Times New Roman" panose="02020603050405020304" pitchFamily="18" charset="0"/>
              </a:rPr>
              <a:t>- та </a:t>
            </a:r>
            <a:r>
              <a:rPr lang="en-US" sz="1800" dirty="0">
                <a:effectLst/>
                <a:latin typeface="Times New Roman" panose="02020603050405020304" pitchFamily="18" charset="0"/>
                <a:ea typeface="Times New Roman" panose="02020603050405020304" pitchFamily="18" charset="0"/>
              </a:rPr>
              <a:t>M</a:t>
            </a:r>
            <a:r>
              <a:rPr lang="uk-UA" sz="1800" dirty="0">
                <a:effectLst/>
                <a:latin typeface="Times New Roman" panose="02020603050405020304" pitchFamily="18" charset="0"/>
                <a:ea typeface="Times New Roman" panose="02020603050405020304" pitchFamily="18" charset="0"/>
              </a:rPr>
              <a:t>-відповідей: у жінок середні значення порогів вищі, а  середні значення амплітуд нижчі, ніж у чоловіків. Вищі пороги генерації </a:t>
            </a:r>
            <a:r>
              <a:rPr lang="en-US" sz="1800" dirty="0">
                <a:effectLst/>
                <a:latin typeface="Times New Roman" panose="02020603050405020304" pitchFamily="18" charset="0"/>
                <a:ea typeface="Times New Roman" panose="02020603050405020304" pitchFamily="18" charset="0"/>
              </a:rPr>
              <a:t>H</a:t>
            </a:r>
            <a:r>
              <a:rPr lang="uk-UA" sz="1800" dirty="0">
                <a:effectLst/>
                <a:latin typeface="Times New Roman" panose="02020603050405020304" pitchFamily="18" charset="0"/>
                <a:ea typeface="Times New Roman" panose="02020603050405020304" pitchFamily="18" charset="0"/>
              </a:rPr>
              <a:t>- та </a:t>
            </a:r>
            <a:r>
              <a:rPr lang="en-US" sz="1800" dirty="0">
                <a:effectLst/>
                <a:latin typeface="Times New Roman" panose="02020603050405020304" pitchFamily="18" charset="0"/>
                <a:ea typeface="Times New Roman" panose="02020603050405020304" pitchFamily="18" charset="0"/>
              </a:rPr>
              <a:t>M</a:t>
            </a:r>
            <a:r>
              <a:rPr lang="uk-UA" sz="1800" dirty="0">
                <a:effectLst/>
                <a:latin typeface="Times New Roman" panose="02020603050405020304" pitchFamily="18" charset="0"/>
                <a:ea typeface="Times New Roman" panose="02020603050405020304" pitchFamily="18" charset="0"/>
              </a:rPr>
              <a:t>-відповідей у жінок можуть бути пов’язані з дещо більшою товщиною підшкірної жирової тканини в місцях </a:t>
            </a:r>
            <a:r>
              <a:rPr lang="uk-UA" sz="1800" dirty="0" err="1">
                <a:effectLst/>
                <a:latin typeface="Times New Roman" panose="02020603050405020304" pitchFamily="18" charset="0"/>
                <a:ea typeface="Times New Roman" panose="02020603050405020304" pitchFamily="18" charset="0"/>
              </a:rPr>
              <a:t>черезшкірної</a:t>
            </a:r>
            <a:r>
              <a:rPr lang="uk-UA" sz="1800" dirty="0">
                <a:effectLst/>
                <a:latin typeface="Times New Roman" panose="02020603050405020304" pitchFamily="18" charset="0"/>
                <a:ea typeface="Times New Roman" panose="02020603050405020304" pitchFamily="18" charset="0"/>
              </a:rPr>
              <a:t> стимуляції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і, відповідно, більшим електричним опором до подразнюючого струму. Більші амплітуди максимальних </a:t>
            </a:r>
            <a:r>
              <a:rPr lang="en-US" sz="1800" dirty="0">
                <a:effectLst/>
                <a:latin typeface="Times New Roman" panose="02020603050405020304" pitchFamily="18" charset="0"/>
                <a:ea typeface="Times New Roman" panose="02020603050405020304" pitchFamily="18" charset="0"/>
              </a:rPr>
              <a:t>H</a:t>
            </a:r>
            <a:r>
              <a:rPr lang="uk-UA" sz="1800" dirty="0">
                <a:effectLst/>
                <a:latin typeface="Times New Roman" panose="02020603050405020304" pitchFamily="18" charset="0"/>
                <a:ea typeface="Times New Roman" panose="02020603050405020304" pitchFamily="18" charset="0"/>
              </a:rPr>
              <a:t>- та </a:t>
            </a:r>
            <a:r>
              <a:rPr lang="en-US" sz="1800" dirty="0">
                <a:effectLst/>
                <a:latin typeface="Times New Roman" panose="02020603050405020304" pitchFamily="18" charset="0"/>
                <a:ea typeface="Times New Roman" panose="02020603050405020304" pitchFamily="18" charset="0"/>
              </a:rPr>
              <a:t>M</a:t>
            </a:r>
            <a:r>
              <a:rPr lang="uk-UA" sz="1800" dirty="0">
                <a:effectLst/>
                <a:latin typeface="Times New Roman" panose="02020603050405020304" pitchFamily="18" charset="0"/>
                <a:ea typeface="Times New Roman" panose="02020603050405020304" pitchFamily="18" charset="0"/>
              </a:rPr>
              <a:t>-відповідей у чоловіків у порівнянні з аналогічними показниками у жінок, скоріш за все, обумовлені відчутно більшим об’ємом м’язових волокон у м’язах нижніх кінцівок у чоловіків, ніж у жінок.</a:t>
            </a:r>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14</a:t>
            </a:fld>
            <a:endParaRPr lang="ru-RU"/>
          </a:p>
        </p:txBody>
      </p:sp>
    </p:spTree>
    <p:extLst>
      <p:ext uri="{BB962C8B-B14F-4D97-AF65-F5344CB8AC3E}">
        <p14:creationId xmlns:p14="http://schemas.microsoft.com/office/powerpoint/2010/main" val="112637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tabLst>
                <a:tab pos="5486400" algn="l"/>
              </a:tabLst>
            </a:pPr>
            <a:r>
              <a:rPr lang="uk-UA" sz="1800" dirty="0">
                <a:effectLst/>
                <a:latin typeface="Times New Roman" panose="02020603050405020304" pitchFamily="18" charset="0"/>
                <a:ea typeface="Times New Roman" panose="02020603050405020304" pitchFamily="18" charset="0"/>
              </a:rPr>
              <a:t>На цьому слайді представлені вікові особливості параметрів Н-рефлексу.</a:t>
            </a:r>
            <a:endParaRPr lang="ru-RU" sz="18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Фактор віку значущо впливав на амплітуду  максимальної </a:t>
            </a:r>
            <a:r>
              <a:rPr lang="en-US" sz="1800" dirty="0">
                <a:effectLst/>
                <a:latin typeface="Times New Roman" panose="02020603050405020304" pitchFamily="18" charset="0"/>
                <a:ea typeface="Times New Roman" panose="02020603050405020304" pitchFamily="18" charset="0"/>
              </a:rPr>
              <a:t>M</a:t>
            </a:r>
            <a:r>
              <a:rPr lang="uk-UA" sz="1800" dirty="0">
                <a:effectLst/>
                <a:latin typeface="Times New Roman" panose="02020603050405020304" pitchFamily="18" charset="0"/>
                <a:ea typeface="Times New Roman" panose="02020603050405020304" pitchFamily="18" charset="0"/>
              </a:rPr>
              <a:t>-відповіді: даний показник був вищим у дорослих спортсменів, ніж у юніорів. Це може бути наслідком певної вікової специфіки адаптаційних реакцій нервової системи до фізичного навантаження. Нервові механізми, активність яких визначає силу скорочення м’яза, при тривалих фізичних тренуваннях забезпечують рекрутування більшого числа рухових одиниць, діючих синхронно, а також деяке зниження </a:t>
            </a:r>
            <a:r>
              <a:rPr lang="uk-UA" sz="1800" dirty="0" err="1">
                <a:effectLst/>
                <a:latin typeface="Times New Roman" panose="02020603050405020304" pitchFamily="18" charset="0"/>
                <a:ea typeface="Times New Roman" panose="02020603050405020304" pitchFamily="18" charset="0"/>
              </a:rPr>
              <a:t>інтенсивностей</a:t>
            </a:r>
            <a:r>
              <a:rPr lang="uk-UA" sz="1800" dirty="0">
                <a:effectLst/>
                <a:latin typeface="Times New Roman" panose="02020603050405020304" pitchFamily="18" charset="0"/>
                <a:ea typeface="Times New Roman" panose="02020603050405020304" pitchFamily="18" charset="0"/>
              </a:rPr>
              <a:t> аутогенного і </a:t>
            </a:r>
            <a:r>
              <a:rPr lang="uk-UA" sz="1800" dirty="0" err="1">
                <a:effectLst/>
                <a:latin typeface="Times New Roman" panose="02020603050405020304" pitchFamily="18" charset="0"/>
                <a:ea typeface="Times New Roman" panose="02020603050405020304" pitchFamily="18" charset="0"/>
              </a:rPr>
              <a:t>супрасегментарного</a:t>
            </a:r>
            <a:r>
              <a:rPr lang="uk-UA" sz="1800" dirty="0">
                <a:effectLst/>
                <a:latin typeface="Times New Roman" panose="02020603050405020304" pitchFamily="18" charset="0"/>
                <a:ea typeface="Times New Roman" panose="02020603050405020304" pitchFamily="18" charset="0"/>
              </a:rPr>
              <a:t> гальмування. Різниця параметрів H-</a:t>
            </a:r>
            <a:r>
              <a:rPr lang="uk-UA" sz="1800" dirty="0" err="1">
                <a:effectLst/>
                <a:latin typeface="Times New Roman" panose="02020603050405020304" pitchFamily="18" charset="0"/>
                <a:ea typeface="Times New Roman" panose="02020603050405020304" pitchFamily="18" charset="0"/>
              </a:rPr>
              <a:t>рефлексометрії</a:t>
            </a:r>
            <a:r>
              <a:rPr lang="uk-UA" sz="1800" dirty="0">
                <a:effectLst/>
                <a:latin typeface="Times New Roman" panose="02020603050405020304" pitchFamily="18" charset="0"/>
                <a:ea typeface="Times New Roman" panose="02020603050405020304" pitchFamily="18" charset="0"/>
              </a:rPr>
              <a:t> у дорослих спортсменів та юніорів може бути також пов’язана з різним рівнем гіпертрофії м’язів.</a:t>
            </a:r>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15</a:t>
            </a:fld>
            <a:endParaRPr lang="ru-RU"/>
          </a:p>
        </p:txBody>
      </p:sp>
    </p:spTree>
    <p:extLst>
      <p:ext uri="{BB962C8B-B14F-4D97-AF65-F5344CB8AC3E}">
        <p14:creationId xmlns:p14="http://schemas.microsoft.com/office/powerpoint/2010/main" val="112637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16</a:t>
            </a:fld>
            <a:endParaRPr lang="ru-RU"/>
          </a:p>
        </p:txBody>
      </p:sp>
    </p:spTree>
    <p:extLst>
      <p:ext uri="{BB962C8B-B14F-4D97-AF65-F5344CB8AC3E}">
        <p14:creationId xmlns:p14="http://schemas.microsoft.com/office/powerpoint/2010/main" val="29709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17</a:t>
            </a:fld>
            <a:endParaRPr lang="ru-RU"/>
          </a:p>
        </p:txBody>
      </p:sp>
    </p:spTree>
    <p:extLst>
      <p:ext uri="{BB962C8B-B14F-4D97-AF65-F5344CB8AC3E}">
        <p14:creationId xmlns:p14="http://schemas.microsoft.com/office/powerpoint/2010/main" val="225051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Пластичність</a:t>
            </a:r>
            <a:r>
              <a:rPr lang="ru-RU" dirty="0"/>
              <a:t> </a:t>
            </a:r>
            <a:r>
              <a:rPr lang="ru-RU" dirty="0" err="1"/>
              <a:t>нервової</a:t>
            </a:r>
            <a:r>
              <a:rPr lang="ru-RU" dirty="0"/>
              <a:t> та </a:t>
            </a:r>
            <a:r>
              <a:rPr lang="ru-RU" dirty="0" err="1"/>
              <a:t>м’язової</a:t>
            </a:r>
            <a:r>
              <a:rPr lang="ru-RU" dirty="0"/>
              <a:t> систем </a:t>
            </a:r>
            <a:r>
              <a:rPr lang="ru-RU" dirty="0" err="1"/>
              <a:t>організму</a:t>
            </a:r>
            <a:r>
              <a:rPr lang="ru-RU" dirty="0"/>
              <a:t> </a:t>
            </a:r>
            <a:r>
              <a:rPr lang="ru-RU" dirty="0" err="1"/>
              <a:t>людини</a:t>
            </a:r>
            <a:r>
              <a:rPr lang="ru-RU" dirty="0"/>
              <a:t> </a:t>
            </a:r>
            <a:r>
              <a:rPr lang="ru-RU" dirty="0" err="1"/>
              <a:t>базується</a:t>
            </a:r>
            <a:r>
              <a:rPr lang="ru-RU" dirty="0"/>
              <a:t> на </a:t>
            </a:r>
            <a:r>
              <a:rPr lang="ru-RU" dirty="0" err="1"/>
              <a:t>можливості</a:t>
            </a:r>
            <a:r>
              <a:rPr lang="ru-RU" dirty="0"/>
              <a:t> </a:t>
            </a:r>
            <a:r>
              <a:rPr lang="ru-RU" dirty="0" err="1"/>
              <a:t>різноманітних</a:t>
            </a:r>
            <a:r>
              <a:rPr lang="ru-RU" dirty="0"/>
              <a:t> </a:t>
            </a:r>
            <a:r>
              <a:rPr lang="ru-RU" dirty="0" err="1"/>
              <a:t>змін</a:t>
            </a:r>
            <a:r>
              <a:rPr lang="ru-RU" dirty="0"/>
              <a:t> структурно-</a:t>
            </a:r>
            <a:r>
              <a:rPr lang="ru-RU" dirty="0" err="1"/>
              <a:t>функційної</a:t>
            </a:r>
            <a:r>
              <a:rPr lang="ru-RU" dirty="0"/>
              <a:t> та </a:t>
            </a:r>
            <a:r>
              <a:rPr lang="ru-RU" dirty="0" err="1"/>
              <a:t>метаболічної</a:t>
            </a:r>
            <a:r>
              <a:rPr lang="ru-RU" dirty="0"/>
              <a:t> </a:t>
            </a:r>
            <a:r>
              <a:rPr lang="ru-RU" dirty="0" err="1"/>
              <a:t>організації</a:t>
            </a:r>
            <a:r>
              <a:rPr lang="ru-RU" dirty="0"/>
              <a:t> </a:t>
            </a:r>
            <a:r>
              <a:rPr lang="ru-RU" dirty="0" err="1"/>
              <a:t>під</a:t>
            </a:r>
            <a:r>
              <a:rPr lang="ru-RU" dirty="0"/>
              <a:t> </a:t>
            </a:r>
            <a:r>
              <a:rPr lang="ru-RU" dirty="0" err="1"/>
              <a:t>впливом</a:t>
            </a:r>
            <a:r>
              <a:rPr lang="ru-RU" dirty="0"/>
              <a:t> </a:t>
            </a:r>
            <a:r>
              <a:rPr lang="ru-RU" dirty="0" err="1"/>
              <a:t>різних</a:t>
            </a:r>
            <a:r>
              <a:rPr lang="ru-RU" dirty="0"/>
              <a:t> </a:t>
            </a:r>
            <a:r>
              <a:rPr lang="ru-RU" dirty="0" err="1"/>
              <a:t>факторів</a:t>
            </a:r>
            <a:r>
              <a:rPr lang="ru-RU" dirty="0"/>
              <a:t>; </a:t>
            </a:r>
            <a:r>
              <a:rPr lang="ru-RU" dirty="0" err="1"/>
              <a:t>ця</a:t>
            </a:r>
            <a:r>
              <a:rPr lang="ru-RU" dirty="0"/>
              <a:t> </a:t>
            </a:r>
            <a:r>
              <a:rPr lang="ru-RU" dirty="0" err="1"/>
              <a:t>властивість</a:t>
            </a:r>
            <a:r>
              <a:rPr lang="ru-RU" dirty="0"/>
              <a:t> </a:t>
            </a:r>
            <a:r>
              <a:rPr lang="ru-RU" dirty="0" err="1"/>
              <a:t>задіяна</a:t>
            </a:r>
            <a:r>
              <a:rPr lang="ru-RU" dirty="0"/>
              <a:t> у </a:t>
            </a:r>
            <a:r>
              <a:rPr lang="ru-RU" dirty="0" err="1"/>
              <a:t>виникненні</a:t>
            </a:r>
            <a:r>
              <a:rPr lang="ru-RU" dirty="0"/>
              <a:t> та </a:t>
            </a:r>
            <a:r>
              <a:rPr lang="ru-RU" dirty="0" err="1"/>
              <a:t>закріпленні</a:t>
            </a:r>
            <a:r>
              <a:rPr lang="ru-RU" dirty="0"/>
              <a:t> </a:t>
            </a:r>
            <a:r>
              <a:rPr lang="ru-RU" dirty="0" err="1"/>
              <a:t>біологічно</a:t>
            </a:r>
            <a:r>
              <a:rPr lang="ru-RU" dirty="0"/>
              <a:t> </a:t>
            </a:r>
            <a:r>
              <a:rPr lang="ru-RU" dirty="0" err="1"/>
              <a:t>корисних</a:t>
            </a:r>
            <a:r>
              <a:rPr lang="ru-RU" dirty="0"/>
              <a:t> </a:t>
            </a:r>
            <a:r>
              <a:rPr lang="ru-RU" dirty="0" err="1"/>
              <a:t>змін</a:t>
            </a:r>
            <a:r>
              <a:rPr lang="ru-RU" dirty="0"/>
              <a:t>. </a:t>
            </a:r>
            <a:r>
              <a:rPr lang="ru-RU" dirty="0" err="1"/>
              <a:t>Відомо</a:t>
            </a:r>
            <a:r>
              <a:rPr lang="ru-RU" dirty="0"/>
              <a:t>, </a:t>
            </a:r>
            <a:r>
              <a:rPr lang="ru-RU" dirty="0" err="1"/>
              <a:t>наприклад</a:t>
            </a:r>
            <a:r>
              <a:rPr lang="ru-RU" dirty="0"/>
              <a:t>, </a:t>
            </a:r>
            <a:r>
              <a:rPr lang="ru-RU" dirty="0" err="1"/>
              <a:t>що</a:t>
            </a:r>
            <a:r>
              <a:rPr lang="ru-RU" dirty="0"/>
              <a:t> </a:t>
            </a:r>
            <a:r>
              <a:rPr lang="ru-RU" dirty="0" err="1"/>
              <a:t>під</a:t>
            </a:r>
            <a:r>
              <a:rPr lang="ru-RU" dirty="0"/>
              <a:t> </a:t>
            </a:r>
            <a:r>
              <a:rPr lang="ru-RU" dirty="0" err="1"/>
              <a:t>впливом</a:t>
            </a:r>
            <a:r>
              <a:rPr lang="ru-RU" dirty="0"/>
              <a:t> </a:t>
            </a:r>
            <a:r>
              <a:rPr lang="ru-RU" dirty="0" err="1"/>
              <a:t>тривалого</a:t>
            </a:r>
            <a:r>
              <a:rPr lang="ru-RU" dirty="0"/>
              <a:t> </a:t>
            </a:r>
            <a:r>
              <a:rPr lang="ru-RU" dirty="0" err="1"/>
              <a:t>фізичного</a:t>
            </a:r>
            <a:r>
              <a:rPr lang="ru-RU" dirty="0"/>
              <a:t> </a:t>
            </a:r>
            <a:r>
              <a:rPr lang="ru-RU" dirty="0" err="1"/>
              <a:t>навантаження</a:t>
            </a:r>
            <a:r>
              <a:rPr lang="ru-RU" dirty="0"/>
              <a:t> в </a:t>
            </a:r>
            <a:r>
              <a:rPr lang="ru-RU" dirty="0" err="1"/>
              <a:t>організмі</a:t>
            </a:r>
            <a:r>
              <a:rPr lang="ru-RU" dirty="0"/>
              <a:t> спортсмена </a:t>
            </a:r>
            <a:r>
              <a:rPr lang="ru-RU" dirty="0" err="1"/>
              <a:t>відбуваються</a:t>
            </a:r>
            <a:r>
              <a:rPr lang="ru-RU" dirty="0"/>
              <a:t> </a:t>
            </a:r>
            <a:r>
              <a:rPr lang="ru-RU" dirty="0" err="1"/>
              <a:t>морфофункційні</a:t>
            </a:r>
            <a:r>
              <a:rPr lang="ru-RU" dirty="0"/>
              <a:t> </a:t>
            </a:r>
            <a:r>
              <a:rPr lang="ru-RU" dirty="0" err="1"/>
              <a:t>зміни</a:t>
            </a:r>
            <a:r>
              <a:rPr lang="ru-RU" dirty="0"/>
              <a:t>, </a:t>
            </a:r>
            <a:r>
              <a:rPr lang="ru-RU" dirty="0" err="1"/>
              <a:t>що</a:t>
            </a:r>
            <a:r>
              <a:rPr lang="ru-RU" dirty="0"/>
              <a:t> </a:t>
            </a:r>
            <a:r>
              <a:rPr lang="ru-RU" dirty="0" err="1"/>
              <a:t>забезпечують</a:t>
            </a:r>
            <a:r>
              <a:rPr lang="ru-RU" dirty="0"/>
              <a:t> </a:t>
            </a:r>
            <a:r>
              <a:rPr lang="ru-RU" dirty="0" err="1"/>
              <a:t>збільшення</a:t>
            </a:r>
            <a:r>
              <a:rPr lang="ru-RU" dirty="0"/>
              <a:t> </a:t>
            </a:r>
            <a:r>
              <a:rPr lang="ru-RU" dirty="0" err="1"/>
              <a:t>його</a:t>
            </a:r>
            <a:r>
              <a:rPr lang="ru-RU" dirty="0"/>
              <a:t> </a:t>
            </a:r>
            <a:r>
              <a:rPr lang="ru-RU" dirty="0" err="1"/>
              <a:t>працездатності</a:t>
            </a:r>
            <a:r>
              <a:rPr lang="ru-RU" dirty="0"/>
              <a:t>.</a:t>
            </a:r>
          </a:p>
          <a:p>
            <a:r>
              <a:rPr lang="ru-RU" dirty="0"/>
              <a:t>З </a:t>
            </a:r>
            <a:r>
              <a:rPr lang="ru-RU" dirty="0" err="1"/>
              <a:t>іншого</a:t>
            </a:r>
            <a:r>
              <a:rPr lang="ru-RU" dirty="0"/>
              <a:t> боку, </a:t>
            </a:r>
            <a:r>
              <a:rPr lang="ru-RU" dirty="0" err="1"/>
              <a:t>відомо</a:t>
            </a:r>
            <a:r>
              <a:rPr lang="ru-RU" dirty="0"/>
              <a:t>, </a:t>
            </a:r>
            <a:r>
              <a:rPr lang="ru-RU" dirty="0" err="1"/>
              <a:t>що</a:t>
            </a:r>
            <a:r>
              <a:rPr lang="ru-RU" dirty="0"/>
              <a:t> </a:t>
            </a:r>
            <a:r>
              <a:rPr lang="ru-RU" dirty="0" err="1"/>
              <a:t>стомлення</a:t>
            </a:r>
            <a:r>
              <a:rPr lang="ru-RU" dirty="0"/>
              <a:t>, яке </a:t>
            </a:r>
            <a:r>
              <a:rPr lang="ru-RU" dirty="0" err="1"/>
              <a:t>виникає</a:t>
            </a:r>
            <a:r>
              <a:rPr lang="ru-RU" dirty="0"/>
              <a:t> </a:t>
            </a:r>
            <a:r>
              <a:rPr lang="ru-RU" dirty="0" err="1"/>
              <a:t>внаслідок</a:t>
            </a:r>
            <a:r>
              <a:rPr lang="ru-RU" dirty="0"/>
              <a:t> </a:t>
            </a:r>
            <a:r>
              <a:rPr lang="ru-RU" dirty="0" err="1"/>
              <a:t>навантаження</a:t>
            </a:r>
            <a:r>
              <a:rPr lang="ru-RU" dirty="0"/>
              <a:t>, </a:t>
            </a:r>
            <a:r>
              <a:rPr lang="ru-RU" dirty="0" err="1"/>
              <a:t>може</a:t>
            </a:r>
            <a:r>
              <a:rPr lang="ru-RU" dirty="0"/>
              <a:t> </a:t>
            </a:r>
            <a:r>
              <a:rPr lang="ru-RU" dirty="0" err="1"/>
              <a:t>обмежувати</a:t>
            </a:r>
            <a:r>
              <a:rPr lang="ru-RU" dirty="0"/>
              <a:t> </a:t>
            </a:r>
            <a:r>
              <a:rPr lang="ru-RU" dirty="0" err="1"/>
              <a:t>фізичну</a:t>
            </a:r>
            <a:r>
              <a:rPr lang="ru-RU" dirty="0"/>
              <a:t> </a:t>
            </a:r>
            <a:r>
              <a:rPr lang="ru-RU" dirty="0" err="1"/>
              <a:t>дієздатність</a:t>
            </a:r>
            <a:r>
              <a:rPr lang="ru-RU" dirty="0"/>
              <a:t> </a:t>
            </a:r>
            <a:r>
              <a:rPr lang="ru-RU" dirty="0" err="1"/>
              <a:t>людини</a:t>
            </a:r>
            <a:r>
              <a:rPr lang="ru-RU" dirty="0"/>
              <a:t>; </a:t>
            </a:r>
            <a:r>
              <a:rPr lang="ru-RU" dirty="0" err="1"/>
              <a:t>однак</a:t>
            </a:r>
            <a:r>
              <a:rPr lang="ru-RU" dirty="0"/>
              <a:t> на </a:t>
            </a:r>
            <a:r>
              <a:rPr lang="ru-RU" dirty="0" err="1"/>
              <a:t>сьогодні</a:t>
            </a:r>
            <a:r>
              <a:rPr lang="ru-RU" dirty="0"/>
              <a:t> </a:t>
            </a:r>
            <a:r>
              <a:rPr lang="ru-RU" dirty="0" err="1"/>
              <a:t>механізми</a:t>
            </a:r>
            <a:r>
              <a:rPr lang="ru-RU" dirty="0"/>
              <a:t> </a:t>
            </a:r>
            <a:r>
              <a:rPr lang="ru-RU" dirty="0" err="1"/>
              <a:t>цього</a:t>
            </a:r>
            <a:r>
              <a:rPr lang="ru-RU" dirty="0"/>
              <a:t> феномену є </a:t>
            </a:r>
            <a:r>
              <a:rPr lang="ru-RU" dirty="0" err="1"/>
              <a:t>недостатньо</a:t>
            </a:r>
            <a:r>
              <a:rPr lang="ru-RU" dirty="0"/>
              <a:t> </a:t>
            </a:r>
            <a:r>
              <a:rPr lang="ru-RU" dirty="0" err="1"/>
              <a:t>дослідженими</a:t>
            </a:r>
            <a:r>
              <a:rPr lang="ru-RU" dirty="0"/>
              <a:t>. </a:t>
            </a:r>
            <a:r>
              <a:rPr lang="ru-RU" dirty="0" err="1"/>
              <a:t>Вважається</a:t>
            </a:r>
            <a:r>
              <a:rPr lang="ru-RU" dirty="0"/>
              <a:t>, </a:t>
            </a:r>
            <a:r>
              <a:rPr lang="ru-RU" dirty="0" err="1"/>
              <a:t>що</a:t>
            </a:r>
            <a:r>
              <a:rPr lang="ru-RU" dirty="0"/>
              <a:t> </a:t>
            </a:r>
            <a:r>
              <a:rPr lang="ru-RU" dirty="0" err="1"/>
              <a:t>це</a:t>
            </a:r>
            <a:r>
              <a:rPr lang="ru-RU" dirty="0"/>
              <a:t> </a:t>
            </a:r>
            <a:r>
              <a:rPr lang="ru-RU" dirty="0" err="1"/>
              <a:t>значною</a:t>
            </a:r>
            <a:r>
              <a:rPr lang="ru-RU" dirty="0"/>
              <a:t> </a:t>
            </a:r>
            <a:r>
              <a:rPr lang="ru-RU" dirty="0" err="1"/>
              <a:t>мірою</a:t>
            </a:r>
            <a:r>
              <a:rPr lang="ru-RU" dirty="0"/>
              <a:t> </a:t>
            </a:r>
            <a:r>
              <a:rPr lang="ru-RU" dirty="0" err="1"/>
              <a:t>пов'язано</a:t>
            </a:r>
            <a:r>
              <a:rPr lang="ru-RU" dirty="0"/>
              <a:t> з </a:t>
            </a:r>
            <a:r>
              <a:rPr lang="ru-RU" dirty="0" err="1"/>
              <a:t>неспроможністю</a:t>
            </a:r>
            <a:r>
              <a:rPr lang="ru-RU" dirty="0"/>
              <a:t> </a:t>
            </a:r>
            <a:r>
              <a:rPr lang="ru-RU" dirty="0" err="1"/>
              <a:t>сучасної</a:t>
            </a:r>
            <a:r>
              <a:rPr lang="ru-RU" dirty="0"/>
              <a:t> </a:t>
            </a:r>
            <a:r>
              <a:rPr lang="ru-RU" dirty="0" err="1"/>
              <a:t>термінології</a:t>
            </a:r>
            <a:r>
              <a:rPr lang="ru-RU" dirty="0"/>
              <a:t> </a:t>
            </a:r>
            <a:r>
              <a:rPr lang="ru-RU" dirty="0" err="1"/>
              <a:t>описати</a:t>
            </a:r>
            <a:r>
              <a:rPr lang="ru-RU" dirty="0"/>
              <a:t> велику </a:t>
            </a:r>
            <a:r>
              <a:rPr lang="ru-RU" dirty="0" err="1"/>
              <a:t>кількість</a:t>
            </a:r>
            <a:r>
              <a:rPr lang="ru-RU" dirty="0"/>
              <a:t> </a:t>
            </a:r>
            <a:r>
              <a:rPr lang="ru-RU" dirty="0" err="1"/>
              <a:t>факторів</a:t>
            </a:r>
            <a:r>
              <a:rPr lang="ru-RU" dirty="0"/>
              <a:t>, </a:t>
            </a:r>
            <a:r>
              <a:rPr lang="ru-RU" dirty="0" err="1"/>
              <a:t>що</a:t>
            </a:r>
            <a:r>
              <a:rPr lang="ru-RU" dirty="0"/>
              <a:t> </a:t>
            </a:r>
            <a:r>
              <a:rPr lang="ru-RU" dirty="0" err="1"/>
              <a:t>супроводжують</a:t>
            </a:r>
            <a:r>
              <a:rPr lang="ru-RU" dirty="0"/>
              <a:t> </a:t>
            </a:r>
            <a:r>
              <a:rPr lang="ru-RU" dirty="0" err="1"/>
              <a:t>стомлення</a:t>
            </a:r>
            <a:r>
              <a:rPr lang="ru-RU" dirty="0"/>
              <a:t>, а </a:t>
            </a:r>
            <a:r>
              <a:rPr lang="ru-RU" dirty="0" err="1"/>
              <a:t>також</a:t>
            </a:r>
            <a:r>
              <a:rPr lang="ru-RU" dirty="0"/>
              <a:t> з </a:t>
            </a:r>
            <a:r>
              <a:rPr lang="ru-RU" dirty="0" err="1"/>
              <a:t>нестачею</a:t>
            </a:r>
            <a:r>
              <a:rPr lang="ru-RU" dirty="0"/>
              <a:t> </a:t>
            </a:r>
            <a:r>
              <a:rPr lang="ru-RU" dirty="0" err="1"/>
              <a:t>дієвих</a:t>
            </a:r>
            <a:r>
              <a:rPr lang="ru-RU" dirty="0"/>
              <a:t> </a:t>
            </a:r>
            <a:r>
              <a:rPr lang="ru-RU" dirty="0" err="1"/>
              <a:t>експериментальних</a:t>
            </a:r>
            <a:r>
              <a:rPr lang="ru-RU" dirty="0"/>
              <a:t> моделей.</a:t>
            </a:r>
          </a:p>
          <a:p>
            <a:r>
              <a:rPr lang="ru-RU" dirty="0" err="1"/>
              <a:t>Стомлення</a:t>
            </a:r>
            <a:r>
              <a:rPr lang="ru-RU" dirty="0"/>
              <a:t> </a:t>
            </a:r>
            <a:r>
              <a:rPr lang="ru-RU" dirty="0" err="1"/>
              <a:t>визначають</a:t>
            </a:r>
            <a:r>
              <a:rPr lang="ru-RU" dirty="0"/>
              <a:t> як симптом </a:t>
            </a:r>
            <a:r>
              <a:rPr lang="ru-RU" dirty="0" err="1"/>
              <a:t>недієздатності</a:t>
            </a:r>
            <a:r>
              <a:rPr lang="ru-RU" dirty="0"/>
              <a:t>, при </a:t>
            </a:r>
            <a:r>
              <a:rPr lang="ru-RU" dirty="0" err="1"/>
              <a:t>якому</a:t>
            </a:r>
            <a:r>
              <a:rPr lang="ru-RU" dirty="0"/>
              <a:t> </a:t>
            </a:r>
            <a:r>
              <a:rPr lang="ru-RU" dirty="0" err="1"/>
              <a:t>фізична</a:t>
            </a:r>
            <a:r>
              <a:rPr lang="ru-RU" dirty="0"/>
              <a:t> та </a:t>
            </a:r>
            <a:r>
              <a:rPr lang="ru-RU" dirty="0" err="1"/>
              <a:t>когнітивна</a:t>
            </a:r>
            <a:r>
              <a:rPr lang="ru-RU" dirty="0"/>
              <a:t> </a:t>
            </a:r>
            <a:r>
              <a:rPr lang="ru-RU" dirty="0" err="1"/>
              <a:t>функції</a:t>
            </a:r>
            <a:r>
              <a:rPr lang="ru-RU" dirty="0"/>
              <a:t> </a:t>
            </a:r>
            <a:r>
              <a:rPr lang="ru-RU" dirty="0" err="1"/>
              <a:t>лімітовані</a:t>
            </a:r>
            <a:r>
              <a:rPr lang="ru-RU" dirty="0"/>
              <a:t> </a:t>
            </a:r>
            <a:r>
              <a:rPr lang="ru-RU" dirty="0" err="1"/>
              <a:t>двома</a:t>
            </a:r>
            <a:r>
              <a:rPr lang="ru-RU" dirty="0"/>
              <a:t> </a:t>
            </a:r>
            <a:r>
              <a:rPr lang="ru-RU" dirty="0" err="1"/>
              <a:t>взаємодіючими</a:t>
            </a:r>
            <a:r>
              <a:rPr lang="ru-RU" dirty="0"/>
              <a:t> атрибутами: «</a:t>
            </a:r>
            <a:r>
              <a:rPr lang="ru-RU" dirty="0" err="1"/>
              <a:t>стомленням</a:t>
            </a:r>
            <a:r>
              <a:rPr lang="ru-RU" dirty="0"/>
              <a:t> </a:t>
            </a:r>
            <a:r>
              <a:rPr lang="ru-RU" dirty="0" err="1"/>
              <a:t>дії</a:t>
            </a:r>
            <a:r>
              <a:rPr lang="ru-RU" dirty="0"/>
              <a:t>» та «</a:t>
            </a:r>
            <a:r>
              <a:rPr lang="ru-RU" dirty="0" err="1"/>
              <a:t>стомленням</a:t>
            </a:r>
            <a:r>
              <a:rPr lang="ru-RU" dirty="0"/>
              <a:t> </a:t>
            </a:r>
            <a:r>
              <a:rPr lang="ru-RU" dirty="0" err="1"/>
              <a:t>сприйняття</a:t>
            </a:r>
            <a:r>
              <a:rPr lang="ru-RU" dirty="0"/>
              <a:t>». </a:t>
            </a:r>
            <a:r>
              <a:rPr lang="ru-RU" dirty="0" err="1"/>
              <a:t>Вважається</a:t>
            </a:r>
            <a:r>
              <a:rPr lang="ru-RU" dirty="0"/>
              <a:t>, </a:t>
            </a:r>
            <a:r>
              <a:rPr lang="ru-RU" dirty="0" err="1"/>
              <a:t>що</a:t>
            </a:r>
            <a:r>
              <a:rPr lang="ru-RU" dirty="0"/>
              <a:t> «</a:t>
            </a:r>
            <a:r>
              <a:rPr lang="ru-RU" dirty="0" err="1"/>
              <a:t>стомлення</a:t>
            </a:r>
            <a:r>
              <a:rPr lang="ru-RU" dirty="0"/>
              <a:t> </a:t>
            </a:r>
            <a:r>
              <a:rPr lang="ru-RU" dirty="0" err="1"/>
              <a:t>сприйняття</a:t>
            </a:r>
            <a:r>
              <a:rPr lang="ru-RU" dirty="0"/>
              <a:t>» </a:t>
            </a:r>
            <a:r>
              <a:rPr lang="ru-RU" dirty="0" err="1"/>
              <a:t>пов’язане</a:t>
            </a:r>
            <a:r>
              <a:rPr lang="ru-RU" dirty="0"/>
              <a:t> з </a:t>
            </a:r>
            <a:r>
              <a:rPr lang="ru-RU" dirty="0" err="1"/>
              <a:t>відчуттями</a:t>
            </a:r>
            <a:r>
              <a:rPr lang="ru-RU" dirty="0"/>
              <a:t>, </a:t>
            </a:r>
            <a:r>
              <a:rPr lang="ru-RU" dirty="0" err="1"/>
              <a:t>які</a:t>
            </a:r>
            <a:r>
              <a:rPr lang="ru-RU" dirty="0"/>
              <a:t> </a:t>
            </a:r>
            <a:r>
              <a:rPr lang="ru-RU" dirty="0" err="1"/>
              <a:t>регулюють</a:t>
            </a:r>
            <a:r>
              <a:rPr lang="ru-RU" dirty="0"/>
              <a:t> </a:t>
            </a:r>
            <a:r>
              <a:rPr lang="ru-RU" dirty="0" err="1"/>
              <a:t>цілісність</a:t>
            </a:r>
            <a:r>
              <a:rPr lang="ru-RU" dirty="0"/>
              <a:t> </a:t>
            </a:r>
            <a:r>
              <a:rPr lang="ru-RU" dirty="0" err="1"/>
              <a:t>організму</a:t>
            </a:r>
            <a:r>
              <a:rPr lang="ru-RU" dirty="0"/>
              <a:t>, </a:t>
            </a:r>
            <a:r>
              <a:rPr lang="ru-RU" dirty="0" err="1"/>
              <a:t>основану</a:t>
            </a:r>
            <a:r>
              <a:rPr lang="ru-RU" dirty="0"/>
              <a:t> на </a:t>
            </a:r>
            <a:r>
              <a:rPr lang="ru-RU" dirty="0" err="1"/>
              <a:t>підтриманні</a:t>
            </a:r>
            <a:r>
              <a:rPr lang="ru-RU" dirty="0"/>
              <a:t> гомеостазу та </a:t>
            </a:r>
            <a:r>
              <a:rPr lang="ru-RU" dirty="0" err="1"/>
              <a:t>психологічного</a:t>
            </a:r>
            <a:r>
              <a:rPr lang="ru-RU" dirty="0"/>
              <a:t> стану </a:t>
            </a:r>
            <a:r>
              <a:rPr lang="ru-RU" dirty="0" err="1"/>
              <a:t>особистості</a:t>
            </a:r>
            <a:r>
              <a:rPr lang="ru-RU" dirty="0"/>
              <a:t> </a:t>
            </a:r>
            <a:r>
              <a:rPr lang="ru-RU" dirty="0" err="1"/>
              <a:t>під</a:t>
            </a:r>
            <a:r>
              <a:rPr lang="ru-RU" dirty="0"/>
              <a:t> час </a:t>
            </a:r>
            <a:r>
              <a:rPr lang="ru-RU" dirty="0" err="1"/>
              <a:t>навантаження</a:t>
            </a:r>
            <a:r>
              <a:rPr lang="ru-RU" dirty="0"/>
              <a:t>, </a:t>
            </a:r>
            <a:r>
              <a:rPr lang="ru-RU" dirty="0" err="1"/>
              <a:t>що</a:t>
            </a:r>
            <a:r>
              <a:rPr lang="ru-RU" dirty="0"/>
              <a:t> </a:t>
            </a:r>
            <a:r>
              <a:rPr lang="ru-RU" dirty="0" err="1"/>
              <a:t>стомлює</a:t>
            </a:r>
            <a:r>
              <a:rPr lang="ru-RU" dirty="0"/>
              <a:t>; «</a:t>
            </a:r>
            <a:r>
              <a:rPr lang="ru-RU" dirty="0" err="1"/>
              <a:t>стомлення</a:t>
            </a:r>
            <a:r>
              <a:rPr lang="ru-RU" dirty="0"/>
              <a:t> </a:t>
            </a:r>
            <a:r>
              <a:rPr lang="ru-RU" dirty="0" err="1"/>
              <a:t>дії</a:t>
            </a:r>
            <a:r>
              <a:rPr lang="ru-RU" dirty="0"/>
              <a:t>» </a:t>
            </a:r>
            <a:r>
              <a:rPr lang="ru-RU" dirty="0" err="1"/>
              <a:t>залежить</a:t>
            </a:r>
            <a:r>
              <a:rPr lang="ru-RU" dirty="0"/>
              <a:t> </a:t>
            </a:r>
            <a:r>
              <a:rPr lang="ru-RU" dirty="0" err="1"/>
              <a:t>від</a:t>
            </a:r>
            <a:r>
              <a:rPr lang="ru-RU" dirty="0"/>
              <a:t> </a:t>
            </a:r>
            <a:r>
              <a:rPr lang="ru-RU" dirty="0" err="1"/>
              <a:t>скорочувальних</a:t>
            </a:r>
            <a:r>
              <a:rPr lang="ru-RU" dirty="0"/>
              <a:t> </a:t>
            </a:r>
            <a:r>
              <a:rPr lang="ru-RU" dirty="0" err="1"/>
              <a:t>можливостей</a:t>
            </a:r>
            <a:r>
              <a:rPr lang="ru-RU" dirty="0"/>
              <a:t> </a:t>
            </a:r>
            <a:r>
              <a:rPr lang="ru-RU" dirty="0" err="1"/>
              <a:t>залучених</a:t>
            </a:r>
            <a:r>
              <a:rPr lang="ru-RU" dirty="0"/>
              <a:t> </a:t>
            </a:r>
            <a:r>
              <a:rPr lang="ru-RU" dirty="0" err="1"/>
              <a:t>м'язів</a:t>
            </a:r>
            <a:r>
              <a:rPr lang="ru-RU" dirty="0"/>
              <a:t> та </a:t>
            </a:r>
            <a:r>
              <a:rPr lang="ru-RU" dirty="0" err="1"/>
              <a:t>здатності</a:t>
            </a:r>
            <a:r>
              <a:rPr lang="ru-RU" dirty="0"/>
              <a:t> </a:t>
            </a:r>
            <a:r>
              <a:rPr lang="ru-RU" dirty="0" err="1"/>
              <a:t>нервової</a:t>
            </a:r>
            <a:r>
              <a:rPr lang="ru-RU" dirty="0"/>
              <a:t> </a:t>
            </a:r>
            <a:r>
              <a:rPr lang="ru-RU" dirty="0" err="1"/>
              <a:t>системи</a:t>
            </a:r>
            <a:r>
              <a:rPr lang="ru-RU" dirty="0"/>
              <a:t> </a:t>
            </a:r>
            <a:r>
              <a:rPr lang="ru-RU" dirty="0" err="1"/>
              <a:t>генерувати</a:t>
            </a:r>
            <a:r>
              <a:rPr lang="ru-RU" dirty="0"/>
              <a:t> </a:t>
            </a:r>
            <a:r>
              <a:rPr lang="ru-RU" dirty="0" err="1"/>
              <a:t>адекватний</a:t>
            </a:r>
            <a:r>
              <a:rPr lang="ru-RU" dirty="0"/>
              <a:t> для </a:t>
            </a:r>
            <a:r>
              <a:rPr lang="ru-RU" dirty="0" err="1"/>
              <a:t>встановленого</a:t>
            </a:r>
            <a:r>
              <a:rPr lang="ru-RU" dirty="0"/>
              <a:t> </a:t>
            </a:r>
            <a:r>
              <a:rPr lang="ru-RU" dirty="0" err="1"/>
              <a:t>завдання</a:t>
            </a:r>
            <a:r>
              <a:rPr lang="ru-RU" dirty="0"/>
              <a:t> </a:t>
            </a:r>
            <a:r>
              <a:rPr lang="ru-RU" dirty="0" err="1"/>
              <a:t>рівень</a:t>
            </a:r>
            <a:r>
              <a:rPr lang="ru-RU" dirty="0"/>
              <a:t> </a:t>
            </a:r>
            <a:r>
              <a:rPr lang="ru-RU" dirty="0" err="1"/>
              <a:t>еферентної</a:t>
            </a:r>
            <a:r>
              <a:rPr lang="ru-RU" dirty="0"/>
              <a:t> </a:t>
            </a:r>
            <a:r>
              <a:rPr lang="ru-RU" dirty="0" err="1"/>
              <a:t>імпульсації</a:t>
            </a:r>
            <a:r>
              <a:rPr lang="ru-RU" dirty="0"/>
              <a:t> ¬– </a:t>
            </a:r>
            <a:r>
              <a:rPr lang="ru-RU" dirty="0" err="1"/>
              <a:t>кортикальних</a:t>
            </a:r>
            <a:r>
              <a:rPr lang="ru-RU" dirty="0"/>
              <a:t> </a:t>
            </a:r>
            <a:r>
              <a:rPr lang="ru-RU" dirty="0" err="1"/>
              <a:t>моторних</a:t>
            </a:r>
            <a:r>
              <a:rPr lang="ru-RU" dirty="0"/>
              <a:t> команд, </a:t>
            </a:r>
            <a:r>
              <a:rPr lang="ru-RU" dirty="0" err="1"/>
              <a:t>що</a:t>
            </a:r>
            <a:r>
              <a:rPr lang="ru-RU" dirty="0"/>
              <a:t> </a:t>
            </a:r>
            <a:r>
              <a:rPr lang="ru-RU" dirty="0" err="1"/>
              <a:t>управляють</a:t>
            </a:r>
            <a:r>
              <a:rPr lang="ru-RU" dirty="0"/>
              <a:t> </a:t>
            </a:r>
            <a:r>
              <a:rPr lang="ru-RU" dirty="0" err="1"/>
              <a:t>довільною</a:t>
            </a:r>
            <a:r>
              <a:rPr lang="ru-RU" dirty="0"/>
              <a:t> моторною </a:t>
            </a:r>
            <a:r>
              <a:rPr lang="ru-RU" dirty="0" err="1"/>
              <a:t>активністю</a:t>
            </a:r>
            <a:r>
              <a:rPr lang="ru-RU" dirty="0"/>
              <a:t>.</a:t>
            </a:r>
          </a:p>
          <a:p>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2</a:t>
            </a:fld>
            <a:endParaRPr lang="ru-RU"/>
          </a:p>
        </p:txBody>
      </p:sp>
    </p:spTree>
    <p:extLst>
      <p:ext uri="{BB962C8B-B14F-4D97-AF65-F5344CB8AC3E}">
        <p14:creationId xmlns:p14="http://schemas.microsoft.com/office/powerpoint/2010/main" val="330990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tabLst>
                <a:tab pos="5486400" algn="l"/>
              </a:tabLst>
            </a:pPr>
            <a:r>
              <a:rPr lang="uk-UA" sz="1800" dirty="0">
                <a:effectLst/>
                <a:latin typeface="Times New Roman" panose="02020603050405020304" pitchFamily="18" charset="0"/>
                <a:ea typeface="Times New Roman" panose="02020603050405020304" pitchFamily="18" charset="0"/>
              </a:rPr>
              <a:t>Чітка диференціація дії факторів, що можуть зумовлювати зменшення збудливості </a:t>
            </a:r>
            <a:r>
              <a:rPr lang="uk-UA" sz="1800" dirty="0" err="1">
                <a:effectLst/>
                <a:latin typeface="Times New Roman" panose="02020603050405020304" pitchFamily="18" charset="0"/>
                <a:ea typeface="Times New Roman" panose="02020603050405020304" pitchFamily="18" charset="0"/>
              </a:rPr>
              <a:t>мотонейронів</a:t>
            </a:r>
            <a:r>
              <a:rPr lang="uk-UA" sz="1800" dirty="0">
                <a:effectLst/>
                <a:latin typeface="Times New Roman" panose="02020603050405020304" pitchFamily="18" charset="0"/>
                <a:ea typeface="Times New Roman" panose="02020603050405020304" pitchFamily="18" charset="0"/>
              </a:rPr>
              <a:t> та зниження інтенсивності безпосередніх моторних команд, що надходять до м'яза,  надає можливість наблизитися до розуміння механізмів, що лежать в основі регуляції м’язової діяльності (зокрема тих, що відповідають за розвиток низки патологічних станів нервової та м’язової систем організму при професійних захворюваннях спортсменів та робітників, діяльність яких пов’язана з інтенсивною фізичною працею). </a:t>
            </a:r>
            <a:r>
              <a:rPr lang="ru-RU" sz="1800" dirty="0" err="1">
                <a:effectLst/>
                <a:latin typeface="Times New Roman" panose="02020603050405020304" pitchFamily="18" charset="0"/>
                <a:ea typeface="Times New Roman" panose="02020603050405020304" pitchFamily="18" charset="0"/>
              </a:rPr>
              <a:t>Це</a:t>
            </a:r>
            <a:r>
              <a:rPr lang="ru-RU" sz="1800" dirty="0">
                <a:effectLst/>
                <a:latin typeface="Times New Roman" panose="02020603050405020304" pitchFamily="18" charset="0"/>
                <a:ea typeface="Times New Roman" panose="02020603050405020304" pitchFamily="18" charset="0"/>
              </a:rPr>
              <a:t> є </a:t>
            </a:r>
            <a:r>
              <a:rPr lang="ru-RU" sz="1800" dirty="0" err="1">
                <a:effectLst/>
                <a:latin typeface="Times New Roman" panose="02020603050405020304" pitchFamily="18" charset="0"/>
                <a:ea typeface="Times New Roman" panose="02020603050405020304" pitchFamily="18" charset="0"/>
              </a:rPr>
              <a:t>необхідною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передумовою</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запобігання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розвитку</a:t>
            </a:r>
            <a:r>
              <a:rPr lang="ru-RU" sz="1800" dirty="0">
                <a:effectLst/>
                <a:latin typeface="Times New Roman" panose="02020603050405020304" pitchFamily="18" charset="0"/>
                <a:ea typeface="Times New Roman" panose="02020603050405020304" pitchFamily="18" charset="0"/>
              </a:rPr>
              <a:t> таких </a:t>
            </a:r>
            <a:r>
              <a:rPr lang="ru-RU" sz="1800" dirty="0" err="1">
                <a:effectLst/>
                <a:latin typeface="Times New Roman" panose="02020603050405020304" pitchFamily="18" charset="0"/>
                <a:ea typeface="Times New Roman" panose="02020603050405020304" pitchFamily="18" charset="0"/>
              </a:rPr>
              <a:t>патологій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або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полегшення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їх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перебігу</a:t>
            </a:r>
            <a:r>
              <a:rPr lang="ru-RU" sz="1800" dirty="0">
                <a:effectLst/>
                <a:latin typeface="Times New Roman" panose="02020603050405020304" pitchFamily="18" charset="0"/>
                <a:ea typeface="Times New Roman" panose="02020603050405020304" pitchFamily="18" charset="0"/>
              </a:rPr>
              <a:t>. </a:t>
            </a:r>
          </a:p>
          <a:p>
            <a:pPr algn="just">
              <a:tabLst>
                <a:tab pos="5486400" algn="l"/>
              </a:tabLst>
            </a:pPr>
            <a:r>
              <a:rPr lang="uk-UA" sz="1800" dirty="0">
                <a:effectLst/>
                <a:latin typeface="Times New Roman" panose="02020603050405020304" pitchFamily="18" charset="0"/>
                <a:ea typeface="Times New Roman" panose="02020603050405020304" pitchFamily="18" charset="0"/>
              </a:rPr>
              <a:t>Ефективним підходом у таких дослідженнях є вивчення динаміки модуляції </a:t>
            </a:r>
            <a:r>
              <a:rPr lang="uk-UA" sz="1800" dirty="0" err="1">
                <a:effectLst/>
                <a:latin typeface="Times New Roman" panose="02020603050405020304" pitchFamily="18" charset="0"/>
                <a:ea typeface="Times New Roman" panose="02020603050405020304" pitchFamily="18" charset="0"/>
              </a:rPr>
              <a:t>спинальних</a:t>
            </a:r>
            <a:r>
              <a:rPr lang="uk-UA" sz="1800" dirty="0">
                <a:effectLst/>
                <a:latin typeface="Times New Roman" panose="02020603050405020304" pitchFamily="18" charset="0"/>
                <a:ea typeface="Times New Roman" panose="02020603050405020304" pitchFamily="18" charset="0"/>
              </a:rPr>
              <a:t> рефлексів при розвитку стомлення за допомогою однієї з розповсюджених </a:t>
            </a:r>
            <a:r>
              <a:rPr lang="uk-UA" sz="1800" dirty="0" err="1">
                <a:effectLst/>
                <a:latin typeface="Times New Roman" panose="02020603050405020304" pitchFamily="18" charset="0"/>
                <a:ea typeface="Times New Roman" panose="02020603050405020304" pitchFamily="18" charset="0"/>
              </a:rPr>
              <a:t>електроміографічних</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методик</a:t>
            </a:r>
            <a:r>
              <a:rPr lang="uk-UA" sz="1800" dirty="0">
                <a:effectLst/>
                <a:latin typeface="Times New Roman" panose="02020603050405020304" pitchFamily="18" charset="0"/>
                <a:ea typeface="Times New Roman" panose="02020603050405020304" pitchFamily="18" charset="0"/>
              </a:rPr>
              <a:t> – реєстрації Н-рефлексу (</a:t>
            </a:r>
            <a:r>
              <a:rPr lang="uk-UA" sz="1800" dirty="0" err="1">
                <a:effectLst/>
                <a:latin typeface="Times New Roman" panose="02020603050405020304" pitchFamily="18" charset="0"/>
                <a:ea typeface="Times New Roman" panose="02020603050405020304" pitchFamily="18" charset="0"/>
              </a:rPr>
              <a:t>моносинаптичної</a:t>
            </a:r>
            <a:r>
              <a:rPr lang="uk-UA" sz="1800" dirty="0">
                <a:effectLst/>
                <a:latin typeface="Times New Roman" panose="02020603050405020304" pitchFamily="18" charset="0"/>
                <a:ea typeface="Times New Roman" panose="02020603050405020304" pitchFamily="18" charset="0"/>
              </a:rPr>
              <a:t> рефлекторної відповіді, обумовленої активацією аферентних волокон </a:t>
            </a:r>
            <a:r>
              <a:rPr lang="uk-UA" sz="1800" dirty="0" err="1">
                <a:effectLst/>
                <a:latin typeface="Times New Roman" panose="02020603050405020304" pitchFamily="18" charset="0"/>
                <a:ea typeface="Times New Roman" panose="02020603050405020304" pitchFamily="18" charset="0"/>
              </a:rPr>
              <a:t>Iа</a:t>
            </a:r>
            <a:r>
              <a:rPr lang="uk-UA" sz="1800" dirty="0">
                <a:effectLst/>
                <a:latin typeface="Times New Roman" panose="02020603050405020304" pitchFamily="18" charset="0"/>
                <a:ea typeface="Times New Roman" panose="02020603050405020304" pitchFamily="18" charset="0"/>
              </a:rPr>
              <a:t>, які починаються від м'язових веретен і закінчуються безпосередньо на сегментарних </a:t>
            </a:r>
            <a:r>
              <a:rPr lang="uk-UA" sz="1800" dirty="0" err="1">
                <a:effectLst/>
                <a:latin typeface="Times New Roman" panose="02020603050405020304" pitchFamily="18" charset="0"/>
                <a:ea typeface="Times New Roman" panose="02020603050405020304" pitchFamily="18" charset="0"/>
              </a:rPr>
              <a:t>мотонейронах</a:t>
            </a:r>
            <a:r>
              <a:rPr lang="uk-UA" sz="1800" dirty="0">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a:p>
            <a:pPr algn="just">
              <a:tabLst>
                <a:tab pos="5486400" algn="l"/>
              </a:tabLst>
            </a:pPr>
            <a:r>
              <a:rPr lang="uk-UA" sz="1800" dirty="0">
                <a:effectLst/>
                <a:latin typeface="Times New Roman" panose="02020603050405020304" pitchFamily="18" charset="0"/>
                <a:ea typeface="Times New Roman" panose="02020603050405020304" pitchFamily="18" charset="0"/>
              </a:rPr>
              <a:t>Повідомлялося про пригнічення </a:t>
            </a:r>
            <a:r>
              <a:rPr lang="uk-UA" sz="1800" dirty="0" err="1">
                <a:effectLst/>
                <a:latin typeface="Times New Roman" panose="02020603050405020304" pitchFamily="18" charset="0"/>
                <a:ea typeface="Times New Roman" panose="02020603050405020304" pitchFamily="18" charset="0"/>
              </a:rPr>
              <a:t>моносинаптичного</a:t>
            </a:r>
            <a:r>
              <a:rPr lang="uk-UA" sz="1800" dirty="0">
                <a:effectLst/>
                <a:latin typeface="Times New Roman" panose="02020603050405020304" pitchFamily="18" charset="0"/>
                <a:ea typeface="Times New Roman" panose="02020603050405020304" pitchFamily="18" charset="0"/>
              </a:rPr>
              <a:t> 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у тварин після стомлюючої активації цього м’яза; про зменшення амплітуди Н-рефлексу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людини впродовж  стомлення, що виникало внаслідок переривчастого довільного м'язового скорочення. Однак при цьому не було отримано детальної характеристики часового перебігу змін Н-рефлексу у відновлювальному періоді після стомлення.</a:t>
            </a:r>
          </a:p>
          <a:p>
            <a:pPr algn="just"/>
            <a:r>
              <a:rPr lang="uk-UA" sz="1800" dirty="0">
                <a:effectLst/>
                <a:latin typeface="Times New Roman" panose="02020603050405020304" pitchFamily="18" charset="0"/>
                <a:ea typeface="Times New Roman" panose="02020603050405020304" pitchFamily="18" charset="0"/>
              </a:rPr>
              <a:t>Різними авторами повідомлялося також про гальмування Н-рефлексу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викликане стимуляцією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до м’язів-антагоністів, а також </a:t>
            </a:r>
            <a:r>
              <a:rPr lang="uk-UA" sz="1800" dirty="0" err="1">
                <a:effectLst/>
                <a:latin typeface="Times New Roman" panose="02020603050405020304" pitchFamily="18" charset="0"/>
                <a:ea typeface="Times New Roman" panose="02020603050405020304" pitchFamily="18" charset="0"/>
              </a:rPr>
              <a:t>гомосинаптичною</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постактиваційною</a:t>
            </a:r>
            <a:r>
              <a:rPr lang="uk-UA" sz="1800" dirty="0">
                <a:effectLst/>
                <a:latin typeface="Times New Roman" panose="02020603050405020304" pitchFamily="18" charset="0"/>
                <a:ea typeface="Times New Roman" panose="02020603050405020304" pitchFamily="18" charset="0"/>
              </a:rPr>
              <a:t> депресією при парній стимуляції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до м’язів-агоністів у людини в стані спокою. Однак при цьому вплив м’язового стомлення на реалізацію гальмівних процесів, які модулювали амплітудні показники Н-рефлексу, не був досліджений.</a:t>
            </a:r>
            <a:endParaRPr lang="ru-RU" sz="1800" dirty="0">
              <a:effectLst/>
              <a:latin typeface="Times New Roman" panose="02020603050405020304" pitchFamily="18" charset="0"/>
              <a:ea typeface="Times New Roman" panose="02020603050405020304" pitchFamily="18" charset="0"/>
            </a:endParaRPr>
          </a:p>
          <a:p>
            <a:pPr algn="just">
              <a:tabLst>
                <a:tab pos="5486400" algn="l"/>
              </a:tabLst>
            </a:pPr>
            <a:r>
              <a:rPr lang="uk-UA" sz="1800" dirty="0">
                <a:effectLst/>
                <a:latin typeface="Times New Roman" panose="02020603050405020304" pitchFamily="18" charset="0"/>
                <a:ea typeface="Times New Roman" panose="02020603050405020304" pitchFamily="18" charset="0"/>
              </a:rPr>
              <a:t>Слід також визнати, що вікові та статеві особливості </a:t>
            </a:r>
            <a:r>
              <a:rPr lang="uk-UA" sz="1800" dirty="0" err="1">
                <a:effectLst/>
                <a:latin typeface="Times New Roman" panose="02020603050405020304" pitchFamily="18" charset="0"/>
                <a:ea typeface="Times New Roman" panose="02020603050405020304" pitchFamily="18" charset="0"/>
              </a:rPr>
              <a:t>електроміографічних</a:t>
            </a:r>
            <a:r>
              <a:rPr lang="uk-UA" sz="1800" dirty="0">
                <a:effectLst/>
                <a:latin typeface="Times New Roman" panose="02020603050405020304" pitchFamily="18" charset="0"/>
                <a:ea typeface="Times New Roman" panose="02020603050405020304" pitchFamily="18" charset="0"/>
              </a:rPr>
              <a:t> показників залишаються недостатньо вивченими. Тим часом, статеві та вікові відмінності показників Н-рефлексу, а також зміни параметрів Н-рефлексу, пов’язані з адаптацією до фізичного навантаження, можуть доповнити інформацію щодо механізмів пластичності нервової та м’язової систем людини. </a:t>
            </a:r>
            <a:endParaRPr lang="ru-RU" sz="18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Це дало підстави вважати доцільним детальне дослідження динаміки величини Н-рефлексу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людини після закінчення періоду реалізації зусиль, що викликали м’язове стомлення, у тому числі в умовах</a:t>
            </a:r>
            <a:r>
              <a:rPr lang="uk-UA" sz="1800" b="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парної стимуляції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до м’язів-агоністів (великогомілкового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та стимуляції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до м’язів-антагоністів (загального малогомілкового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яка кондиціювала Н-рефлекс. Уявлялося також доцільним встановити відмінності параметрів Н-рефлексу в групах осіб різного віку та статі, а також різного рівня адаптації до фізичного навантаження.</a:t>
            </a:r>
            <a:endParaRPr lang="ru-RU" sz="1800" dirty="0">
              <a:effectLst/>
              <a:latin typeface="Times New Roman" panose="02020603050405020304" pitchFamily="18" charset="0"/>
              <a:ea typeface="Times New Roman" panose="02020603050405020304" pitchFamily="18" charset="0"/>
            </a:endParaRPr>
          </a:p>
          <a:p>
            <a:pPr lvl="0">
              <a:spcBef>
                <a:spcPct val="30000"/>
              </a:spcBef>
            </a:pPr>
            <a:endParaRPr lang="ru-RU" sz="1200"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3</a:t>
            </a:fld>
            <a:endParaRPr lang="ru-RU"/>
          </a:p>
        </p:txBody>
      </p:sp>
    </p:spTree>
    <p:extLst>
      <p:ext uri="{BB962C8B-B14F-4D97-AF65-F5344CB8AC3E}">
        <p14:creationId xmlns:p14="http://schemas.microsoft.com/office/powerpoint/2010/main" val="330990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4</a:t>
            </a:fld>
            <a:endParaRPr lang="ru-RU"/>
          </a:p>
        </p:txBody>
      </p:sp>
    </p:spTree>
    <p:extLst>
      <p:ext uri="{BB962C8B-B14F-4D97-AF65-F5344CB8AC3E}">
        <p14:creationId xmlns:p14="http://schemas.microsoft.com/office/powerpoint/2010/main" val="13741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5</a:t>
            </a:fld>
            <a:endParaRPr lang="ru-RU"/>
          </a:p>
        </p:txBody>
      </p:sp>
    </p:spTree>
    <p:extLst>
      <p:ext uri="{BB962C8B-B14F-4D97-AF65-F5344CB8AC3E}">
        <p14:creationId xmlns:p14="http://schemas.microsoft.com/office/powerpoint/2010/main" val="137417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tabLst>
                <a:tab pos="5486400" algn="l"/>
              </a:tabLst>
            </a:pPr>
            <a:r>
              <a:rPr lang="uk-UA" sz="1800" dirty="0">
                <a:effectLst/>
                <a:latin typeface="Times New Roman" panose="02020603050405020304" pitchFamily="18" charset="0"/>
                <a:ea typeface="Times New Roman" panose="02020603050405020304" pitchFamily="18" charset="0"/>
              </a:rPr>
              <a:t>Використовували такі методи дослідження:</a:t>
            </a:r>
            <a:r>
              <a:rPr lang="uk-UA" sz="1800" b="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електрофізіологічний (реєстрація Н-рефлексу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в умовах скорочення триголового м’яза литки, яке зумовлює стомлення цього м’яза, кондиціювання даного рефлексу при різних комбінаціях подразнень аферентних входів), антропометричні вимірювання, статистичний аналіз.</a:t>
            </a:r>
            <a:endParaRPr lang="ru-RU" sz="1800" dirty="0">
              <a:effectLst/>
              <a:latin typeface="Times New Roman" panose="02020603050405020304" pitchFamily="18" charset="0"/>
              <a:ea typeface="Times New Roman" panose="02020603050405020304" pitchFamily="18" charset="0"/>
            </a:endParaRPr>
          </a:p>
          <a:p>
            <a:pPr algn="just"/>
            <a:r>
              <a:rPr lang="uk-UA" sz="1800" dirty="0">
                <a:effectLst/>
                <a:latin typeface="Times New Roman" panose="02020603050405020304" pitchFamily="18" charset="0"/>
                <a:ea typeface="Times New Roman" panose="02020603050405020304" pitchFamily="18" charset="0"/>
              </a:rPr>
              <a:t>       Н-рефлекс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викликали </a:t>
            </a:r>
            <a:r>
              <a:rPr lang="uk-UA" sz="1800" dirty="0" err="1">
                <a:effectLst/>
                <a:latin typeface="Times New Roman" panose="02020603050405020304" pitchFamily="18" charset="0"/>
                <a:ea typeface="Times New Roman" panose="02020603050405020304" pitchFamily="18" charset="0"/>
              </a:rPr>
              <a:t>черезшкірною</a:t>
            </a:r>
            <a:r>
              <a:rPr lang="uk-UA" sz="1800" dirty="0">
                <a:effectLst/>
                <a:latin typeface="Times New Roman" panose="02020603050405020304" pitchFamily="18" charset="0"/>
                <a:ea typeface="Times New Roman" panose="02020603050405020304" pitchFamily="18" charset="0"/>
              </a:rPr>
              <a:t> стимуляцією великогомілкового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у підколінній ямці. Для </a:t>
            </a:r>
            <a:r>
              <a:rPr lang="uk-UA" sz="1800" dirty="0" err="1">
                <a:effectLst/>
                <a:latin typeface="Times New Roman" panose="02020603050405020304" pitchFamily="18" charset="0"/>
                <a:ea typeface="Times New Roman" panose="02020603050405020304" pitchFamily="18" charset="0"/>
              </a:rPr>
              <a:t>електроміографічного</a:t>
            </a:r>
            <a:r>
              <a:rPr lang="uk-UA" sz="1800" dirty="0">
                <a:effectLst/>
                <a:latin typeface="Times New Roman" panose="02020603050405020304" pitchFamily="18" charset="0"/>
                <a:ea typeface="Times New Roman" panose="02020603050405020304" pitchFamily="18" charset="0"/>
              </a:rPr>
              <a:t> відведення Н-рефлексу та М-відповіді (прямої відповіді м'яза на подразнення моторних волокон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від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використовували пару стандартних поверхневих електродів, відстань між центрами яких дорівнювала 20 мм. </a:t>
            </a:r>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6</a:t>
            </a:fld>
            <a:endParaRPr lang="ru-RU"/>
          </a:p>
        </p:txBody>
      </p:sp>
    </p:spTree>
    <p:extLst>
      <p:ext uri="{BB962C8B-B14F-4D97-AF65-F5344CB8AC3E}">
        <p14:creationId xmlns:p14="http://schemas.microsoft.com/office/powerpoint/2010/main" val="133038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uk-UA" sz="1800" dirty="0">
                <a:effectLst/>
                <a:latin typeface="Times New Roman" panose="02020603050405020304" pitchFamily="18" charset="0"/>
                <a:ea typeface="Times New Roman" panose="02020603050405020304" pitchFamily="18" charset="0"/>
              </a:rPr>
              <a:t>Дослідження було проведено на вісімдесяти п’яти здорових випробуваних обох статей, віком від шістнадцяти до тридцяти чотирьох років, без неврологічних захворювань в анамнезі. </a:t>
            </a:r>
            <a:endParaRPr lang="ru-RU" sz="1800" dirty="0">
              <a:effectLst/>
              <a:latin typeface="Times New Roman" panose="02020603050405020304" pitchFamily="18" charset="0"/>
              <a:ea typeface="Times New Roman" panose="02020603050405020304" pitchFamily="18" charset="0"/>
            </a:endParaRPr>
          </a:p>
          <a:p>
            <a:pPr indent="449580" algn="just"/>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 першій, другій та третій серіях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досліджень</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обстежувані виконували зусилля, що викликало стомлення триголового м’яза литки, перебуваючи у положенні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сидя</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поставив</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ши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праву ступню на ж</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орс</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тко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закр</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і</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плену педаль</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Сигнал</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и від т</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ензометрич</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ного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датчика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який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р</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еє</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стр</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ва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в з</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усил</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ля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водили на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кран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монітора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для в</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і</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зуального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контрол</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ю його і</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нтенсивност</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і</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R Cyr MT"/>
              <a:ea typeface="Times New Roman" panose="02020603050405020304" pitchFamily="18" charset="0"/>
              <a:cs typeface="Times New Roman" panose="02020603050405020304" pitchFamily="18" charset="0"/>
            </a:endParaRPr>
          </a:p>
          <a:p>
            <a:pPr indent="44958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Таким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чин</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ом,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ск</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орочення</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досліджуваного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камбало</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подіб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но</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го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м’</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яза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проходило в у</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ов</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х, близ</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ь</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ких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до і</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зометрич</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х</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Стомлення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м’</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яза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обумовлювалося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підтримкою</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його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довільного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статич</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ного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скорочення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з силою,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рівною</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75% максимально</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ї,</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впродовж</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6-9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хв</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появи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обстежу</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ваного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об'єктивних</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ознак</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втоми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нездатн</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ст</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і</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підтримувати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необхідний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стабільний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рівень</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зусилля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тремор</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досліджуваного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м'яза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Реєстрацію Н-рефлексу проводили у вихідному стані, до розвитку зусилля, що стомлює м’яз, та після закінчення періоду цього зусилля. Аналізували амплітуду Н-відповіді.</a:t>
            </a:r>
            <a:endParaRPr lang="ru-RU" sz="1800" dirty="0">
              <a:effectLst/>
              <a:latin typeface="Times NR Cyr MT"/>
              <a:ea typeface="Times New Roman" panose="02020603050405020304" pitchFamily="18" charset="0"/>
              <a:cs typeface="Times New Roman" panose="02020603050405020304" pitchFamily="18" charset="0"/>
            </a:endParaRPr>
          </a:p>
          <a:p>
            <a:pPr indent="449580" algn="just"/>
            <a:r>
              <a:rPr lang="uk-UA" sz="1800" dirty="0">
                <a:effectLst/>
                <a:latin typeface="Times New Roman" panose="02020603050405020304" pitchFamily="18" charset="0"/>
                <a:ea typeface="Times New Roman" panose="02020603050405020304" pitchFamily="18" charset="0"/>
              </a:rPr>
              <a:t>У першій серії досліджень проводили стимуляцію великогомілкового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поодинокими електричними стимулами тривалістю одна мс.</a:t>
            </a:r>
            <a:endParaRPr lang="ru-RU" sz="1800" dirty="0">
              <a:effectLst/>
              <a:latin typeface="Times New Roman" panose="02020603050405020304" pitchFamily="18" charset="0"/>
              <a:ea typeface="Times New Roman" panose="02020603050405020304" pitchFamily="18" charset="0"/>
            </a:endParaRPr>
          </a:p>
          <a:p>
            <a:pPr indent="449580" algn="just"/>
            <a:r>
              <a:rPr lang="uk-UA" sz="1800" dirty="0">
                <a:effectLst/>
                <a:latin typeface="Times New Roman" panose="02020603050405020304" pitchFamily="18" charset="0"/>
                <a:ea typeface="Times New Roman" panose="02020603050405020304" pitchFamily="18" charset="0"/>
              </a:rPr>
              <a:t>У другій серії проводили стимуляцію великогомілкового </a:t>
            </a:r>
            <a:r>
              <a:rPr lang="uk-UA" sz="1800" dirty="0" err="1">
                <a:effectLst/>
                <a:latin typeface="Times New Roman" panose="02020603050405020304" pitchFamily="18" charset="0"/>
                <a:ea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rPr>
              <a:t> парними електричними стимулами з </a:t>
            </a:r>
            <a:r>
              <a:rPr lang="uk-UA" sz="1800" dirty="0" err="1">
                <a:effectLst/>
                <a:latin typeface="Times New Roman" panose="02020603050405020304" pitchFamily="18" charset="0"/>
                <a:ea typeface="Times New Roman" panose="02020603050405020304" pitchFamily="18" charset="0"/>
              </a:rPr>
              <a:t>міжстимульним</a:t>
            </a:r>
            <a:r>
              <a:rPr lang="uk-UA" sz="1800" dirty="0">
                <a:effectLst/>
                <a:latin typeface="Times New Roman" panose="02020603050405020304" pitchFamily="18" charset="0"/>
                <a:ea typeface="Times New Roman" panose="02020603050405020304" pitchFamily="18" charset="0"/>
              </a:rPr>
              <a:t> інтервалом 500 мс для отримання тестового та кондиційованого Н-рефлексів (відповідей на перший та другий стимул в парі, відповідно).</a:t>
            </a:r>
            <a:endParaRPr lang="ru-RU" sz="1800" dirty="0">
              <a:effectLst/>
              <a:latin typeface="Times New Roman" panose="02020603050405020304" pitchFamily="18" charset="0"/>
              <a:ea typeface="Times New Roman" panose="02020603050405020304" pitchFamily="18" charset="0"/>
            </a:endParaRPr>
          </a:p>
          <a:p>
            <a:pPr indent="449580" algn="just"/>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 третій </a:t>
            </a:r>
            <a:r>
              <a:rPr lang="uk-UA" sz="1800" dirty="0">
                <a:effectLst/>
                <a:latin typeface="Times NR Cyr MT"/>
                <a:ea typeface="Times New Roman" panose="02020603050405020304" pitchFamily="18" charset="0"/>
                <a:cs typeface="Times New Roman" panose="02020603050405020304" pitchFamily="18" charset="0"/>
              </a:rPr>
              <a:t>серії</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чергували два модуси подразнення – стимуляцію великогомілкового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нерва</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(з реєстрацією тестового Н-рефлексу) або стимуляцію</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малогомілкового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нерва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та наступну стимуляцію великогомілкового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нерва</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з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міжстимульним</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інтервалом 15 мс (з реєстрацією кондиційованого Н-рефлексу). </a:t>
            </a:r>
            <a:endParaRPr lang="ru-RU" sz="1800" dirty="0">
              <a:effectLst/>
              <a:latin typeface="Times NR Cyr MT"/>
              <a:ea typeface="Times New Roman" panose="02020603050405020304" pitchFamily="18" charset="0"/>
              <a:cs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У четвертій серії досліджень випробуваний перебував у стані спокою, у положенні</a:t>
            </a:r>
            <a:r>
              <a:rPr lang="ru-RU" sz="1800" dirty="0">
                <a:effectLst/>
                <a:latin typeface="Times New Roman" panose="02020603050405020304" pitchFamily="18" charset="0"/>
                <a:ea typeface="Times New Roman" panose="02020603050405020304" pitchFamily="18" charset="0"/>
              </a:rPr>
              <a:t> лежа</a:t>
            </a:r>
            <a:r>
              <a:rPr lang="uk-UA" sz="1800" dirty="0">
                <a:effectLst/>
                <a:latin typeface="Times New Roman" panose="02020603050405020304" pitchFamily="18" charset="0"/>
                <a:ea typeface="Times New Roman" panose="02020603050405020304" pitchFamily="18" charset="0"/>
              </a:rPr>
              <a:t>чи</a:t>
            </a:r>
            <a:r>
              <a:rPr lang="ru-RU" sz="1800" dirty="0">
                <a:effectLst/>
                <a:latin typeface="Times New Roman" panose="02020603050405020304" pitchFamily="18" charset="0"/>
                <a:ea typeface="Times New Roman" panose="02020603050405020304" pitchFamily="18" charset="0"/>
              </a:rPr>
              <a:t> на живот</a:t>
            </a:r>
            <a:r>
              <a:rPr lang="uk-UA" sz="1800" dirty="0">
                <a:effectLst/>
                <a:latin typeface="Times New Roman" panose="02020603050405020304" pitchFamily="18" charset="0"/>
                <a:ea typeface="Times New Roman" panose="02020603050405020304" pitchFamily="18" charset="0"/>
              </a:rPr>
              <a:t>і</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Аналізували значення порогів Н- та М-відповідей та амплітуд максимальних Н- та М-відповідей. Проводили також антропометричні вимірювання, отримуючи показники зросту, маси та індексу маси тіла.</a:t>
            </a:r>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7</a:t>
            </a:fld>
            <a:endParaRPr lang="ru-RU"/>
          </a:p>
        </p:txBody>
      </p:sp>
    </p:spTree>
    <p:extLst>
      <p:ext uri="{BB962C8B-B14F-4D97-AF65-F5344CB8AC3E}">
        <p14:creationId xmlns:p14="http://schemas.microsoft.com/office/powerpoint/2010/main" val="187168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tabLst>
                <a:tab pos="5486400" algn="l"/>
              </a:tabLst>
            </a:pPr>
            <a:r>
              <a:rPr lang="uk-UA" sz="1800" dirty="0">
                <a:effectLst/>
                <a:latin typeface="Times New Roman" panose="02020603050405020304" pitchFamily="18" charset="0"/>
                <a:ea typeface="Times New Roman" panose="02020603050405020304" pitchFamily="18" charset="0"/>
              </a:rPr>
              <a:t>Проводили дослідження змін Н-рефлексу </a:t>
            </a:r>
            <a:r>
              <a:rPr lang="uk-UA" sz="1800" dirty="0" err="1">
                <a:effectLst/>
                <a:latin typeface="Times New Roman" panose="02020603050405020304" pitchFamily="18" charset="0"/>
                <a:ea typeface="Times New Roman" panose="02020603050405020304" pitchFamily="18" charset="0"/>
              </a:rPr>
              <a:t>камбалоподібного</a:t>
            </a:r>
            <a:r>
              <a:rPr lang="uk-UA" sz="1800" dirty="0">
                <a:effectLst/>
                <a:latin typeface="Times New Roman" panose="02020603050405020304" pitchFamily="18" charset="0"/>
                <a:ea typeface="Times New Roman" panose="02020603050405020304" pitchFamily="18" charset="0"/>
              </a:rPr>
              <a:t> м’яза, що обумовлені м’язовим стомленням, у фізично нетренованих та тренованих осіб. В обох обстежуваних групах середня амплітуда Н-рефлексу знижувалася після періоду розвитку зусилля, що стомлює м’яз, в порівнянні з такою у початковому (контрольному) стані, а надалі поступово поверталася до початкового рівня. У групі нетренованих осіб амплітуда Н-відповіді безпосередньо після періоду стомлюючого зусилля дорівнювала приблизно 60%, а в групі тренованих – приблизно 85% вихідної.</a:t>
            </a:r>
            <a:endParaRPr lang="ru-RU" sz="1800" dirty="0">
              <a:effectLst/>
              <a:latin typeface="Times New Roman" panose="02020603050405020304" pitchFamily="18" charset="0"/>
              <a:ea typeface="Times New Roman" panose="02020603050405020304" pitchFamily="18" charset="0"/>
            </a:endParaRPr>
          </a:p>
          <a:p>
            <a:pPr algn="just">
              <a:tabLst>
                <a:tab pos="5486400" algn="l"/>
              </a:tabLst>
            </a:pPr>
            <a:r>
              <a:rPr lang="uk-UA" sz="1800" dirty="0">
                <a:effectLst/>
                <a:latin typeface="Times New Roman" panose="02020603050405020304" pitchFamily="18" charset="0"/>
                <a:ea typeface="Times New Roman" panose="02020603050405020304" pitchFamily="18" charset="0"/>
              </a:rPr>
              <a:t>Проводили апроксимацію залежності амплітуди Н-рефлексу від часу в інтервалі від 0  до 30 хв після закінчення періоду зусилля, що стомлювало м’яз. Було показано, що таку залежність можна представити сумою двох експонент. Для групи нетренованих осіб можна виділити дві фази відновлення амплітуди до початкового рівня – швидку фазу тривалістю близько 200 с (час переходу однієї експоненціальної залежності в іншу) і повільну фазу, тривалість якої, оцінена методом екстраполяції, складає близько двох годин. У групі тренованих осіб тривалість швидкої фази складала близько 90 секунд, причому протягом неї амплітуда Н-рефлексу вже досягала відмітки 100% вихідної.</a:t>
            </a:r>
            <a:endParaRPr lang="ru-RU" sz="1800" dirty="0">
              <a:effectLst/>
              <a:latin typeface="Times New Roman" panose="02020603050405020304" pitchFamily="18" charset="0"/>
              <a:ea typeface="Times New Roman" panose="02020603050405020304" pitchFamily="18" charset="0"/>
            </a:endParaRPr>
          </a:p>
          <a:p>
            <a:pPr indent="450215" algn="just"/>
            <a:r>
              <a:rPr lang="uk-UA" sz="1800" dirty="0">
                <a:effectLst/>
                <a:latin typeface="Times New Roman" panose="02020603050405020304" pitchFamily="18" charset="0"/>
                <a:ea typeface="Times New Roman" panose="02020603050405020304" pitchFamily="18" charset="0"/>
              </a:rPr>
              <a:t>Відомо, що м'язове стомлення супроводжується накопиченням метаболітів у м’язі  та збільшенням </a:t>
            </a:r>
            <a:r>
              <a:rPr lang="uk-UA" sz="1800" dirty="0" err="1">
                <a:effectLst/>
                <a:latin typeface="Times New Roman" panose="02020603050405020304" pitchFamily="18" charset="0"/>
                <a:ea typeface="Times New Roman" panose="02020603050405020304" pitchFamily="18" charset="0"/>
              </a:rPr>
              <a:t>внутрішньом'язового</a:t>
            </a:r>
            <a:r>
              <a:rPr lang="uk-UA" sz="1800" dirty="0">
                <a:effectLst/>
                <a:latin typeface="Times New Roman" panose="02020603050405020304" pitchFamily="18" charset="0"/>
                <a:ea typeface="Times New Roman" panose="02020603050405020304" pitchFamily="18" charset="0"/>
              </a:rPr>
              <a:t> тиску, що призводить до зростання інтенсивності </a:t>
            </a:r>
            <a:r>
              <a:rPr lang="uk-UA" sz="1800" dirty="0" err="1">
                <a:effectLst/>
                <a:latin typeface="Times New Roman" panose="02020603050405020304" pitchFamily="18" charset="0"/>
                <a:ea typeface="Times New Roman" panose="02020603050405020304" pitchFamily="18" charset="0"/>
              </a:rPr>
              <a:t>імпульсації</a:t>
            </a:r>
            <a:r>
              <a:rPr lang="uk-UA" sz="1800" dirty="0">
                <a:effectLst/>
                <a:latin typeface="Times New Roman" panose="02020603050405020304" pitchFamily="18" charset="0"/>
                <a:ea typeface="Times New Roman" panose="02020603050405020304" pitchFamily="18" charset="0"/>
              </a:rPr>
              <a:t> в аферентних волокнах груп III та IV внаслідок активації </a:t>
            </a:r>
            <a:r>
              <a:rPr lang="uk-UA" sz="1800" dirty="0" err="1">
                <a:effectLst/>
                <a:latin typeface="Times New Roman" panose="02020603050405020304" pitchFamily="18" charset="0"/>
                <a:ea typeface="Times New Roman" panose="02020603050405020304" pitchFamily="18" charset="0"/>
              </a:rPr>
              <a:t>високопорогових</a:t>
            </a:r>
            <a:r>
              <a:rPr lang="uk-UA" sz="1800" dirty="0">
                <a:effectLst/>
                <a:latin typeface="Times New Roman" panose="02020603050405020304" pitchFamily="18" charset="0"/>
                <a:ea typeface="Times New Roman" panose="02020603050405020304" pitchFamily="18" charset="0"/>
              </a:rPr>
              <a:t> механорецепторів і </a:t>
            </a:r>
            <a:r>
              <a:rPr lang="uk-UA" sz="1800" dirty="0" err="1">
                <a:effectLst/>
                <a:latin typeface="Times New Roman" panose="02020603050405020304" pitchFamily="18" charset="0"/>
                <a:ea typeface="Times New Roman" panose="02020603050405020304" pitchFamily="18" charset="0"/>
              </a:rPr>
              <a:t>метаборецепторів</a:t>
            </a:r>
            <a:r>
              <a:rPr lang="uk-UA" sz="1800" dirty="0">
                <a:effectLst/>
                <a:latin typeface="Times New Roman" panose="02020603050405020304" pitchFamily="18" charset="0"/>
                <a:ea typeface="Times New Roman" panose="02020603050405020304" pitchFamily="18" charset="0"/>
              </a:rPr>
              <a:t>. Ця активація зберігається впродовж 3 хв після періоду стомлення. Приблизно такий час був потрібний у наших експериментах для "швидкої" фази відновлення амплітуди Н-рефлексу. Отже, можна припустити існування зв'язку між активацією </a:t>
            </a:r>
            <a:r>
              <a:rPr lang="uk-UA" sz="1800" dirty="0" err="1">
                <a:effectLst/>
                <a:latin typeface="Times New Roman" panose="02020603050405020304" pitchFamily="18" charset="0"/>
                <a:ea typeface="Times New Roman" panose="02020603050405020304" pitchFamily="18" charset="0"/>
              </a:rPr>
              <a:t>аферентів</a:t>
            </a:r>
            <a:r>
              <a:rPr lang="uk-UA" sz="1800" dirty="0">
                <a:effectLst/>
                <a:latin typeface="Times New Roman" panose="02020603050405020304" pitchFamily="18" charset="0"/>
                <a:ea typeface="Times New Roman" panose="02020603050405020304" pitchFamily="18" charset="0"/>
              </a:rPr>
              <a:t> груп III і IV і першою фазою пригнічення Н-рефлексу. Що ж до другої фази (тривалістю більше 30 хв), можна вважати, що вона пов'язана з поступовим вимиванням і нейтралізацією метаболітів, які накопичилися в м'язі в результаті стомлюючого скорочення. </a:t>
            </a:r>
            <a:endParaRPr lang="ru-RU" sz="1800" dirty="0">
              <a:effectLst/>
              <a:latin typeface="Times New Roman" panose="02020603050405020304" pitchFamily="18" charset="0"/>
              <a:ea typeface="Times New Roman" panose="02020603050405020304" pitchFamily="18" charset="0"/>
            </a:endParaRPr>
          </a:p>
          <a:p>
            <a:pPr algn="just">
              <a:tabLst>
                <a:tab pos="5486400" algn="l"/>
              </a:tabLst>
            </a:pPr>
            <a:r>
              <a:rPr lang="uk-UA" sz="1800" dirty="0">
                <a:effectLst/>
                <a:latin typeface="Times New Roman" panose="02020603050405020304" pitchFamily="18" charset="0"/>
                <a:ea typeface="Times New Roman" panose="02020603050405020304" pitchFamily="18" charset="0"/>
              </a:rPr>
              <a:t>Менш виражене пригнічення Н-рефлексу в групі тренованих людей може бути пов’язано з адаптаційними реакціями нервово-м’язової системи до фізичного навантаження, такими, наприклад, як меншим накопиченням і швидшою нейтралізацією метаболітів. </a:t>
            </a:r>
            <a:endParaRPr lang="ru-RU" sz="1800" dirty="0">
              <a:effectLst/>
              <a:latin typeface="Times New Roman" panose="02020603050405020304" pitchFamily="18" charset="0"/>
              <a:ea typeface="Times New Roman" panose="02020603050405020304" pitchFamily="18" charset="0"/>
            </a:endParaRPr>
          </a:p>
          <a:p>
            <a:pPr algn="just">
              <a:tabLst>
                <a:tab pos="5486400" algn="l"/>
              </a:tabLst>
            </a:pPr>
            <a:r>
              <a:rPr lang="uk-UA" sz="1800"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8</a:t>
            </a:fld>
            <a:endParaRPr lang="ru-RU"/>
          </a:p>
        </p:txBody>
      </p:sp>
    </p:spTree>
    <p:extLst>
      <p:ext uri="{BB962C8B-B14F-4D97-AF65-F5344CB8AC3E}">
        <p14:creationId xmlns:p14="http://schemas.microsoft.com/office/powerpoint/2010/main" val="4156905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E440DFC-BE99-4937-A64D-B4ABABB04FD8}" type="slidenum">
              <a:rPr lang="ru-RU" smtClean="0"/>
              <a:pPr>
                <a:defRPr/>
              </a:pPr>
              <a:t>9</a:t>
            </a:fld>
            <a:endParaRPr lang="ru-RU"/>
          </a:p>
        </p:txBody>
      </p:sp>
    </p:spTree>
    <p:extLst>
      <p:ext uri="{BB962C8B-B14F-4D97-AF65-F5344CB8AC3E}">
        <p14:creationId xmlns:p14="http://schemas.microsoft.com/office/powerpoint/2010/main" val="410406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40E48673-5CFC-443A-B00B-C3EA2ABFB306}"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115780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0E48673-5CFC-443A-B00B-C3EA2ABFB306}"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244881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0E48673-5CFC-443A-B00B-C3EA2ABFB306}"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167358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0E48673-5CFC-443A-B00B-C3EA2ABFB306}"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274479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E48673-5CFC-443A-B00B-C3EA2ABFB306}"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178802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40E48673-5CFC-443A-B00B-C3EA2ABFB306}" type="datetimeFigureOut">
              <a:rPr lang="ru-RU" smtClean="0"/>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81278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40E48673-5CFC-443A-B00B-C3EA2ABFB306}" type="datetimeFigureOut">
              <a:rPr lang="ru-RU" smtClean="0"/>
              <a:t>02.12.2020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112643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40E48673-5CFC-443A-B00B-C3EA2ABFB306}" type="datetimeFigureOut">
              <a:rPr lang="ru-RU" smtClean="0"/>
              <a:t>02.12.2020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408654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48673-5CFC-443A-B00B-C3EA2ABFB306}" type="datetimeFigureOut">
              <a:rPr lang="ru-RU" smtClean="0"/>
              <a:t>02.12.2020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31693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E48673-5CFC-443A-B00B-C3EA2ABFB306}" type="datetimeFigureOut">
              <a:rPr lang="ru-RU" smtClean="0"/>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218195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E48673-5CFC-443A-B00B-C3EA2ABFB306}" type="datetimeFigureOut">
              <a:rPr lang="ru-RU" smtClean="0"/>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835815-E0B6-4355-9504-17BA87ED0B25}" type="slidenum">
              <a:rPr lang="ru-RU" smtClean="0"/>
              <a:t>‹#›</a:t>
            </a:fld>
            <a:endParaRPr lang="ru-RU"/>
          </a:p>
        </p:txBody>
      </p:sp>
    </p:spTree>
    <p:extLst>
      <p:ext uri="{BB962C8B-B14F-4D97-AF65-F5344CB8AC3E}">
        <p14:creationId xmlns:p14="http://schemas.microsoft.com/office/powerpoint/2010/main" val="304398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48673-5CFC-443A-B00B-C3EA2ABFB306}" type="datetimeFigureOut">
              <a:rPr lang="ru-RU" smtClean="0"/>
              <a:t>02.12.2020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35815-E0B6-4355-9504-17BA87ED0B25}" type="slidenum">
              <a:rPr lang="ru-RU" smtClean="0"/>
              <a:t>‹#›</a:t>
            </a:fld>
            <a:endParaRPr lang="ru-RU"/>
          </a:p>
        </p:txBody>
      </p:sp>
    </p:spTree>
    <p:extLst>
      <p:ext uri="{BB962C8B-B14F-4D97-AF65-F5344CB8AC3E}">
        <p14:creationId xmlns:p14="http://schemas.microsoft.com/office/powerpoint/2010/main" val="42446602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7" Type="http://schemas.openxmlformats.org/officeDocument/2006/relationships/image" Target="../media/image25.tif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tif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9.tiff"/><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tiff"/></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tiff"/><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5835502"/>
          </a:xfrm>
        </p:spPr>
        <p:txBody>
          <a:bodyPr>
            <a:normAutofit fontScale="90000"/>
          </a:bodyPr>
          <a:lstStyle/>
          <a:p>
            <a:br>
              <a:rPr lang="uk-UA" sz="2700" dirty="0">
                <a:latin typeface="Tahoma" pitchFamily="34" charset="0"/>
                <a:cs typeface="Tahoma" pitchFamily="34" charset="0"/>
              </a:rPr>
            </a:br>
            <a:r>
              <a:rPr lang="uk-UA" sz="2000" dirty="0">
                <a:solidFill>
                  <a:prstClr val="black"/>
                </a:solidFill>
                <a:latin typeface="Cambria" pitchFamily="18" charset="0"/>
                <a:ea typeface="+mn-ea"/>
                <a:cs typeface="Arial" charset="0"/>
              </a:rPr>
              <a:t>НАЦІОНАЛЬНА  АКАДЕМІЯ  НАУК  УКРАЇНИ</a:t>
            </a:r>
            <a:br>
              <a:rPr lang="uk-UA" sz="2000" dirty="0">
                <a:solidFill>
                  <a:prstClr val="black"/>
                </a:solidFill>
                <a:latin typeface="Cambria" pitchFamily="18" charset="0"/>
                <a:ea typeface="+mn-ea"/>
                <a:cs typeface="Arial" charset="0"/>
              </a:rPr>
            </a:br>
            <a:r>
              <a:rPr lang="uk-UA" sz="2000" dirty="0">
                <a:solidFill>
                  <a:prstClr val="black"/>
                </a:solidFill>
                <a:latin typeface="Cambria" pitchFamily="18" charset="0"/>
                <a:ea typeface="+mn-ea"/>
                <a:cs typeface="Arial" charset="0"/>
              </a:rPr>
              <a:t>ІНСТИТУТ  ФІЗІОЛОГІЇ  ім. О. О. БОГОМОЛЬЦЯ</a:t>
            </a:r>
            <a:br>
              <a:rPr lang="en-US" sz="2000" dirty="0">
                <a:solidFill>
                  <a:prstClr val="black"/>
                </a:solidFill>
                <a:latin typeface="Cambria" pitchFamily="18" charset="0"/>
                <a:ea typeface="+mn-ea"/>
                <a:cs typeface="Arial" charset="0"/>
              </a:rPr>
            </a:br>
            <a:br>
              <a:rPr lang="ru-RU" sz="2000" dirty="0">
                <a:solidFill>
                  <a:prstClr val="black"/>
                </a:solidFill>
                <a:latin typeface="Cambria" pitchFamily="18" charset="0"/>
                <a:ea typeface="+mn-ea"/>
                <a:cs typeface="Arial" charset="0"/>
              </a:rPr>
            </a:br>
            <a:r>
              <a:rPr lang="uk-UA" sz="2000" dirty="0">
                <a:latin typeface="Cambria" pitchFamily="18" charset="0"/>
                <a:cs typeface="Tahoma" pitchFamily="34" charset="0"/>
              </a:rPr>
              <a:t>КОЛОСОВА</a:t>
            </a:r>
            <a:r>
              <a:rPr lang="en-US" sz="2000" dirty="0">
                <a:latin typeface="Cambria" pitchFamily="18" charset="0"/>
                <a:cs typeface="Tahoma" pitchFamily="34" charset="0"/>
              </a:rPr>
              <a:t>  </a:t>
            </a:r>
            <a:r>
              <a:rPr lang="uk-UA" sz="2000" dirty="0">
                <a:latin typeface="Cambria" pitchFamily="18" charset="0"/>
                <a:cs typeface="Tahoma" pitchFamily="34" charset="0"/>
              </a:rPr>
              <a:t>ОЛЕНА </a:t>
            </a:r>
            <a:r>
              <a:rPr lang="en-US" sz="2000" dirty="0">
                <a:latin typeface="Cambria" pitchFamily="18" charset="0"/>
                <a:cs typeface="Tahoma" pitchFamily="34" charset="0"/>
              </a:rPr>
              <a:t> </a:t>
            </a:r>
            <a:r>
              <a:rPr lang="uk-UA" sz="2000" dirty="0">
                <a:latin typeface="Cambria" pitchFamily="18" charset="0"/>
                <a:cs typeface="Tahoma" pitchFamily="34" charset="0"/>
              </a:rPr>
              <a:t>ВІКТОРІВНА</a:t>
            </a:r>
            <a:br>
              <a:rPr lang="uk-UA" sz="2000" dirty="0">
                <a:latin typeface="Cambria" pitchFamily="18" charset="0"/>
                <a:cs typeface="Tahoma" pitchFamily="34" charset="0"/>
              </a:rPr>
            </a:br>
            <a:br>
              <a:rPr lang="en-US" sz="2000" dirty="0">
                <a:latin typeface="Cambria" pitchFamily="18" charset="0"/>
                <a:cs typeface="Tahoma" pitchFamily="34" charset="0"/>
              </a:rPr>
            </a:br>
            <a:r>
              <a:rPr lang="uk-UA" sz="2000" dirty="0">
                <a:latin typeface="Cambria" pitchFamily="18" charset="0"/>
                <a:ea typeface="Calibri"/>
              </a:rPr>
              <a:t>МОДУЛЯЦІЙНІ </a:t>
            </a:r>
            <a:r>
              <a:rPr lang="en-US" sz="2000" dirty="0">
                <a:latin typeface="Cambria" pitchFamily="18" charset="0"/>
                <a:ea typeface="Calibri"/>
              </a:rPr>
              <a:t> </a:t>
            </a:r>
            <a:r>
              <a:rPr lang="uk-UA" sz="2000" dirty="0">
                <a:latin typeface="Cambria" pitchFamily="18" charset="0"/>
                <a:ea typeface="Calibri"/>
              </a:rPr>
              <a:t>ВПЛИВИ </a:t>
            </a:r>
            <a:r>
              <a:rPr lang="en-US" sz="2000" dirty="0">
                <a:latin typeface="Cambria" pitchFamily="18" charset="0"/>
                <a:ea typeface="Calibri"/>
              </a:rPr>
              <a:t> </a:t>
            </a:r>
            <a:r>
              <a:rPr lang="uk-UA" sz="2000" dirty="0">
                <a:latin typeface="Cambria" pitchFamily="18" charset="0"/>
                <a:ea typeface="Calibri"/>
              </a:rPr>
              <a:t>НА </a:t>
            </a:r>
            <a:r>
              <a:rPr lang="en-US" sz="2000" dirty="0">
                <a:latin typeface="Cambria" pitchFamily="18" charset="0"/>
                <a:ea typeface="Calibri"/>
              </a:rPr>
              <a:t> </a:t>
            </a:r>
            <a:r>
              <a:rPr lang="uk-UA" sz="2000" dirty="0">
                <a:latin typeface="Cambria" pitchFamily="18" charset="0"/>
                <a:ea typeface="Calibri"/>
              </a:rPr>
              <a:t>Н-РЕФЛЕКС  </a:t>
            </a:r>
            <a:r>
              <a:rPr lang="en-US" sz="2000" dirty="0">
                <a:latin typeface="Cambria" pitchFamily="18" charset="0"/>
                <a:ea typeface="Calibri"/>
              </a:rPr>
              <a:t> </a:t>
            </a:r>
            <a:r>
              <a:rPr lang="uk-UA" sz="2000" dirty="0">
                <a:latin typeface="Cambria" pitchFamily="18" charset="0"/>
                <a:ea typeface="Calibri"/>
              </a:rPr>
              <a:t>У </a:t>
            </a:r>
            <a:r>
              <a:rPr lang="en-US" sz="2000" dirty="0">
                <a:latin typeface="Cambria" pitchFamily="18" charset="0"/>
                <a:ea typeface="Calibri"/>
              </a:rPr>
              <a:t> </a:t>
            </a:r>
            <a:r>
              <a:rPr lang="uk-UA" sz="2000" dirty="0">
                <a:latin typeface="Cambria" pitchFamily="18" charset="0"/>
                <a:ea typeface="Calibri"/>
              </a:rPr>
              <a:t>ФІЗИЧНО</a:t>
            </a:r>
            <a:r>
              <a:rPr lang="en-US" sz="2000" dirty="0">
                <a:latin typeface="Cambria" pitchFamily="18" charset="0"/>
                <a:ea typeface="Calibri"/>
              </a:rPr>
              <a:t> </a:t>
            </a:r>
            <a:r>
              <a:rPr lang="uk-UA" sz="2000" dirty="0">
                <a:latin typeface="Cambria" pitchFamily="18" charset="0"/>
                <a:ea typeface="Calibri"/>
              </a:rPr>
              <a:t> НЕТРЕНОВАНИХ </a:t>
            </a:r>
            <a:r>
              <a:rPr lang="en-US" sz="2000" dirty="0">
                <a:latin typeface="Cambria" pitchFamily="18" charset="0"/>
                <a:ea typeface="Calibri"/>
              </a:rPr>
              <a:t>              </a:t>
            </a:r>
            <a:r>
              <a:rPr lang="uk-UA" sz="2000" dirty="0">
                <a:latin typeface="Cambria" pitchFamily="18" charset="0"/>
                <a:ea typeface="Calibri"/>
              </a:rPr>
              <a:t> </a:t>
            </a:r>
            <a:r>
              <a:rPr lang="en-US" sz="2000" dirty="0">
                <a:latin typeface="Cambria" pitchFamily="18" charset="0"/>
                <a:ea typeface="Calibri"/>
              </a:rPr>
              <a:t> </a:t>
            </a:r>
            <a:r>
              <a:rPr lang="uk-UA" sz="2000" dirty="0">
                <a:latin typeface="Cambria" pitchFamily="18" charset="0"/>
                <a:ea typeface="Calibri"/>
              </a:rPr>
              <a:t>ТА  ТРЕНОВАНИХ  </a:t>
            </a:r>
            <a:r>
              <a:rPr lang="en-US" sz="2000" dirty="0">
                <a:latin typeface="Cambria" pitchFamily="18" charset="0"/>
                <a:ea typeface="Calibri"/>
              </a:rPr>
              <a:t> </a:t>
            </a:r>
            <a:r>
              <a:rPr lang="uk-UA" sz="2000" dirty="0">
                <a:latin typeface="Cambria" pitchFamily="18" charset="0"/>
                <a:ea typeface="Calibri"/>
              </a:rPr>
              <a:t>ЛЮДЕЙ</a:t>
            </a:r>
            <a:br>
              <a:rPr lang="en-US" sz="2000" b="1" dirty="0">
                <a:latin typeface="Cambria" pitchFamily="18" charset="0"/>
                <a:ea typeface="Calibri"/>
              </a:rPr>
            </a:br>
            <a:br>
              <a:rPr lang="ru-RU" sz="2000" b="1" dirty="0">
                <a:latin typeface="Cambria" pitchFamily="18" charset="0"/>
                <a:ea typeface="Times New Roman"/>
              </a:rPr>
            </a:br>
            <a:r>
              <a:rPr lang="uk-UA" sz="2000" i="1" dirty="0">
                <a:solidFill>
                  <a:prstClr val="black"/>
                </a:solidFill>
                <a:latin typeface="Cambria" pitchFamily="18" charset="0"/>
                <a:ea typeface="+mn-ea"/>
                <a:cs typeface="Times New Roman" pitchFamily="18" charset="0"/>
              </a:rPr>
              <a:t>дисертація </a:t>
            </a:r>
            <a:r>
              <a:rPr lang="en-US" sz="2000" i="1" dirty="0">
                <a:solidFill>
                  <a:prstClr val="black"/>
                </a:solidFill>
                <a:latin typeface="Cambria" pitchFamily="18" charset="0"/>
                <a:ea typeface="+mn-ea"/>
                <a:cs typeface="Times New Roman" pitchFamily="18" charset="0"/>
              </a:rPr>
              <a:t> </a:t>
            </a:r>
            <a:r>
              <a:rPr lang="uk-UA" sz="2000" i="1" dirty="0">
                <a:solidFill>
                  <a:prstClr val="black"/>
                </a:solidFill>
                <a:latin typeface="Cambria" pitchFamily="18" charset="0"/>
                <a:ea typeface="+mn-ea"/>
                <a:cs typeface="Times New Roman" pitchFamily="18" charset="0"/>
              </a:rPr>
              <a:t>на </a:t>
            </a:r>
            <a:r>
              <a:rPr lang="en-US" sz="2000" i="1" dirty="0">
                <a:solidFill>
                  <a:prstClr val="black"/>
                </a:solidFill>
                <a:latin typeface="Cambria" pitchFamily="18" charset="0"/>
                <a:ea typeface="+mn-ea"/>
                <a:cs typeface="Times New Roman" pitchFamily="18" charset="0"/>
              </a:rPr>
              <a:t> </a:t>
            </a:r>
            <a:r>
              <a:rPr lang="uk-UA" sz="2000" i="1" dirty="0">
                <a:solidFill>
                  <a:prstClr val="black"/>
                </a:solidFill>
                <a:latin typeface="Cambria" pitchFamily="18" charset="0"/>
                <a:ea typeface="+mn-ea"/>
                <a:cs typeface="Times New Roman" pitchFamily="18" charset="0"/>
              </a:rPr>
              <a:t>здобуття </a:t>
            </a:r>
            <a:r>
              <a:rPr lang="en-US" sz="2000" i="1" dirty="0">
                <a:solidFill>
                  <a:prstClr val="black"/>
                </a:solidFill>
                <a:latin typeface="Cambria" pitchFamily="18" charset="0"/>
                <a:ea typeface="+mn-ea"/>
                <a:cs typeface="Times New Roman" pitchFamily="18" charset="0"/>
              </a:rPr>
              <a:t> </a:t>
            </a:r>
            <a:r>
              <a:rPr lang="uk-UA" sz="2000" i="1" dirty="0">
                <a:solidFill>
                  <a:prstClr val="black"/>
                </a:solidFill>
                <a:latin typeface="Cambria" pitchFamily="18" charset="0"/>
                <a:ea typeface="+mn-ea"/>
                <a:cs typeface="Times New Roman" pitchFamily="18" charset="0"/>
              </a:rPr>
              <a:t>наукового </a:t>
            </a:r>
            <a:r>
              <a:rPr lang="en-US" sz="2000" i="1" dirty="0">
                <a:solidFill>
                  <a:prstClr val="black"/>
                </a:solidFill>
                <a:latin typeface="Cambria" pitchFamily="18" charset="0"/>
                <a:ea typeface="+mn-ea"/>
                <a:cs typeface="Times New Roman" pitchFamily="18" charset="0"/>
              </a:rPr>
              <a:t> </a:t>
            </a:r>
            <a:r>
              <a:rPr lang="uk-UA" sz="2000" i="1" dirty="0">
                <a:solidFill>
                  <a:prstClr val="black"/>
                </a:solidFill>
                <a:latin typeface="Cambria" pitchFamily="18" charset="0"/>
                <a:ea typeface="+mn-ea"/>
                <a:cs typeface="Times New Roman" pitchFamily="18" charset="0"/>
              </a:rPr>
              <a:t>ступеня </a:t>
            </a:r>
            <a:br>
              <a:rPr lang="uk-UA" sz="2000" i="1" dirty="0">
                <a:solidFill>
                  <a:prstClr val="black"/>
                </a:solidFill>
                <a:latin typeface="Cambria" pitchFamily="18" charset="0"/>
                <a:ea typeface="+mn-ea"/>
                <a:cs typeface="Times New Roman" pitchFamily="18" charset="0"/>
              </a:rPr>
            </a:br>
            <a:r>
              <a:rPr lang="uk-UA" sz="2000" i="1" dirty="0">
                <a:solidFill>
                  <a:prstClr val="black"/>
                </a:solidFill>
                <a:latin typeface="Cambria" pitchFamily="18" charset="0"/>
                <a:ea typeface="+mn-ea"/>
                <a:cs typeface="Times New Roman" pitchFamily="18" charset="0"/>
              </a:rPr>
              <a:t>кандидата </a:t>
            </a:r>
            <a:r>
              <a:rPr lang="en-US" sz="2000" i="1" dirty="0">
                <a:solidFill>
                  <a:prstClr val="black"/>
                </a:solidFill>
                <a:latin typeface="Cambria" pitchFamily="18" charset="0"/>
                <a:ea typeface="+mn-ea"/>
                <a:cs typeface="Times New Roman" pitchFamily="18" charset="0"/>
              </a:rPr>
              <a:t> </a:t>
            </a:r>
            <a:r>
              <a:rPr lang="uk-UA" sz="2000" i="1" dirty="0">
                <a:solidFill>
                  <a:prstClr val="black"/>
                </a:solidFill>
                <a:latin typeface="Cambria" pitchFamily="18" charset="0"/>
                <a:ea typeface="+mn-ea"/>
                <a:cs typeface="Times New Roman" pitchFamily="18" charset="0"/>
              </a:rPr>
              <a:t>біологічних наук </a:t>
            </a:r>
            <a:br>
              <a:rPr lang="uk-UA" sz="2000" i="1" dirty="0">
                <a:solidFill>
                  <a:prstClr val="black"/>
                </a:solidFill>
                <a:latin typeface="Cambria" pitchFamily="18" charset="0"/>
                <a:ea typeface="+mn-ea"/>
                <a:cs typeface="Times New Roman" pitchFamily="18" charset="0"/>
              </a:rPr>
            </a:br>
            <a:r>
              <a:rPr lang="uk-UA" sz="2000" i="1" dirty="0">
                <a:solidFill>
                  <a:prstClr val="black"/>
                </a:solidFill>
                <a:latin typeface="Cambria" pitchFamily="18" charset="0"/>
                <a:ea typeface="+mn-ea"/>
                <a:cs typeface="Times New Roman" pitchFamily="18" charset="0"/>
              </a:rPr>
              <a:t>за спеціальністю 03.00.13 – фізіологія людини і тварин</a:t>
            </a:r>
            <a:br>
              <a:rPr lang="uk-UA" sz="2000" dirty="0">
                <a:solidFill>
                  <a:prstClr val="black"/>
                </a:solidFill>
                <a:latin typeface="Cambria" pitchFamily="18" charset="0"/>
                <a:ea typeface="+mn-ea"/>
                <a:cs typeface="Times New Roman" pitchFamily="18" charset="0"/>
              </a:rPr>
            </a:br>
            <a:br>
              <a:rPr lang="en-US" sz="2000" dirty="0">
                <a:solidFill>
                  <a:prstClr val="black"/>
                </a:solidFill>
                <a:latin typeface="Cambria" pitchFamily="18" charset="0"/>
                <a:ea typeface="+mn-ea"/>
                <a:cs typeface="Times New Roman" pitchFamily="18" charset="0"/>
              </a:rPr>
            </a:br>
            <a:br>
              <a:rPr lang="uk-UA" sz="2000" dirty="0">
                <a:solidFill>
                  <a:prstClr val="black"/>
                </a:solidFill>
                <a:latin typeface="Cambria" pitchFamily="18" charset="0"/>
                <a:ea typeface="+mn-ea"/>
                <a:cs typeface="Times New Roman" pitchFamily="18" charset="0"/>
              </a:rPr>
            </a:br>
            <a:r>
              <a:rPr lang="uk-UA" sz="2000" dirty="0">
                <a:solidFill>
                  <a:prstClr val="black"/>
                </a:solidFill>
                <a:latin typeface="Cambria" pitchFamily="18" charset="0"/>
                <a:ea typeface="+mn-ea"/>
                <a:cs typeface="Times New Roman" pitchFamily="18" charset="0"/>
              </a:rPr>
              <a:t>                                                                                           Науковий керівник – </a:t>
            </a:r>
            <a:br>
              <a:rPr lang="uk-UA" sz="2000" dirty="0">
                <a:solidFill>
                  <a:prstClr val="black"/>
                </a:solidFill>
                <a:latin typeface="Cambria" pitchFamily="18" charset="0"/>
                <a:ea typeface="+mn-ea"/>
                <a:cs typeface="Times New Roman" pitchFamily="18" charset="0"/>
              </a:rPr>
            </a:br>
            <a:r>
              <a:rPr lang="uk-UA" sz="2000" dirty="0">
                <a:solidFill>
                  <a:prstClr val="black"/>
                </a:solidFill>
                <a:latin typeface="Cambria" pitchFamily="18" charset="0"/>
                <a:ea typeface="+mn-ea"/>
                <a:cs typeface="Times New Roman" pitchFamily="18" charset="0"/>
              </a:rPr>
              <a:t>                                                                         </a:t>
            </a:r>
            <a:r>
              <a:rPr lang="uk-UA" sz="2000" dirty="0" err="1">
                <a:solidFill>
                  <a:prstClr val="black"/>
                </a:solidFill>
                <a:latin typeface="Cambria" pitchFamily="18" charset="0"/>
                <a:ea typeface="+mn-ea"/>
                <a:cs typeface="Times New Roman" pitchFamily="18" charset="0"/>
              </a:rPr>
              <a:t>Костюков</a:t>
            </a:r>
            <a:r>
              <a:rPr lang="en-US" sz="2000" dirty="0">
                <a:solidFill>
                  <a:prstClr val="black"/>
                </a:solidFill>
                <a:latin typeface="Cambria" pitchFamily="18" charset="0"/>
                <a:ea typeface="+mn-ea"/>
                <a:cs typeface="Times New Roman" pitchFamily="18" charset="0"/>
              </a:rPr>
              <a:t> </a:t>
            </a:r>
            <a:r>
              <a:rPr lang="uk-UA" sz="2000" dirty="0">
                <a:solidFill>
                  <a:prstClr val="black"/>
                </a:solidFill>
                <a:latin typeface="Cambria" pitchFamily="18" charset="0"/>
                <a:ea typeface="+mn-ea"/>
                <a:cs typeface="Times New Roman" pitchFamily="18" charset="0"/>
              </a:rPr>
              <a:t> Олександр Іванович</a:t>
            </a:r>
            <a:br>
              <a:rPr lang="uk-UA" sz="2000" dirty="0">
                <a:solidFill>
                  <a:prstClr val="black"/>
                </a:solidFill>
                <a:latin typeface="Cambria" pitchFamily="18" charset="0"/>
                <a:ea typeface="+mn-ea"/>
                <a:cs typeface="Times New Roman" pitchFamily="18" charset="0"/>
              </a:rPr>
            </a:br>
            <a:r>
              <a:rPr lang="uk-UA" sz="2000" dirty="0">
                <a:solidFill>
                  <a:prstClr val="black"/>
                </a:solidFill>
                <a:latin typeface="Cambria" pitchFamily="18" charset="0"/>
                <a:ea typeface="+mn-ea"/>
                <a:cs typeface="Times New Roman" pitchFamily="18" charset="0"/>
              </a:rPr>
              <a:t>                                                                   професор, доктор біологічних наук</a:t>
            </a:r>
            <a:br>
              <a:rPr lang="uk-UA" sz="2000" dirty="0">
                <a:solidFill>
                  <a:prstClr val="black"/>
                </a:solidFill>
                <a:latin typeface="Cambria" pitchFamily="18" charset="0"/>
                <a:ea typeface="+mn-ea"/>
                <a:cs typeface="Times New Roman" pitchFamily="18" charset="0"/>
              </a:rPr>
            </a:br>
            <a:br>
              <a:rPr lang="en-US" sz="2000" dirty="0">
                <a:solidFill>
                  <a:prstClr val="black"/>
                </a:solidFill>
                <a:latin typeface="Cambria" pitchFamily="18" charset="0"/>
                <a:ea typeface="+mn-ea"/>
                <a:cs typeface="Times New Roman" pitchFamily="18" charset="0"/>
              </a:rPr>
            </a:br>
            <a:br>
              <a:rPr lang="uk-UA" sz="2000" dirty="0">
                <a:solidFill>
                  <a:prstClr val="black"/>
                </a:solidFill>
                <a:latin typeface="Cambria" pitchFamily="18" charset="0"/>
                <a:ea typeface="+mn-ea"/>
                <a:cs typeface="Times New Roman" pitchFamily="18" charset="0"/>
              </a:rPr>
            </a:br>
            <a:r>
              <a:rPr lang="uk-UA" sz="2000" dirty="0">
                <a:solidFill>
                  <a:prstClr val="black"/>
                </a:solidFill>
                <a:latin typeface="Cambria" pitchFamily="18" charset="0"/>
                <a:ea typeface="+mn-ea"/>
                <a:cs typeface="Times New Roman" pitchFamily="18" charset="0"/>
              </a:rPr>
              <a:t>Київ</a:t>
            </a:r>
            <a:br>
              <a:rPr lang="uk-UA" sz="2000" dirty="0">
                <a:solidFill>
                  <a:prstClr val="black"/>
                </a:solidFill>
                <a:latin typeface="Cambria" pitchFamily="18" charset="0"/>
                <a:ea typeface="+mn-ea"/>
                <a:cs typeface="Times New Roman" pitchFamily="18" charset="0"/>
              </a:rPr>
            </a:br>
            <a:r>
              <a:rPr lang="uk-UA" sz="2000" dirty="0">
                <a:solidFill>
                  <a:prstClr val="black"/>
                </a:solidFill>
                <a:latin typeface="Cambria" pitchFamily="18" charset="0"/>
                <a:ea typeface="+mn-ea"/>
                <a:cs typeface="Times New Roman" pitchFamily="18" charset="0"/>
              </a:rPr>
              <a:t>20</a:t>
            </a:r>
            <a:r>
              <a:rPr lang="en-US" sz="2000" dirty="0">
                <a:solidFill>
                  <a:prstClr val="black"/>
                </a:solidFill>
                <a:latin typeface="Cambria" pitchFamily="18" charset="0"/>
                <a:ea typeface="+mn-ea"/>
                <a:cs typeface="Times New Roman" pitchFamily="18" charset="0"/>
              </a:rPr>
              <a:t>20</a:t>
            </a:r>
            <a:br>
              <a:rPr lang="uk-UA" sz="2000" dirty="0">
                <a:solidFill>
                  <a:prstClr val="black"/>
                </a:solidFill>
                <a:latin typeface="Cambria" pitchFamily="18" charset="0"/>
                <a:ea typeface="+mn-ea"/>
                <a:cs typeface="Times New Roman" pitchFamily="18" charset="0"/>
              </a:rPr>
            </a:br>
            <a:br>
              <a:rPr lang="uk-UA" sz="1800" dirty="0">
                <a:latin typeface="Cambria" pitchFamily="18" charset="0"/>
                <a:cs typeface="Tahoma" pitchFamily="34" charset="0"/>
              </a:rPr>
            </a:br>
            <a:endParaRPr lang="ru-RU" sz="1800" dirty="0">
              <a:latin typeface="Cambria" pitchFamily="18" charset="0"/>
              <a:cs typeface="Tahoma" pitchFamily="34" charset="0"/>
            </a:endParaRPr>
          </a:p>
        </p:txBody>
      </p:sp>
    </p:spTree>
    <p:extLst>
      <p:ext uri="{BB962C8B-B14F-4D97-AF65-F5344CB8AC3E}">
        <p14:creationId xmlns:p14="http://schemas.microsoft.com/office/powerpoint/2010/main" val="3285288463"/>
      </p:ext>
    </p:extLst>
  </p:cSld>
  <p:clrMapOvr>
    <a:masterClrMapping/>
  </p:clrMapOvr>
  <mc:AlternateContent xmlns:mc="http://schemas.openxmlformats.org/markup-compatibility/2006" xmlns:p14="http://schemas.microsoft.com/office/powerpoint/2010/main">
    <mc:Choice Requires="p14">
      <p:transition spd="slow" p14:dur="2000" advTm="36060"/>
    </mc:Choice>
    <mc:Fallback xmlns="">
      <p:transition spd="slow" advTm="360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76348" y="172287"/>
            <a:ext cx="8701873" cy="1077218"/>
          </a:xfrm>
          <a:prstGeom prst="rect">
            <a:avLst/>
          </a:prstGeom>
        </p:spPr>
        <p:txBody>
          <a:bodyPr wrap="square">
            <a:spAutoFit/>
          </a:bodyPr>
          <a:lstStyle/>
          <a:p>
            <a:pPr algn="ctr"/>
            <a:r>
              <a:rPr lang="uk-UA" sz="1600" b="1" kern="0" dirty="0">
                <a:solidFill>
                  <a:prstClr val="black"/>
                </a:solidFill>
                <a:latin typeface="Cambria" pitchFamily="18" charset="0"/>
              </a:rPr>
              <a:t>ЗМІНИ  АМПЛІТУДИ  Н-РЕФЛЕКСУ, ВИКЛИКАНІ  СТОМЛЕННЯМ, В  УМОВАХ </a:t>
            </a:r>
            <a:r>
              <a:rPr lang="ru-RU" sz="1600" b="1" dirty="0">
                <a:solidFill>
                  <a:prstClr val="black"/>
                </a:solidFill>
                <a:latin typeface="Cambria" pitchFamily="18" charset="0"/>
                <a:ea typeface="+mj-ea"/>
                <a:cs typeface="+mj-cs"/>
              </a:rPr>
              <a:t>ГОМОСИНАПТИЧНОЇ ПОСТАКТИВАЦІЙНОЇ ДЕПРЕСІЇ </a:t>
            </a:r>
            <a:r>
              <a:rPr lang="uk-UA" sz="1600" b="1" kern="0" dirty="0">
                <a:solidFill>
                  <a:prstClr val="black"/>
                </a:solidFill>
                <a:latin typeface="Cambria" pitchFamily="18" charset="0"/>
              </a:rPr>
              <a:t> ПРИ ПАРНІЙ </a:t>
            </a:r>
            <a:r>
              <a:rPr lang="uk-UA" sz="1600" b="1" dirty="0">
                <a:solidFill>
                  <a:prstClr val="black"/>
                </a:solidFill>
                <a:latin typeface="Cambria" pitchFamily="18" charset="0"/>
                <a:ea typeface="Times New Roman"/>
              </a:rPr>
              <a:t>СТИМУЛЯЦІЇ НЕРВА ДО М</a:t>
            </a:r>
            <a:r>
              <a:rPr lang="en-US" sz="1600" b="1" dirty="0">
                <a:solidFill>
                  <a:prstClr val="black"/>
                </a:solidFill>
                <a:latin typeface="Cambria" pitchFamily="18" charset="0"/>
                <a:ea typeface="Times New Roman"/>
              </a:rPr>
              <a:t>’</a:t>
            </a:r>
            <a:r>
              <a:rPr lang="uk-UA" sz="1600" b="1" dirty="0">
                <a:solidFill>
                  <a:prstClr val="black"/>
                </a:solidFill>
                <a:latin typeface="Cambria" pitchFamily="18" charset="0"/>
                <a:ea typeface="Times New Roman"/>
              </a:rPr>
              <a:t>ЯЗІВ-АГОНІСТІВ </a:t>
            </a:r>
            <a:r>
              <a:rPr lang="en-US" sz="1600" b="1" dirty="0">
                <a:solidFill>
                  <a:prstClr val="black"/>
                </a:solidFill>
                <a:latin typeface="Cambria" pitchFamily="18" charset="0"/>
                <a:ea typeface="Times New Roman"/>
              </a:rPr>
              <a:t>(</a:t>
            </a:r>
            <a:r>
              <a:rPr lang="en-US" sz="1600" b="1" i="1" dirty="0">
                <a:solidFill>
                  <a:prstClr val="black"/>
                </a:solidFill>
                <a:latin typeface="Cambria" pitchFamily="18" charset="0"/>
                <a:ea typeface="Times New Roman"/>
              </a:rPr>
              <a:t>N. TIBIALIS</a:t>
            </a:r>
            <a:r>
              <a:rPr lang="en-US" sz="1600" b="1" dirty="0">
                <a:solidFill>
                  <a:prstClr val="black"/>
                </a:solidFill>
                <a:latin typeface="Cambria" pitchFamily="18" charset="0"/>
                <a:ea typeface="Times New Roman"/>
              </a:rPr>
              <a:t>) </a:t>
            </a:r>
            <a:r>
              <a:rPr lang="uk-UA" sz="1600" b="1" dirty="0">
                <a:solidFill>
                  <a:prstClr val="black"/>
                </a:solidFill>
                <a:latin typeface="Cambria" pitchFamily="18" charset="0"/>
                <a:ea typeface="Times New Roman"/>
              </a:rPr>
              <a:t>У НЕТРЕНОВАНИХ  ТА ТРЕНОВАНИХ  ОСІБ</a:t>
            </a:r>
            <a:br>
              <a:rPr lang="ru-RU" sz="1600" dirty="0">
                <a:solidFill>
                  <a:prstClr val="black"/>
                </a:solidFill>
                <a:latin typeface="Cambria" pitchFamily="18" charset="0"/>
              </a:rPr>
            </a:br>
            <a:endParaRPr lang="ru-RU" sz="1600" dirty="0">
              <a:solidFill>
                <a:prstClr val="black"/>
              </a:solidFill>
            </a:endParaRPr>
          </a:p>
        </p:txBody>
      </p:sp>
      <p:sp>
        <p:nvSpPr>
          <p:cNvPr id="9" name="Прямоугольник 8"/>
          <p:cNvSpPr/>
          <p:nvPr/>
        </p:nvSpPr>
        <p:spPr>
          <a:xfrm>
            <a:off x="7862652" y="6313642"/>
            <a:ext cx="1233030" cy="523220"/>
          </a:xfrm>
          <a:prstGeom prst="rect">
            <a:avLst/>
          </a:prstGeom>
        </p:spPr>
        <p:txBody>
          <a:bodyPr wrap="none">
            <a:spAutoFit/>
          </a:bodyPr>
          <a:lstStyle/>
          <a:p>
            <a:pPr lvl="0"/>
            <a:r>
              <a:rPr lang="uk-UA" sz="2800" b="1" dirty="0">
                <a:solidFill>
                  <a:srgbClr val="C00000"/>
                </a:solidFill>
                <a:latin typeface="Calibri" pitchFamily="34" charset="0"/>
                <a:cs typeface="Arial" charset="0"/>
              </a:rPr>
              <a:t>10</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10" name="TextBox 9"/>
          <p:cNvSpPr txBox="1"/>
          <p:nvPr/>
        </p:nvSpPr>
        <p:spPr>
          <a:xfrm>
            <a:off x="673810" y="1257088"/>
            <a:ext cx="8104430" cy="861774"/>
          </a:xfrm>
          <a:prstGeom prst="rect">
            <a:avLst/>
          </a:prstGeom>
          <a:noFill/>
        </p:spPr>
        <p:txBody>
          <a:bodyPr wrap="square" rtlCol="0">
            <a:spAutoFit/>
          </a:bodyPr>
          <a:lstStyle/>
          <a:p>
            <a:pPr algn="ctr"/>
            <a:r>
              <a:rPr lang="uk-UA" sz="1800" b="1" kern="0" dirty="0">
                <a:solidFill>
                  <a:prstClr val="black"/>
                </a:solidFill>
                <a:latin typeface="Cambria" pitchFamily="18" charset="0"/>
              </a:rPr>
              <a:t>Амплітуда  </a:t>
            </a:r>
            <a:r>
              <a:rPr lang="uk-UA" sz="1800" b="1" kern="0" dirty="0" err="1">
                <a:solidFill>
                  <a:prstClr val="black"/>
                </a:solidFill>
                <a:latin typeface="Cambria" pitchFamily="18" charset="0"/>
              </a:rPr>
              <a:t>Н-рефлексу</a:t>
            </a:r>
            <a:r>
              <a:rPr lang="uk-UA" sz="1800" b="1" kern="0" dirty="0">
                <a:solidFill>
                  <a:prstClr val="black"/>
                </a:solidFill>
                <a:latin typeface="Cambria" pitchFamily="18" charset="0"/>
              </a:rPr>
              <a:t>, % контрольного значення тест-рефлексу  </a:t>
            </a:r>
          </a:p>
          <a:p>
            <a:pPr algn="ctr"/>
            <a:endParaRPr lang="uk-UA" sz="1600" b="1" dirty="0">
              <a:latin typeface="Cambria" pitchFamily="18" charset="0"/>
            </a:endParaRPr>
          </a:p>
          <a:p>
            <a:pPr algn="ctr"/>
            <a:r>
              <a:rPr lang="uk-UA" sz="1600" b="1" dirty="0">
                <a:latin typeface="Cambria" pitchFamily="18" charset="0"/>
              </a:rPr>
              <a:t>Нетреновані особи                                                       Треновані особи</a:t>
            </a:r>
            <a:endParaRPr lang="ru-RU" sz="1600" b="1" dirty="0">
              <a:latin typeface="Cambria"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57" y="2466372"/>
            <a:ext cx="4307655" cy="3576041"/>
          </a:xfrm>
          <a:prstGeom prst="rect">
            <a:avLst/>
          </a:prstGeom>
        </p:spPr>
      </p:pic>
      <p:sp>
        <p:nvSpPr>
          <p:cNvPr id="2" name="Овал 1"/>
          <p:cNvSpPr/>
          <p:nvPr/>
        </p:nvSpPr>
        <p:spPr>
          <a:xfrm>
            <a:off x="4066493" y="4387274"/>
            <a:ext cx="290946" cy="314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921020" y="3220528"/>
            <a:ext cx="290946" cy="249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366" y="2503299"/>
            <a:ext cx="4324843" cy="3539114"/>
          </a:xfrm>
          <a:prstGeom prst="rect">
            <a:avLst/>
          </a:prstGeom>
        </p:spPr>
      </p:pic>
      <p:sp>
        <p:nvSpPr>
          <p:cNvPr id="13" name="Овал 12"/>
          <p:cNvSpPr/>
          <p:nvPr/>
        </p:nvSpPr>
        <p:spPr>
          <a:xfrm>
            <a:off x="8385251" y="3141950"/>
            <a:ext cx="290946" cy="249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8509453" y="4146421"/>
            <a:ext cx="290946" cy="315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28199378"/>
      </p:ext>
    </p:extLst>
  </p:cSld>
  <p:clrMapOvr>
    <a:masterClrMapping/>
  </p:clrMapOvr>
  <mc:AlternateContent xmlns:mc="http://schemas.openxmlformats.org/markup-compatibility/2006" xmlns:p14="http://schemas.microsoft.com/office/powerpoint/2010/main">
    <mc:Choice Requires="p14">
      <p:transition spd="slow" p14:dur="2000" advTm="130366"/>
    </mc:Choice>
    <mc:Fallback xmlns="">
      <p:transition spd="slow" advTm="1303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65571" y="167746"/>
            <a:ext cx="8500879" cy="1077218"/>
          </a:xfrm>
          <a:prstGeom prst="rect">
            <a:avLst/>
          </a:prstGeom>
        </p:spPr>
        <p:txBody>
          <a:bodyPr wrap="square">
            <a:spAutoFit/>
          </a:bodyPr>
          <a:lstStyle/>
          <a:p>
            <a:pPr algn="ctr"/>
            <a:r>
              <a:rPr lang="uk-UA" sz="1600" b="1" kern="0" dirty="0">
                <a:solidFill>
                  <a:prstClr val="black"/>
                </a:solidFill>
                <a:latin typeface="Cambria" pitchFamily="18" charset="0"/>
              </a:rPr>
              <a:t>ЗМІНИ  АМПЛІТУДИ  Н-РЕФЛЕКСУ, ВИКЛИКАНІ  СТОМЛЕННЯМ, В  УМОВАХ </a:t>
            </a:r>
            <a:r>
              <a:rPr lang="ru-RU" sz="1600" b="1" dirty="0">
                <a:solidFill>
                  <a:prstClr val="black"/>
                </a:solidFill>
                <a:latin typeface="Cambria" pitchFamily="18" charset="0"/>
              </a:rPr>
              <a:t>ГОМОСИНАПТИЧНОЇ ПОСТАКТИВАЦІЙНОЇ ДЕПРЕСІЇ </a:t>
            </a:r>
            <a:r>
              <a:rPr lang="uk-UA" sz="1600" b="1" kern="0" dirty="0">
                <a:solidFill>
                  <a:prstClr val="black"/>
                </a:solidFill>
                <a:latin typeface="Cambria" pitchFamily="18" charset="0"/>
              </a:rPr>
              <a:t> ПРИ ПАРНІЙ </a:t>
            </a:r>
            <a:r>
              <a:rPr lang="uk-UA" sz="1600" b="1" dirty="0">
                <a:solidFill>
                  <a:prstClr val="black"/>
                </a:solidFill>
                <a:latin typeface="Cambria" pitchFamily="18" charset="0"/>
                <a:ea typeface="Times New Roman"/>
              </a:rPr>
              <a:t>СТИМУЛЯЦІЇ НЕРВА ДО М</a:t>
            </a:r>
            <a:r>
              <a:rPr lang="en-US" sz="1600" b="1" dirty="0">
                <a:solidFill>
                  <a:prstClr val="black"/>
                </a:solidFill>
                <a:latin typeface="Cambria" pitchFamily="18" charset="0"/>
                <a:ea typeface="Times New Roman"/>
              </a:rPr>
              <a:t>’</a:t>
            </a:r>
            <a:r>
              <a:rPr lang="uk-UA" sz="1600" b="1" dirty="0">
                <a:solidFill>
                  <a:prstClr val="black"/>
                </a:solidFill>
                <a:latin typeface="Cambria" pitchFamily="18" charset="0"/>
                <a:ea typeface="Times New Roman"/>
              </a:rPr>
              <a:t>ЯЗІВ-АГОНІСТІВ </a:t>
            </a:r>
            <a:r>
              <a:rPr lang="en-US" sz="1600" b="1" dirty="0">
                <a:solidFill>
                  <a:prstClr val="black"/>
                </a:solidFill>
                <a:latin typeface="Cambria" pitchFamily="18" charset="0"/>
                <a:ea typeface="Times New Roman"/>
              </a:rPr>
              <a:t>(</a:t>
            </a:r>
            <a:r>
              <a:rPr lang="en-US" sz="1600" b="1" i="1" dirty="0">
                <a:solidFill>
                  <a:prstClr val="black"/>
                </a:solidFill>
                <a:latin typeface="Cambria" pitchFamily="18" charset="0"/>
                <a:ea typeface="Times New Roman"/>
              </a:rPr>
              <a:t>N. TIBIALIS</a:t>
            </a:r>
            <a:r>
              <a:rPr lang="en-US" sz="1600" b="1" dirty="0">
                <a:solidFill>
                  <a:prstClr val="black"/>
                </a:solidFill>
                <a:latin typeface="Cambria" pitchFamily="18" charset="0"/>
                <a:ea typeface="Times New Roman"/>
              </a:rPr>
              <a:t>) </a:t>
            </a:r>
            <a:r>
              <a:rPr lang="uk-UA" sz="1600" b="1" dirty="0">
                <a:solidFill>
                  <a:prstClr val="black"/>
                </a:solidFill>
                <a:latin typeface="Cambria" pitchFamily="18" charset="0"/>
                <a:ea typeface="Times New Roman"/>
              </a:rPr>
              <a:t>У НЕТРЕНОВАНИХ  ТА ТРЕНОВАНИХ  ОСІБ</a:t>
            </a:r>
            <a:r>
              <a:rPr lang="en-US" sz="1600" b="1" dirty="0">
                <a:solidFill>
                  <a:prstClr val="black"/>
                </a:solidFill>
                <a:latin typeface="Cambria" pitchFamily="18" charset="0"/>
                <a:ea typeface="Times New Roman"/>
              </a:rPr>
              <a:t>.</a:t>
            </a:r>
            <a:r>
              <a:rPr lang="ru-RU" sz="1600" dirty="0">
                <a:solidFill>
                  <a:prstClr val="black"/>
                </a:solidFill>
                <a:latin typeface="Cambria" pitchFamily="18" charset="0"/>
              </a:rPr>
              <a:t> </a:t>
            </a:r>
            <a:br>
              <a:rPr lang="ru-RU" sz="1600" dirty="0">
                <a:solidFill>
                  <a:prstClr val="black"/>
                </a:solidFill>
                <a:latin typeface="Cambria" pitchFamily="18" charset="0"/>
              </a:rPr>
            </a:br>
            <a:endParaRPr lang="ru-RU" sz="1600" dirty="0">
              <a:solidFill>
                <a:prstClr val="black"/>
              </a:solidFill>
            </a:endParaRPr>
          </a:p>
        </p:txBody>
      </p:sp>
      <p:sp>
        <p:nvSpPr>
          <p:cNvPr id="9" name="Прямоугольник 8"/>
          <p:cNvSpPr/>
          <p:nvPr/>
        </p:nvSpPr>
        <p:spPr>
          <a:xfrm>
            <a:off x="7910970" y="6334780"/>
            <a:ext cx="1233030" cy="523220"/>
          </a:xfrm>
          <a:prstGeom prst="rect">
            <a:avLst/>
          </a:prstGeom>
        </p:spPr>
        <p:txBody>
          <a:bodyPr wrap="none">
            <a:spAutoFit/>
          </a:bodyPr>
          <a:lstStyle/>
          <a:p>
            <a:r>
              <a:rPr lang="uk-UA" sz="2800" b="1" dirty="0">
                <a:solidFill>
                  <a:srgbClr val="C00000"/>
                </a:solidFill>
                <a:latin typeface="Calibri" pitchFamily="34" charset="0"/>
                <a:cs typeface="Arial" charset="0"/>
              </a:rPr>
              <a:t>11</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6" name="Прямоугольник 5"/>
          <p:cNvSpPr/>
          <p:nvPr/>
        </p:nvSpPr>
        <p:spPr>
          <a:xfrm>
            <a:off x="648071" y="1290142"/>
            <a:ext cx="8113374" cy="4302716"/>
          </a:xfrm>
          <a:prstGeom prst="rect">
            <a:avLst/>
          </a:prstGeom>
        </p:spPr>
        <p:txBody>
          <a:bodyPr wrap="square">
            <a:spAutoFit/>
          </a:bodyPr>
          <a:lstStyle/>
          <a:p>
            <a:pPr algn="just" fontAlgn="auto">
              <a:spcBef>
                <a:spcPct val="20000"/>
              </a:spcBef>
              <a:spcAft>
                <a:spcPts val="0"/>
              </a:spcAft>
            </a:pPr>
            <a:r>
              <a:rPr lang="ru-RU" sz="1800"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Пригнічення</a:t>
            </a:r>
            <a:r>
              <a:rPr lang="ru-RU" dirty="0">
                <a:solidFill>
                  <a:prstClr val="black"/>
                </a:solidFill>
                <a:latin typeface="Cambria" pitchFamily="18" charset="0"/>
                <a:ea typeface="Times New Roman"/>
              </a:rPr>
              <a:t> Н-рефлексу </a:t>
            </a:r>
            <a:r>
              <a:rPr lang="ru-RU" i="1" dirty="0">
                <a:solidFill>
                  <a:prstClr val="black"/>
                </a:solidFill>
                <a:latin typeface="Cambria" pitchFamily="18" charset="0"/>
                <a:ea typeface="Times New Roman"/>
              </a:rPr>
              <a:t>m. </a:t>
            </a:r>
            <a:r>
              <a:rPr lang="ru-RU" i="1" dirty="0" err="1">
                <a:solidFill>
                  <a:prstClr val="black"/>
                </a:solidFill>
                <a:latin typeface="Cambria" pitchFamily="18" charset="0"/>
                <a:ea typeface="Times New Roman"/>
              </a:rPr>
              <a:t>soleus</a:t>
            </a:r>
            <a:r>
              <a:rPr lang="ru-RU" i="1"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внаслідок</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комплексної</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дії</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м’язового</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стомлення</a:t>
            </a:r>
            <a:r>
              <a:rPr lang="ru-RU" dirty="0">
                <a:solidFill>
                  <a:prstClr val="black"/>
                </a:solidFill>
                <a:latin typeface="Cambria" pitchFamily="18" charset="0"/>
                <a:ea typeface="Times New Roman"/>
              </a:rPr>
              <a:t> та </a:t>
            </a:r>
            <a:r>
              <a:rPr lang="ru-RU" dirty="0" err="1">
                <a:solidFill>
                  <a:prstClr val="black"/>
                </a:solidFill>
                <a:latin typeface="Cambria" pitchFamily="18" charset="0"/>
                <a:ea typeface="Times New Roman"/>
              </a:rPr>
              <a:t>гомосинаптичної</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постактиваційної</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депресії</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більше</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виражене</a:t>
            </a:r>
            <a:r>
              <a:rPr lang="ru-RU" dirty="0">
                <a:solidFill>
                  <a:prstClr val="black"/>
                </a:solidFill>
                <a:latin typeface="Cambria" pitchFamily="18" charset="0"/>
                <a:ea typeface="Times New Roman"/>
              </a:rPr>
              <a:t> у людей, </a:t>
            </a:r>
            <a:r>
              <a:rPr lang="ru-RU" dirty="0" err="1">
                <a:solidFill>
                  <a:prstClr val="black"/>
                </a:solidFill>
                <a:latin typeface="Cambria" pitchFamily="18" charset="0"/>
                <a:ea typeface="Times New Roman"/>
              </a:rPr>
              <a:t>нетренованих</a:t>
            </a:r>
            <a:r>
              <a:rPr lang="ru-RU" dirty="0">
                <a:solidFill>
                  <a:prstClr val="black"/>
                </a:solidFill>
                <a:latin typeface="Cambria" pitchFamily="18" charset="0"/>
                <a:ea typeface="Times New Roman"/>
              </a:rPr>
              <a:t> до </a:t>
            </a:r>
            <a:r>
              <a:rPr lang="ru-RU" dirty="0" err="1">
                <a:solidFill>
                  <a:prstClr val="black"/>
                </a:solidFill>
                <a:latin typeface="Cambria" pitchFamily="18" charset="0"/>
                <a:ea typeface="Times New Roman"/>
              </a:rPr>
              <a:t>тривалого</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фізичного</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навантаження</a:t>
            </a:r>
            <a:r>
              <a:rPr lang="ru-RU" dirty="0">
                <a:solidFill>
                  <a:prstClr val="black"/>
                </a:solidFill>
                <a:latin typeface="Cambria" pitchFamily="18" charset="0"/>
                <a:ea typeface="Times New Roman"/>
              </a:rPr>
              <a:t>, в </a:t>
            </a:r>
            <a:r>
              <a:rPr lang="ru-RU" dirty="0" err="1">
                <a:solidFill>
                  <a:prstClr val="black"/>
                </a:solidFill>
                <a:latin typeface="Cambria" pitchFamily="18" charset="0"/>
                <a:ea typeface="Times New Roman"/>
              </a:rPr>
              <a:t>порівнянні</a:t>
            </a:r>
            <a:r>
              <a:rPr lang="ru-RU" dirty="0">
                <a:solidFill>
                  <a:prstClr val="black"/>
                </a:solidFill>
                <a:latin typeface="Cambria" pitchFamily="18" charset="0"/>
                <a:ea typeface="Times New Roman"/>
              </a:rPr>
              <a:t> з таким у </a:t>
            </a:r>
            <a:r>
              <a:rPr lang="ru-RU" dirty="0" err="1">
                <a:solidFill>
                  <a:prstClr val="black"/>
                </a:solidFill>
                <a:latin typeface="Cambria" pitchFamily="18" charset="0"/>
                <a:ea typeface="Times New Roman"/>
              </a:rPr>
              <a:t>тренованих</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осіб</a:t>
            </a:r>
            <a:r>
              <a:rPr lang="ru-RU" dirty="0">
                <a:solidFill>
                  <a:prstClr val="black"/>
                </a:solidFill>
                <a:latin typeface="Cambria" pitchFamily="18" charset="0"/>
                <a:ea typeface="Times New Roman"/>
              </a:rPr>
              <a:t>.</a:t>
            </a:r>
          </a:p>
          <a:p>
            <a:pPr algn="just" fontAlgn="auto">
              <a:spcBef>
                <a:spcPct val="20000"/>
              </a:spcBef>
              <a:spcAft>
                <a:spcPts val="0"/>
              </a:spcAft>
            </a:pP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Інтенсивність</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гомосинаптичної</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постактиваційної</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депресії</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збільшується</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після</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м’язового</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стомлення</a:t>
            </a:r>
            <a:r>
              <a:rPr lang="ru-RU" dirty="0">
                <a:solidFill>
                  <a:prstClr val="black"/>
                </a:solidFill>
                <a:latin typeface="Cambria" pitchFamily="18" charset="0"/>
                <a:ea typeface="Times New Roman"/>
              </a:rPr>
              <a:t> у </a:t>
            </a:r>
            <a:r>
              <a:rPr lang="ru-RU" dirty="0" err="1">
                <a:solidFill>
                  <a:prstClr val="black"/>
                </a:solidFill>
                <a:latin typeface="Cambria" pitchFamily="18" charset="0"/>
                <a:ea typeface="Times New Roman"/>
              </a:rPr>
              <a:t>порівнянні</a:t>
            </a:r>
            <a:r>
              <a:rPr lang="ru-RU" dirty="0">
                <a:solidFill>
                  <a:prstClr val="black"/>
                </a:solidFill>
                <a:latin typeface="Cambria" pitchFamily="18" charset="0"/>
                <a:ea typeface="Times New Roman"/>
              </a:rPr>
              <a:t> з контролем в </a:t>
            </a:r>
            <a:r>
              <a:rPr lang="ru-RU" dirty="0" err="1">
                <a:solidFill>
                  <a:prstClr val="black"/>
                </a:solidFill>
                <a:latin typeface="Cambria" pitchFamily="18" charset="0"/>
                <a:ea typeface="Times New Roman"/>
              </a:rPr>
              <a:t>середньому</a:t>
            </a:r>
            <a:r>
              <a:rPr lang="ru-RU" dirty="0">
                <a:solidFill>
                  <a:prstClr val="black"/>
                </a:solidFill>
                <a:latin typeface="Cambria" pitchFamily="18" charset="0"/>
                <a:ea typeface="Times New Roman"/>
              </a:rPr>
              <a:t> на 20% у </a:t>
            </a:r>
            <a:r>
              <a:rPr lang="ru-RU" dirty="0" err="1">
                <a:solidFill>
                  <a:prstClr val="black"/>
                </a:solidFill>
                <a:latin typeface="Cambria" pitchFamily="18" charset="0"/>
                <a:ea typeface="Times New Roman"/>
              </a:rPr>
              <a:t>нетренованих</a:t>
            </a:r>
            <a:r>
              <a:rPr lang="ru-RU" dirty="0">
                <a:solidFill>
                  <a:prstClr val="black"/>
                </a:solidFill>
                <a:latin typeface="Cambria" pitchFamily="18" charset="0"/>
                <a:ea typeface="Times New Roman"/>
              </a:rPr>
              <a:t> та на 15% у </a:t>
            </a:r>
            <a:r>
              <a:rPr lang="ru-RU" dirty="0" err="1">
                <a:solidFill>
                  <a:prstClr val="black"/>
                </a:solidFill>
                <a:latin typeface="Cambria" pitchFamily="18" charset="0"/>
                <a:ea typeface="Times New Roman"/>
              </a:rPr>
              <a:t>тренованих</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осіб</a:t>
            </a:r>
            <a:r>
              <a:rPr lang="ru-RU" dirty="0">
                <a:solidFill>
                  <a:prstClr val="black"/>
                </a:solidFill>
                <a:latin typeface="Cambria" pitchFamily="18" charset="0"/>
                <a:ea typeface="Times New Roman"/>
              </a:rPr>
              <a:t>. </a:t>
            </a:r>
            <a:endParaRPr lang="uk-UA" dirty="0">
              <a:solidFill>
                <a:prstClr val="black"/>
              </a:solidFill>
              <a:latin typeface="Cambria" pitchFamily="18" charset="0"/>
              <a:ea typeface="Times New Roman"/>
            </a:endParaRPr>
          </a:p>
          <a:p>
            <a:pPr algn="just" fontAlgn="auto">
              <a:spcBef>
                <a:spcPct val="20000"/>
              </a:spcBef>
              <a:spcAft>
                <a:spcPts val="0"/>
              </a:spcAft>
            </a:pPr>
            <a:r>
              <a:rPr lang="ru-RU" dirty="0">
                <a:solidFill>
                  <a:prstClr val="black"/>
                </a:solidFill>
                <a:latin typeface="Cambria" pitchFamily="18" charset="0"/>
                <a:ea typeface="Times New Roman"/>
              </a:rPr>
              <a:t>    </a:t>
            </a:r>
            <a:endParaRPr lang="uk-UA" dirty="0">
              <a:solidFill>
                <a:prstClr val="black"/>
              </a:solidFill>
              <a:latin typeface="Cambria" pitchFamily="18" charset="0"/>
              <a:ea typeface="Times New Roman"/>
            </a:endParaRPr>
          </a:p>
        </p:txBody>
      </p:sp>
    </p:spTree>
    <p:extLst>
      <p:ext uri="{BB962C8B-B14F-4D97-AF65-F5344CB8AC3E}">
        <p14:creationId xmlns:p14="http://schemas.microsoft.com/office/powerpoint/2010/main" val="949795196"/>
      </p:ext>
    </p:extLst>
  </p:cSld>
  <p:clrMapOvr>
    <a:masterClrMapping/>
  </p:clrMapOvr>
  <mc:AlternateContent xmlns:mc="http://schemas.openxmlformats.org/markup-compatibility/2006" xmlns:p14="http://schemas.microsoft.com/office/powerpoint/2010/main">
    <mc:Choice Requires="p14">
      <p:transition spd="slow" p14:dur="2000" advTm="32564"/>
    </mc:Choice>
    <mc:Fallback xmlns="">
      <p:transition spd="slow" advTm="325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249" y="155747"/>
            <a:ext cx="8229600" cy="928217"/>
          </a:xfrm>
        </p:spPr>
        <p:txBody>
          <a:bodyPr>
            <a:noAutofit/>
          </a:bodyPr>
          <a:lstStyle/>
          <a:p>
            <a:pPr lvl="0" fontAlgn="base">
              <a:spcAft>
                <a:spcPct val="0"/>
              </a:spcAft>
            </a:pPr>
            <a:br>
              <a:rPr lang="en-US" sz="1600" b="1" kern="0" dirty="0">
                <a:solidFill>
                  <a:prstClr val="black"/>
                </a:solidFill>
                <a:latin typeface="Cambria" pitchFamily="18" charset="0"/>
                <a:ea typeface="+mn-ea"/>
                <a:cs typeface="+mn-cs"/>
              </a:rPr>
            </a:br>
            <a:br>
              <a:rPr lang="uk-UA" sz="1600" b="1" kern="0" dirty="0">
                <a:solidFill>
                  <a:prstClr val="black"/>
                </a:solidFill>
                <a:latin typeface="Cambria" pitchFamily="18" charset="0"/>
                <a:ea typeface="+mn-ea"/>
                <a:cs typeface="+mn-cs"/>
              </a:rPr>
            </a:br>
            <a:r>
              <a:rPr lang="uk-UA" sz="1600" b="1" kern="0" dirty="0">
                <a:solidFill>
                  <a:prstClr val="black"/>
                </a:solidFill>
                <a:latin typeface="Cambria" pitchFamily="18" charset="0"/>
                <a:ea typeface="+mn-ea"/>
                <a:cs typeface="+mn-cs"/>
              </a:rPr>
              <a:t>ЗМІНИ  АМПЛІТУДИ  Н-РЕФЛЕКСУ, ВИКЛИКАНІ  СТОМЛЕННЯМ, В  УМОВАХ СЕГМЕНТАРНОГО ГАЛЬМУВАННЯ, ВИКЛИКАНОГО КОНДИЦІЮЮЧОЮ </a:t>
            </a:r>
            <a:r>
              <a:rPr lang="uk-UA" sz="1600" b="1" dirty="0">
                <a:solidFill>
                  <a:prstClr val="black"/>
                </a:solidFill>
                <a:latin typeface="Cambria" pitchFamily="18" charset="0"/>
                <a:ea typeface="Times New Roman"/>
                <a:cs typeface="+mn-cs"/>
              </a:rPr>
              <a:t>СТИМУЛЯЦІЄЮ </a:t>
            </a:r>
            <a:r>
              <a:rPr lang="uk-UA" sz="1600" b="1" dirty="0">
                <a:solidFill>
                  <a:prstClr val="black"/>
                </a:solidFill>
                <a:latin typeface="Cambria" pitchFamily="18" charset="0"/>
                <a:ea typeface="Times New Roman"/>
              </a:rPr>
              <a:t>НЕРВА ДО М</a:t>
            </a:r>
            <a:r>
              <a:rPr lang="en-US" sz="1600" b="1" dirty="0">
                <a:solidFill>
                  <a:prstClr val="black"/>
                </a:solidFill>
                <a:latin typeface="Cambria" pitchFamily="18" charset="0"/>
                <a:ea typeface="Times New Roman"/>
              </a:rPr>
              <a:t>’</a:t>
            </a:r>
            <a:r>
              <a:rPr lang="uk-UA" sz="1600" b="1" dirty="0">
                <a:solidFill>
                  <a:prstClr val="black"/>
                </a:solidFill>
                <a:latin typeface="Cambria" pitchFamily="18" charset="0"/>
                <a:ea typeface="Times New Roman"/>
              </a:rPr>
              <a:t>ЯЗІВ-АНТАГОНІСТІВ </a:t>
            </a:r>
            <a:r>
              <a:rPr lang="uk-UA" sz="1600" b="1" dirty="0">
                <a:solidFill>
                  <a:prstClr val="black"/>
                </a:solidFill>
                <a:latin typeface="Cambria" pitchFamily="18" charset="0"/>
                <a:ea typeface="Times New Roman"/>
                <a:cs typeface="+mn-cs"/>
              </a:rPr>
              <a:t>(</a:t>
            </a:r>
            <a:r>
              <a:rPr lang="uk-UA" sz="1600" b="1" i="1" dirty="0">
                <a:solidFill>
                  <a:prstClr val="black"/>
                </a:solidFill>
                <a:latin typeface="Cambria" pitchFamily="18" charset="0"/>
                <a:ea typeface="Times New Roman"/>
                <a:cs typeface="+mn-cs"/>
              </a:rPr>
              <a:t>N. PERONEUS  </a:t>
            </a:r>
            <a:r>
              <a:rPr lang="en-US" sz="1600" b="1" i="1" dirty="0">
                <a:solidFill>
                  <a:prstClr val="black"/>
                </a:solidFill>
                <a:latin typeface="Cambria" pitchFamily="18" charset="0"/>
                <a:ea typeface="Times New Roman"/>
                <a:cs typeface="+mn-cs"/>
              </a:rPr>
              <a:t>COMMUNIS</a:t>
            </a:r>
            <a:r>
              <a:rPr lang="en-US" sz="1600" b="1" dirty="0">
                <a:solidFill>
                  <a:prstClr val="black"/>
                </a:solidFill>
                <a:latin typeface="Cambria" pitchFamily="18" charset="0"/>
                <a:ea typeface="Times New Roman"/>
                <a:cs typeface="+mn-cs"/>
              </a:rPr>
              <a:t>)</a:t>
            </a:r>
            <a:r>
              <a:rPr lang="uk-UA" sz="1600" b="1" dirty="0">
                <a:solidFill>
                  <a:prstClr val="black"/>
                </a:solidFill>
                <a:latin typeface="Cambria" pitchFamily="18" charset="0"/>
                <a:ea typeface="Times New Roman"/>
                <a:cs typeface="+mn-cs"/>
              </a:rPr>
              <a:t>                 </a:t>
            </a:r>
            <a:r>
              <a:rPr lang="uk-UA" sz="1600" b="1" dirty="0">
                <a:solidFill>
                  <a:prstClr val="black"/>
                </a:solidFill>
                <a:latin typeface="Cambria" pitchFamily="18" charset="0"/>
                <a:ea typeface="Times New Roman"/>
              </a:rPr>
              <a:t>У НЕТРЕНОВАНИХ  ОСІБ.</a:t>
            </a:r>
            <a:br>
              <a:rPr lang="ru-RU" sz="1600" dirty="0">
                <a:solidFill>
                  <a:prstClr val="black"/>
                </a:solidFill>
                <a:latin typeface="Cambria" pitchFamily="18" charset="0"/>
                <a:ea typeface="+mn-ea"/>
                <a:cs typeface="+mn-cs"/>
              </a:rPr>
            </a:br>
            <a:br>
              <a:rPr lang="ru-RU" sz="1600" dirty="0">
                <a:solidFill>
                  <a:prstClr val="black"/>
                </a:solidFill>
                <a:latin typeface="Cambria" pitchFamily="18" charset="0"/>
                <a:ea typeface="+mn-ea"/>
                <a:cs typeface="+mn-cs"/>
              </a:rPr>
            </a:br>
            <a:endParaRPr lang="ru-RU" sz="1600" b="1" dirty="0">
              <a:latin typeface="Tahoma" pitchFamily="34" charset="0"/>
              <a:cs typeface="Tahoma"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7910970" y="6334780"/>
            <a:ext cx="1233030" cy="523220"/>
          </a:xfrm>
          <a:prstGeom prst="rect">
            <a:avLst/>
          </a:prstGeom>
        </p:spPr>
        <p:txBody>
          <a:bodyPr wrap="none">
            <a:spAutoFit/>
          </a:bodyPr>
          <a:lstStyle/>
          <a:p>
            <a:pPr lvl="0"/>
            <a:r>
              <a:rPr lang="uk-UA" sz="2800" b="1" dirty="0">
                <a:solidFill>
                  <a:srgbClr val="C00000"/>
                </a:solidFill>
                <a:latin typeface="Calibri" pitchFamily="34" charset="0"/>
                <a:cs typeface="Arial" charset="0"/>
              </a:rPr>
              <a:t>12</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10" name="TextBox 9"/>
          <p:cNvSpPr txBox="1"/>
          <p:nvPr/>
        </p:nvSpPr>
        <p:spPr>
          <a:xfrm>
            <a:off x="976314" y="1211070"/>
            <a:ext cx="2845266" cy="830997"/>
          </a:xfrm>
          <a:prstGeom prst="rect">
            <a:avLst/>
          </a:prstGeom>
          <a:noFill/>
        </p:spPr>
        <p:txBody>
          <a:bodyPr wrap="none" rtlCol="0">
            <a:spAutoFit/>
          </a:bodyPr>
          <a:lstStyle/>
          <a:p>
            <a:pPr algn="ctr"/>
            <a:r>
              <a:rPr lang="uk-UA" sz="1600" b="1" dirty="0">
                <a:solidFill>
                  <a:prstClr val="black"/>
                </a:solidFill>
                <a:latin typeface="Cambria" pitchFamily="18" charset="0"/>
              </a:rPr>
              <a:t>Амплітуда </a:t>
            </a:r>
            <a:r>
              <a:rPr lang="uk-UA" sz="1600" b="1" dirty="0" err="1">
                <a:solidFill>
                  <a:prstClr val="black"/>
                </a:solidFill>
                <a:latin typeface="Cambria" pitchFamily="18" charset="0"/>
              </a:rPr>
              <a:t>Н-рефлексу</a:t>
            </a:r>
            <a:r>
              <a:rPr lang="uk-UA" sz="1600" b="1" dirty="0">
                <a:solidFill>
                  <a:prstClr val="black"/>
                </a:solidFill>
                <a:latin typeface="Cambria" pitchFamily="18" charset="0"/>
              </a:rPr>
              <a:t>, </a:t>
            </a:r>
          </a:p>
          <a:p>
            <a:pPr algn="ctr"/>
            <a:r>
              <a:rPr lang="uk-UA" sz="1600" b="1" dirty="0">
                <a:solidFill>
                  <a:prstClr val="black"/>
                </a:solidFill>
                <a:latin typeface="Cambria" pitchFamily="18" charset="0"/>
              </a:rPr>
              <a:t>% контрольного значення </a:t>
            </a:r>
          </a:p>
          <a:p>
            <a:pPr algn="ctr"/>
            <a:r>
              <a:rPr lang="uk-UA" sz="1600" b="1" dirty="0">
                <a:solidFill>
                  <a:prstClr val="black"/>
                </a:solidFill>
                <a:latin typeface="Cambria" pitchFamily="18" charset="0"/>
              </a:rPr>
              <a:t>тест-рефлексу</a:t>
            </a:r>
          </a:p>
        </p:txBody>
      </p:sp>
      <p:sp>
        <p:nvSpPr>
          <p:cNvPr id="11" name="Прямоугольник 10"/>
          <p:cNvSpPr/>
          <p:nvPr/>
        </p:nvSpPr>
        <p:spPr>
          <a:xfrm>
            <a:off x="3915162" y="1222771"/>
            <a:ext cx="5140960" cy="1323439"/>
          </a:xfrm>
          <a:prstGeom prst="rect">
            <a:avLst/>
          </a:prstGeom>
        </p:spPr>
        <p:txBody>
          <a:bodyPr wrap="square">
            <a:spAutoFit/>
          </a:bodyPr>
          <a:lstStyle/>
          <a:p>
            <a:pPr lvl="0" algn="ctr"/>
            <a:r>
              <a:rPr lang="uk-UA" sz="1600" b="1" dirty="0">
                <a:solidFill>
                  <a:prstClr val="black"/>
                </a:solidFill>
                <a:latin typeface="Cambria" pitchFamily="18" charset="0"/>
              </a:rPr>
              <a:t>Індивідуальні та усереднені значення</a:t>
            </a:r>
          </a:p>
          <a:p>
            <a:pPr lvl="0" algn="ctr"/>
            <a:r>
              <a:rPr lang="uk-UA" sz="1600" b="1" dirty="0">
                <a:solidFill>
                  <a:prstClr val="black"/>
                </a:solidFill>
                <a:latin typeface="Cambria" pitchFamily="18" charset="0"/>
              </a:rPr>
              <a:t> зниження амплітуди </a:t>
            </a:r>
            <a:r>
              <a:rPr lang="uk-UA" sz="1600" b="1" dirty="0" err="1">
                <a:solidFill>
                  <a:prstClr val="black"/>
                </a:solidFill>
                <a:latin typeface="Cambria" pitchFamily="18" charset="0"/>
              </a:rPr>
              <a:t>Н-рефлексу</a:t>
            </a:r>
            <a:endParaRPr lang="uk-UA" sz="1600" b="1" dirty="0">
              <a:solidFill>
                <a:prstClr val="black"/>
              </a:solidFill>
              <a:latin typeface="Cambria" pitchFamily="18" charset="0"/>
            </a:endParaRPr>
          </a:p>
          <a:p>
            <a:pPr algn="ctr"/>
            <a:r>
              <a:rPr lang="uk-UA" sz="1600" b="1" dirty="0">
                <a:solidFill>
                  <a:prstClr val="black"/>
                </a:solidFill>
                <a:latin typeface="Cambria" pitchFamily="18" charset="0"/>
              </a:rPr>
              <a:t>безпосередньо після періоду стомлення (0 с),</a:t>
            </a:r>
          </a:p>
          <a:p>
            <a:pPr algn="ctr"/>
            <a:r>
              <a:rPr lang="uk-UA" sz="1600" b="1" dirty="0">
                <a:solidFill>
                  <a:prstClr val="black"/>
                </a:solidFill>
                <a:latin typeface="Cambria" pitchFamily="18" charset="0"/>
              </a:rPr>
              <a:t> % контрольного значення відповідного рефлексу</a:t>
            </a:r>
          </a:p>
          <a:p>
            <a:pPr lvl="0" algn="ctr"/>
            <a:endParaRPr lang="ru-RU" sz="1600" b="1" dirty="0">
              <a:solidFill>
                <a:prstClr val="black"/>
              </a:solidFill>
              <a:latin typeface="Cambria"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28" y="2381075"/>
            <a:ext cx="4303020" cy="3826208"/>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005" y="2453146"/>
            <a:ext cx="3815628" cy="3757397"/>
          </a:xfrm>
          <a:prstGeom prst="rect">
            <a:avLst/>
          </a:prstGeom>
        </p:spPr>
      </p:pic>
      <p:sp>
        <p:nvSpPr>
          <p:cNvPr id="14" name="Прямоугольник 13"/>
          <p:cNvSpPr/>
          <p:nvPr/>
        </p:nvSpPr>
        <p:spPr>
          <a:xfrm>
            <a:off x="6444647" y="2891919"/>
            <a:ext cx="807073" cy="646331"/>
          </a:xfrm>
          <a:prstGeom prst="rect">
            <a:avLst/>
          </a:prstGeom>
          <a:solidFill>
            <a:schemeClr val="bg1"/>
          </a:solidFill>
          <a:ln w="12700">
            <a:solidFill>
              <a:schemeClr val="tx1"/>
            </a:solidFill>
            <a:prstDash val="sysDot"/>
          </a:ln>
        </p:spPr>
        <p:txBody>
          <a:bodyPr wrap="square">
            <a:spAutoFit/>
          </a:bodyPr>
          <a:lstStyle/>
          <a:p>
            <a:r>
              <a:rPr lang="ru-RU" sz="900" dirty="0">
                <a:latin typeface="Cambria" pitchFamily="18" charset="0"/>
              </a:rPr>
              <a:t>Тест-Н-</a:t>
            </a:r>
            <a:r>
              <a:rPr lang="uk-UA" sz="900" dirty="0">
                <a:latin typeface="Cambria" pitchFamily="18" charset="0"/>
              </a:rPr>
              <a:t>р</a:t>
            </a:r>
            <a:r>
              <a:rPr lang="ru-RU" sz="900" dirty="0" err="1">
                <a:latin typeface="Cambria" pitchFamily="18" charset="0"/>
              </a:rPr>
              <a:t>ефлекс</a:t>
            </a:r>
            <a:r>
              <a:rPr lang="ru-RU" sz="900" dirty="0">
                <a:latin typeface="Cambria" pitchFamily="18" charset="0"/>
              </a:rPr>
              <a:t>,</a:t>
            </a:r>
          </a:p>
          <a:p>
            <a:r>
              <a:rPr lang="ru-RU" sz="900" dirty="0" err="1">
                <a:latin typeface="Cambria" pitchFamily="18" charset="0"/>
              </a:rPr>
              <a:t>усереднені</a:t>
            </a:r>
            <a:r>
              <a:rPr lang="ru-RU" sz="900" dirty="0">
                <a:latin typeface="Cambria" pitchFamily="18" charset="0"/>
              </a:rPr>
              <a:t> </a:t>
            </a:r>
          </a:p>
          <a:p>
            <a:r>
              <a:rPr lang="ru-RU" sz="900" dirty="0" err="1">
                <a:latin typeface="Cambria" pitchFamily="18" charset="0"/>
              </a:rPr>
              <a:t>значення</a:t>
            </a:r>
            <a:r>
              <a:rPr lang="ru-RU" sz="900" dirty="0">
                <a:latin typeface="Cambria" pitchFamily="18" charset="0"/>
              </a:rPr>
              <a:t> </a:t>
            </a:r>
          </a:p>
        </p:txBody>
      </p:sp>
      <p:sp>
        <p:nvSpPr>
          <p:cNvPr id="16" name="Прямоугольник 15"/>
          <p:cNvSpPr/>
          <p:nvPr/>
        </p:nvSpPr>
        <p:spPr>
          <a:xfrm>
            <a:off x="8260651" y="2875811"/>
            <a:ext cx="768483" cy="646331"/>
          </a:xfrm>
          <a:prstGeom prst="rect">
            <a:avLst/>
          </a:prstGeom>
          <a:solidFill>
            <a:schemeClr val="bg1"/>
          </a:solidFill>
          <a:ln w="12700">
            <a:solidFill>
              <a:schemeClr val="tx1"/>
            </a:solidFill>
            <a:prstDash val="sysDot"/>
          </a:ln>
        </p:spPr>
        <p:txBody>
          <a:bodyPr wrap="square">
            <a:spAutoFit/>
          </a:bodyPr>
          <a:lstStyle/>
          <a:p>
            <a:r>
              <a:rPr lang="ru-RU" sz="900" dirty="0" err="1">
                <a:latin typeface="Cambria" pitchFamily="18" charset="0"/>
              </a:rPr>
              <a:t>Конд.Н</a:t>
            </a:r>
            <a:r>
              <a:rPr lang="ru-RU" sz="900" dirty="0">
                <a:latin typeface="Cambria" pitchFamily="18" charset="0"/>
              </a:rPr>
              <a:t>-рефлекс,</a:t>
            </a:r>
          </a:p>
          <a:p>
            <a:r>
              <a:rPr lang="ru-RU" sz="900" dirty="0" err="1">
                <a:latin typeface="Cambria" pitchFamily="18" charset="0"/>
              </a:rPr>
              <a:t>усереднені</a:t>
            </a:r>
            <a:r>
              <a:rPr lang="ru-RU" sz="900" dirty="0">
                <a:latin typeface="Cambria" pitchFamily="18" charset="0"/>
              </a:rPr>
              <a:t> </a:t>
            </a:r>
          </a:p>
          <a:p>
            <a:r>
              <a:rPr lang="ru-RU" sz="900" dirty="0" err="1">
                <a:latin typeface="Cambria" pitchFamily="18" charset="0"/>
              </a:rPr>
              <a:t>значення</a:t>
            </a:r>
            <a:r>
              <a:rPr lang="ru-RU" sz="900" dirty="0">
                <a:latin typeface="Cambria" pitchFamily="18" charset="0"/>
              </a:rPr>
              <a:t> </a:t>
            </a:r>
          </a:p>
        </p:txBody>
      </p:sp>
    </p:spTree>
    <p:extLst>
      <p:ext uri="{BB962C8B-B14F-4D97-AF65-F5344CB8AC3E}">
        <p14:creationId xmlns:p14="http://schemas.microsoft.com/office/powerpoint/2010/main" val="2638433544"/>
      </p:ext>
    </p:extLst>
  </p:cSld>
  <p:clrMapOvr>
    <a:masterClrMapping/>
  </p:clrMapOvr>
  <mc:AlternateContent xmlns:mc="http://schemas.openxmlformats.org/markup-compatibility/2006" xmlns:p14="http://schemas.microsoft.com/office/powerpoint/2010/main">
    <mc:Choice Requires="p14">
      <p:transition spd="slow" p14:dur="2000" advTm="84663"/>
    </mc:Choice>
    <mc:Fallback xmlns="">
      <p:transition spd="slow" advTm="846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12" y="213139"/>
            <a:ext cx="8229600" cy="1146439"/>
          </a:xfrm>
        </p:spPr>
        <p:txBody>
          <a:bodyPr>
            <a:noAutofit/>
          </a:bodyPr>
          <a:lstStyle/>
          <a:p>
            <a:pPr fontAlgn="base">
              <a:spcAft>
                <a:spcPct val="0"/>
              </a:spcAft>
            </a:pPr>
            <a:r>
              <a:rPr lang="uk-UA" sz="1600" b="1" kern="0" dirty="0">
                <a:solidFill>
                  <a:prstClr val="black"/>
                </a:solidFill>
                <a:latin typeface="Cambria" pitchFamily="18" charset="0"/>
              </a:rPr>
              <a:t>ЗМІНИ  АМПЛІТУДИ  Н-РЕФЛЕКСУ, ВИКЛИКАНІ  СТОМЛЕННЯМ, В  УМОВАХ СЕГМЕНТАРНОГО ГАЛЬМУВАННЯ, ВИКЛИКАНОГО КОНДИЦІЮЮЧОЮ </a:t>
            </a:r>
            <a:r>
              <a:rPr lang="uk-UA" sz="1600" b="1" dirty="0">
                <a:solidFill>
                  <a:prstClr val="black"/>
                </a:solidFill>
                <a:latin typeface="Cambria" pitchFamily="18" charset="0"/>
                <a:ea typeface="Times New Roman"/>
              </a:rPr>
              <a:t>СТИМУЛЯЦІЄЮ НЕРВА ДО М</a:t>
            </a:r>
            <a:r>
              <a:rPr lang="en-US" sz="1600" b="1" dirty="0">
                <a:solidFill>
                  <a:prstClr val="black"/>
                </a:solidFill>
                <a:latin typeface="Cambria" pitchFamily="18" charset="0"/>
                <a:ea typeface="Times New Roman"/>
              </a:rPr>
              <a:t>’</a:t>
            </a:r>
            <a:r>
              <a:rPr lang="uk-UA" sz="1600" b="1" dirty="0">
                <a:solidFill>
                  <a:prstClr val="black"/>
                </a:solidFill>
                <a:latin typeface="Cambria" pitchFamily="18" charset="0"/>
                <a:ea typeface="Times New Roman"/>
              </a:rPr>
              <a:t>ЯЗІВ-АНТАГОНІСТІВ (</a:t>
            </a:r>
            <a:r>
              <a:rPr lang="uk-UA" sz="1600" b="1" i="1" dirty="0">
                <a:solidFill>
                  <a:prstClr val="black"/>
                </a:solidFill>
                <a:latin typeface="Cambria" pitchFamily="18" charset="0"/>
                <a:ea typeface="Times New Roman"/>
              </a:rPr>
              <a:t>N. PERONEUS  </a:t>
            </a:r>
            <a:r>
              <a:rPr lang="en-US" sz="1600" b="1" i="1" dirty="0">
                <a:solidFill>
                  <a:prstClr val="black"/>
                </a:solidFill>
                <a:latin typeface="Cambria" pitchFamily="18" charset="0"/>
                <a:ea typeface="Times New Roman"/>
              </a:rPr>
              <a:t>COMMUNIS</a:t>
            </a:r>
            <a:r>
              <a:rPr lang="en-US" sz="1600" b="1" dirty="0">
                <a:solidFill>
                  <a:prstClr val="black"/>
                </a:solidFill>
                <a:latin typeface="Cambria" pitchFamily="18" charset="0"/>
                <a:ea typeface="Times New Roman"/>
              </a:rPr>
              <a:t>)</a:t>
            </a:r>
            <a:r>
              <a:rPr lang="uk-UA" sz="1600" b="1" dirty="0">
                <a:solidFill>
                  <a:prstClr val="black"/>
                </a:solidFill>
                <a:latin typeface="Cambria" pitchFamily="18" charset="0"/>
                <a:ea typeface="Times New Roman"/>
              </a:rPr>
              <a:t> У НЕТРЕНОВАНИХ  ОСІБ.</a:t>
            </a:r>
            <a:br>
              <a:rPr lang="ru-RU" sz="1600" dirty="0">
                <a:solidFill>
                  <a:prstClr val="black"/>
                </a:solidFill>
                <a:latin typeface="Cambria" pitchFamily="18" charset="0"/>
              </a:rPr>
            </a:br>
            <a:endParaRPr lang="ru-RU" sz="1600" b="1" dirty="0">
              <a:latin typeface="Tahoma" pitchFamily="34" charset="0"/>
              <a:cs typeface="Tahoma"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9" name="Прямоугольник 8"/>
          <p:cNvSpPr/>
          <p:nvPr/>
        </p:nvSpPr>
        <p:spPr>
          <a:xfrm>
            <a:off x="7876208" y="6302011"/>
            <a:ext cx="1233030" cy="523220"/>
          </a:xfrm>
          <a:prstGeom prst="rect">
            <a:avLst/>
          </a:prstGeom>
        </p:spPr>
        <p:txBody>
          <a:bodyPr wrap="none">
            <a:spAutoFit/>
          </a:bodyPr>
          <a:lstStyle/>
          <a:p>
            <a:r>
              <a:rPr lang="uk-UA" sz="2800" b="1" dirty="0">
                <a:solidFill>
                  <a:srgbClr val="C00000"/>
                </a:solidFill>
                <a:latin typeface="Calibri" pitchFamily="34" charset="0"/>
                <a:cs typeface="Arial" charset="0"/>
              </a:rPr>
              <a:t>13</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12" name="Прямоугольник 11"/>
          <p:cNvSpPr/>
          <p:nvPr/>
        </p:nvSpPr>
        <p:spPr>
          <a:xfrm>
            <a:off x="553012" y="1278367"/>
            <a:ext cx="8012464" cy="4893647"/>
          </a:xfrm>
          <a:prstGeom prst="rect">
            <a:avLst/>
          </a:prstGeom>
        </p:spPr>
        <p:txBody>
          <a:bodyPr wrap="square">
            <a:spAutoFit/>
          </a:bodyPr>
          <a:lstStyle/>
          <a:p>
            <a:pPr algn="just"/>
            <a:r>
              <a:rPr lang="uk-UA" sz="2000" dirty="0">
                <a:solidFill>
                  <a:srgbClr val="000000"/>
                </a:solidFill>
                <a:latin typeface="Cambria" pitchFamily="18" charset="0"/>
                <a:ea typeface="Times New Roman"/>
              </a:rPr>
              <a:t>     </a:t>
            </a:r>
            <a:r>
              <a:rPr lang="uk-UA" dirty="0">
                <a:solidFill>
                  <a:srgbClr val="000000"/>
                </a:solidFill>
                <a:latin typeface="Cambria" pitchFamily="18" charset="0"/>
                <a:ea typeface="Times New Roman"/>
              </a:rPr>
              <a:t>Пригнічення Н-рефлексу </a:t>
            </a:r>
            <a:r>
              <a:rPr lang="en-US" i="1" dirty="0">
                <a:solidFill>
                  <a:srgbClr val="000000"/>
                </a:solidFill>
                <a:latin typeface="Cambria" pitchFamily="18" charset="0"/>
                <a:ea typeface="Times New Roman"/>
              </a:rPr>
              <a:t>m. soleus</a:t>
            </a:r>
            <a:r>
              <a:rPr lang="en-US" dirty="0">
                <a:solidFill>
                  <a:srgbClr val="000000"/>
                </a:solidFill>
                <a:latin typeface="Cambria" pitchFamily="18" charset="0"/>
                <a:ea typeface="Times New Roman"/>
              </a:rPr>
              <a:t>, </a:t>
            </a:r>
            <a:r>
              <a:rPr lang="uk-UA" dirty="0">
                <a:solidFill>
                  <a:srgbClr val="000000"/>
                </a:solidFill>
                <a:latin typeface="Cambria" pitchFamily="18" charset="0"/>
                <a:ea typeface="Times New Roman"/>
              </a:rPr>
              <a:t>кондиційованого стимуляцією </a:t>
            </a:r>
            <a:r>
              <a:rPr lang="uk-UA" dirty="0" err="1">
                <a:solidFill>
                  <a:srgbClr val="000000"/>
                </a:solidFill>
                <a:latin typeface="Cambria" pitchFamily="18" charset="0"/>
                <a:ea typeface="Times New Roman"/>
              </a:rPr>
              <a:t>нерва</a:t>
            </a:r>
            <a:r>
              <a:rPr lang="uk-UA" dirty="0">
                <a:solidFill>
                  <a:srgbClr val="000000"/>
                </a:solidFill>
                <a:latin typeface="Cambria" pitchFamily="18" charset="0"/>
                <a:ea typeface="Times New Roman"/>
              </a:rPr>
              <a:t> до м’язів-антагоністів (</a:t>
            </a:r>
            <a:r>
              <a:rPr lang="en-US" i="1" dirty="0">
                <a:solidFill>
                  <a:srgbClr val="000000"/>
                </a:solidFill>
                <a:latin typeface="Cambria" pitchFamily="18" charset="0"/>
                <a:ea typeface="Times New Roman"/>
              </a:rPr>
              <a:t>n. peroneus communis</a:t>
            </a:r>
            <a:r>
              <a:rPr lang="en-US" dirty="0">
                <a:solidFill>
                  <a:srgbClr val="000000"/>
                </a:solidFill>
                <a:latin typeface="Cambria" pitchFamily="18" charset="0"/>
                <a:ea typeface="Times New Roman"/>
              </a:rPr>
              <a:t>), </a:t>
            </a:r>
            <a:r>
              <a:rPr lang="uk-UA" dirty="0">
                <a:solidFill>
                  <a:srgbClr val="000000"/>
                </a:solidFill>
                <a:latin typeface="Cambria" pitchFamily="18" charset="0"/>
                <a:ea typeface="Times New Roman"/>
              </a:rPr>
              <a:t>під впливом м’язового стомлення пропорційне пригніченню тестового Н-рефлексу            </a:t>
            </a:r>
            <a:r>
              <a:rPr lang="en-US" i="1" dirty="0">
                <a:solidFill>
                  <a:srgbClr val="000000"/>
                </a:solidFill>
                <a:latin typeface="Cambria" pitchFamily="18" charset="0"/>
                <a:ea typeface="Times New Roman"/>
              </a:rPr>
              <a:t>m. soleus</a:t>
            </a:r>
            <a:r>
              <a:rPr lang="en-US" dirty="0">
                <a:solidFill>
                  <a:srgbClr val="000000"/>
                </a:solidFill>
                <a:latin typeface="Cambria" pitchFamily="18" charset="0"/>
                <a:ea typeface="Times New Roman"/>
              </a:rPr>
              <a:t>; </a:t>
            </a:r>
            <a:r>
              <a:rPr lang="uk-UA" dirty="0">
                <a:solidFill>
                  <a:srgbClr val="000000"/>
                </a:solidFill>
                <a:latin typeface="Cambria" pitchFamily="18" charset="0"/>
                <a:ea typeface="Times New Roman"/>
              </a:rPr>
              <a:t>середні амплітуди тестового і кондиційованого Н-рефлексів зменшуються на 35%.</a:t>
            </a:r>
          </a:p>
          <a:p>
            <a:pPr algn="just"/>
            <a:r>
              <a:rPr lang="uk-UA" dirty="0">
                <a:solidFill>
                  <a:srgbClr val="000000"/>
                </a:solidFill>
                <a:latin typeface="Cambria" pitchFamily="18" charset="0"/>
                <a:ea typeface="Times New Roman"/>
              </a:rPr>
              <a:t>     Нервові шляхи сегментарного гальмування Н-рефлексу </a:t>
            </a:r>
            <a:r>
              <a:rPr lang="ru-RU" dirty="0" err="1">
                <a:solidFill>
                  <a:srgbClr val="000000"/>
                </a:solidFill>
                <a:latin typeface="Cambria" pitchFamily="18" charset="0"/>
                <a:ea typeface="Times New Roman"/>
              </a:rPr>
              <a:t>від</a:t>
            </a:r>
            <a:r>
              <a:rPr lang="ru-RU" dirty="0">
                <a:solidFill>
                  <a:srgbClr val="000000"/>
                </a:solidFill>
                <a:latin typeface="Cambria" pitchFamily="18" charset="0"/>
                <a:ea typeface="Times New Roman"/>
              </a:rPr>
              <a:t> </a:t>
            </a:r>
            <a:r>
              <a:rPr lang="ru-RU" dirty="0" err="1">
                <a:solidFill>
                  <a:srgbClr val="000000"/>
                </a:solidFill>
                <a:latin typeface="Cambria" pitchFamily="18" charset="0"/>
                <a:ea typeface="Times New Roman"/>
              </a:rPr>
              <a:t>Iа-аферентів</a:t>
            </a:r>
            <a:r>
              <a:rPr lang="ru-RU" dirty="0">
                <a:solidFill>
                  <a:srgbClr val="000000"/>
                </a:solidFill>
                <a:latin typeface="Cambria" pitchFamily="18" charset="0"/>
                <a:ea typeface="Times New Roman"/>
              </a:rPr>
              <a:t> нерва до </a:t>
            </a:r>
            <a:r>
              <a:rPr lang="ru-RU" dirty="0" err="1">
                <a:solidFill>
                  <a:srgbClr val="000000"/>
                </a:solidFill>
                <a:latin typeface="Cambria" pitchFamily="18" charset="0"/>
                <a:ea typeface="Times New Roman"/>
              </a:rPr>
              <a:t>м’язів-антагоністів</a:t>
            </a:r>
            <a:r>
              <a:rPr lang="uk-UA" dirty="0">
                <a:solidFill>
                  <a:srgbClr val="000000"/>
                </a:solidFill>
                <a:latin typeface="Cambria" pitchFamily="18" charset="0"/>
                <a:ea typeface="Times New Roman"/>
              </a:rPr>
              <a:t> переважно не перекриваються зі шляхами впливу м’язового стомлення.</a:t>
            </a:r>
          </a:p>
          <a:p>
            <a:pPr algn="just"/>
            <a:r>
              <a:rPr lang="uk-UA" dirty="0">
                <a:solidFill>
                  <a:srgbClr val="000000"/>
                </a:solidFill>
                <a:latin typeface="Cambria" pitchFamily="18" charset="0"/>
                <a:ea typeface="Times New Roman"/>
              </a:rPr>
              <a:t>     Зміни інтенсивності такого гальмування </a:t>
            </a:r>
            <a:r>
              <a:rPr lang="en-US" dirty="0">
                <a:solidFill>
                  <a:srgbClr val="000000"/>
                </a:solidFill>
                <a:latin typeface="Cambria" pitchFamily="18" charset="0"/>
                <a:ea typeface="Times New Roman"/>
              </a:rPr>
              <a:t>H-</a:t>
            </a:r>
            <a:r>
              <a:rPr lang="uk-UA" dirty="0">
                <a:solidFill>
                  <a:srgbClr val="000000"/>
                </a:solidFill>
                <a:latin typeface="Cambria" pitchFamily="18" charset="0"/>
                <a:ea typeface="Times New Roman"/>
              </a:rPr>
              <a:t>рефлексу в межах періоду відновлення після стомлення мають індивідуальний характер. </a:t>
            </a:r>
          </a:p>
        </p:txBody>
      </p:sp>
    </p:spTree>
    <p:extLst>
      <p:ext uri="{BB962C8B-B14F-4D97-AF65-F5344CB8AC3E}">
        <p14:creationId xmlns:p14="http://schemas.microsoft.com/office/powerpoint/2010/main" val="832120699"/>
      </p:ext>
    </p:extLst>
  </p:cSld>
  <p:clrMapOvr>
    <a:masterClrMapping/>
  </p:clrMapOvr>
  <mc:AlternateContent xmlns:mc="http://schemas.openxmlformats.org/markup-compatibility/2006" xmlns:p14="http://schemas.microsoft.com/office/powerpoint/2010/main">
    <mc:Choice Requires="p14">
      <p:transition spd="slow" p14:dur="2000" advTm="42068"/>
    </mc:Choice>
    <mc:Fallback xmlns="">
      <p:transition spd="slow" advTm="420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972"/>
            <a:ext cx="8229600" cy="841120"/>
          </a:xfrm>
        </p:spPr>
        <p:txBody>
          <a:bodyPr>
            <a:normAutofit/>
          </a:bodyPr>
          <a:lstStyle/>
          <a:p>
            <a:r>
              <a:rPr lang="uk-UA" sz="1600" b="1" dirty="0">
                <a:latin typeface="Cambria" pitchFamily="18" charset="0"/>
                <a:ea typeface="Times New Roman"/>
              </a:rPr>
              <a:t>СТАТЕВІ ОСОБЛИВОСТІ ПАРАМЕТРІВ</a:t>
            </a:r>
            <a:br>
              <a:rPr lang="uk-UA" sz="1600" b="1" dirty="0">
                <a:latin typeface="Cambria" pitchFamily="18" charset="0"/>
                <a:ea typeface="Times New Roman"/>
              </a:rPr>
            </a:br>
            <a:r>
              <a:rPr lang="uk-UA" sz="1600" b="1" dirty="0">
                <a:latin typeface="Cambria" pitchFamily="18" charset="0"/>
                <a:ea typeface="Times New Roman"/>
              </a:rPr>
              <a:t>  Н-РЕФЛЕКСУ У ТРЕНОВАНИХ ОСІБ</a:t>
            </a:r>
            <a:endParaRPr lang="ru-RU" sz="1600" b="1" dirty="0">
              <a:latin typeface="Cambria" pitchFamily="18" charset="0"/>
            </a:endParaRPr>
          </a:p>
        </p:txBody>
      </p:sp>
      <p:sp>
        <p:nvSpPr>
          <p:cNvPr id="3" name="Прямоугольник 2"/>
          <p:cNvSpPr/>
          <p:nvPr/>
        </p:nvSpPr>
        <p:spPr>
          <a:xfrm>
            <a:off x="7910970" y="6334780"/>
            <a:ext cx="1233030" cy="523220"/>
          </a:xfrm>
          <a:prstGeom prst="rect">
            <a:avLst/>
          </a:prstGeom>
        </p:spPr>
        <p:txBody>
          <a:bodyPr wrap="none">
            <a:spAutoFit/>
          </a:bodyPr>
          <a:lstStyle/>
          <a:p>
            <a:pPr lvl="0"/>
            <a:r>
              <a:rPr lang="uk-UA" sz="2800" b="1" dirty="0">
                <a:solidFill>
                  <a:srgbClr val="C00000"/>
                </a:solidFill>
                <a:latin typeface="Calibri" pitchFamily="34" charset="0"/>
                <a:cs typeface="Arial" charset="0"/>
              </a:rPr>
              <a:t>14</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6" name="Прямоугольник 5"/>
          <p:cNvSpPr/>
          <p:nvPr/>
        </p:nvSpPr>
        <p:spPr>
          <a:xfrm>
            <a:off x="2286000" y="2644170"/>
            <a:ext cx="4572000" cy="461665"/>
          </a:xfrm>
          <a:prstGeom prst="rect">
            <a:avLst/>
          </a:prstGeom>
        </p:spPr>
        <p:txBody>
          <a:bodyPr>
            <a:spAutoFit/>
          </a:bodyPr>
          <a:lstStyle/>
          <a:p>
            <a:r>
              <a:rPr lang="en-US" dirty="0"/>
              <a:t> </a:t>
            </a:r>
            <a:endParaRPr lang="ru-RU" dirty="0">
              <a:latin typeface="Arial Unicode MS" pitchFamily="34" charset="-128"/>
              <a:ea typeface="Arial Unicode MS" pitchFamily="34" charset="-128"/>
              <a:cs typeface="Arial Unicode MS" pitchFamily="34" charset="-128"/>
            </a:endParaRPr>
          </a:p>
        </p:txBody>
      </p:sp>
      <p:sp>
        <p:nvSpPr>
          <p:cNvPr id="18" name="Прямоугольник 17"/>
          <p:cNvSpPr/>
          <p:nvPr/>
        </p:nvSpPr>
        <p:spPr>
          <a:xfrm>
            <a:off x="2286000" y="2644170"/>
            <a:ext cx="4572000" cy="461665"/>
          </a:xfrm>
          <a:prstGeom prst="rect">
            <a:avLst/>
          </a:prstGeom>
        </p:spPr>
        <p:txBody>
          <a:bodyPr>
            <a:spAutoFit/>
          </a:bodyPr>
          <a:lstStyle/>
          <a:p>
            <a:r>
              <a:rPr lang="en-US" dirty="0"/>
              <a:t> </a:t>
            </a:r>
            <a:endParaRPr lang="ru-RU" dirty="0">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295398" y="869092"/>
            <a:ext cx="184731" cy="646331"/>
          </a:xfrm>
          <a:prstGeom prst="rect">
            <a:avLst/>
          </a:prstGeom>
          <a:noFill/>
        </p:spPr>
        <p:txBody>
          <a:bodyPr wrap="none" rtlCol="0">
            <a:spAutoFit/>
          </a:bodyPr>
          <a:lstStyle/>
          <a:p>
            <a:endParaRPr lang="uk-UA" sz="1800" dirty="0">
              <a:latin typeface="Cambria" pitchFamily="18" charset="0"/>
            </a:endParaRPr>
          </a:p>
          <a:p>
            <a:endParaRPr lang="ru-RU" sz="1800" dirty="0">
              <a:latin typeface="Cambria" pitchFamily="18" charset="0"/>
            </a:endParaRPr>
          </a:p>
        </p:txBody>
      </p:sp>
      <p:sp>
        <p:nvSpPr>
          <p:cNvPr id="8" name="Прямоугольник 7"/>
          <p:cNvSpPr/>
          <p:nvPr/>
        </p:nvSpPr>
        <p:spPr>
          <a:xfrm>
            <a:off x="6659094" y="3327198"/>
            <a:ext cx="184731" cy="646331"/>
          </a:xfrm>
          <a:prstGeom prst="rect">
            <a:avLst/>
          </a:prstGeom>
        </p:spPr>
        <p:txBody>
          <a:bodyPr wrap="none">
            <a:spAutoFit/>
          </a:bodyPr>
          <a:lstStyle/>
          <a:p>
            <a:pPr lvl="0"/>
            <a:endParaRPr lang="uk-UA" sz="1800" dirty="0">
              <a:solidFill>
                <a:prstClr val="black"/>
              </a:solidFill>
              <a:latin typeface="Cambria" pitchFamily="18" charset="0"/>
            </a:endParaRPr>
          </a:p>
          <a:p>
            <a:pPr lvl="0"/>
            <a:endParaRPr lang="ru-RU" sz="1800" dirty="0">
              <a:solidFill>
                <a:prstClr val="black"/>
              </a:solidFill>
              <a:latin typeface="Cambria"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09" y="1192257"/>
            <a:ext cx="3327979" cy="2426074"/>
          </a:xfrm>
          <a:prstGeom prst="rect">
            <a:avLst/>
          </a:prstGeom>
        </p:spPr>
      </p:pic>
      <p:sp>
        <p:nvSpPr>
          <p:cNvPr id="5" name="TextBox 4"/>
          <p:cNvSpPr txBox="1"/>
          <p:nvPr/>
        </p:nvSpPr>
        <p:spPr>
          <a:xfrm>
            <a:off x="976437" y="869092"/>
            <a:ext cx="2186817" cy="400110"/>
          </a:xfrm>
          <a:prstGeom prst="rect">
            <a:avLst/>
          </a:prstGeom>
          <a:noFill/>
        </p:spPr>
        <p:txBody>
          <a:bodyPr wrap="none" rtlCol="0">
            <a:spAutoFit/>
          </a:bodyPr>
          <a:lstStyle/>
          <a:p>
            <a:r>
              <a:rPr lang="uk-UA" sz="2000" dirty="0">
                <a:latin typeface="Cambria" pitchFamily="18" charset="0"/>
              </a:rPr>
              <a:t>Поріг </a:t>
            </a:r>
            <a:r>
              <a:rPr lang="uk-UA" sz="2000" dirty="0" err="1">
                <a:latin typeface="Cambria" pitchFamily="18" charset="0"/>
              </a:rPr>
              <a:t>Н-відповіді</a:t>
            </a:r>
            <a:endParaRPr lang="ru-RU" sz="2000" dirty="0">
              <a:latin typeface="Cambria" pitchFamily="18" charset="0"/>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6299" y="1199782"/>
            <a:ext cx="3146016" cy="2411024"/>
          </a:xfrm>
          <a:prstGeom prst="rect">
            <a:avLst/>
          </a:prstGeom>
        </p:spPr>
      </p:pic>
      <p:sp>
        <p:nvSpPr>
          <p:cNvPr id="7" name="Прямоугольник 6"/>
          <p:cNvSpPr/>
          <p:nvPr/>
        </p:nvSpPr>
        <p:spPr>
          <a:xfrm>
            <a:off x="6221945" y="869092"/>
            <a:ext cx="2218877" cy="400110"/>
          </a:xfrm>
          <a:prstGeom prst="rect">
            <a:avLst/>
          </a:prstGeom>
        </p:spPr>
        <p:txBody>
          <a:bodyPr wrap="none">
            <a:spAutoFit/>
          </a:bodyPr>
          <a:lstStyle/>
          <a:p>
            <a:r>
              <a:rPr lang="uk-UA" sz="2000" dirty="0">
                <a:latin typeface="Cambria" pitchFamily="18" charset="0"/>
              </a:rPr>
              <a:t>Поріг М-відповіді</a:t>
            </a:r>
            <a:endParaRPr lang="ru-RU" sz="2000" dirty="0">
              <a:latin typeface="Cambria" pitchFamily="18" charset="0"/>
            </a:endParaRPr>
          </a:p>
        </p:txBody>
      </p:sp>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674" y="4101483"/>
            <a:ext cx="3092155" cy="2384775"/>
          </a:xfrm>
          <a:prstGeom prst="rect">
            <a:avLst/>
          </a:prstGeom>
        </p:spPr>
      </p:pic>
      <p:sp>
        <p:nvSpPr>
          <p:cNvPr id="9" name="Прямоугольник 8"/>
          <p:cNvSpPr/>
          <p:nvPr/>
        </p:nvSpPr>
        <p:spPr>
          <a:xfrm>
            <a:off x="689403" y="3756155"/>
            <a:ext cx="2760884" cy="400110"/>
          </a:xfrm>
          <a:prstGeom prst="rect">
            <a:avLst/>
          </a:prstGeom>
        </p:spPr>
        <p:txBody>
          <a:bodyPr wrap="none">
            <a:spAutoFit/>
          </a:bodyPr>
          <a:lstStyle/>
          <a:p>
            <a:r>
              <a:rPr lang="uk-UA" sz="2000" dirty="0">
                <a:latin typeface="Cambria" pitchFamily="18" charset="0"/>
              </a:rPr>
              <a:t>Амплітуда </a:t>
            </a:r>
            <a:r>
              <a:rPr lang="uk-UA" sz="2000" dirty="0" err="1">
                <a:latin typeface="Cambria" pitchFamily="18" charset="0"/>
              </a:rPr>
              <a:t>Н-відповіді</a:t>
            </a:r>
            <a:endParaRPr lang="ru-RU" sz="2000" dirty="0">
              <a:latin typeface="Cambria" pitchFamily="18" charset="0"/>
            </a:endParaRPr>
          </a:p>
        </p:txBody>
      </p:sp>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8812" y="4046962"/>
            <a:ext cx="3080990" cy="2438033"/>
          </a:xfrm>
          <a:prstGeom prst="rect">
            <a:avLst/>
          </a:prstGeom>
        </p:spPr>
      </p:pic>
      <p:sp>
        <p:nvSpPr>
          <p:cNvPr id="11" name="Прямоугольник 10"/>
          <p:cNvSpPr/>
          <p:nvPr/>
        </p:nvSpPr>
        <p:spPr>
          <a:xfrm>
            <a:off x="6328486" y="3727223"/>
            <a:ext cx="1582484" cy="707886"/>
          </a:xfrm>
          <a:prstGeom prst="rect">
            <a:avLst/>
          </a:prstGeom>
        </p:spPr>
        <p:txBody>
          <a:bodyPr wrap="none">
            <a:spAutoFit/>
          </a:bodyPr>
          <a:lstStyle/>
          <a:p>
            <a:r>
              <a:rPr lang="uk-UA" sz="2000" dirty="0">
                <a:latin typeface="Cambria" pitchFamily="18" charset="0"/>
              </a:rPr>
              <a:t>Амплітуда</a:t>
            </a:r>
          </a:p>
          <a:p>
            <a:r>
              <a:rPr lang="uk-UA" sz="2000" dirty="0">
                <a:latin typeface="Cambria" pitchFamily="18" charset="0"/>
              </a:rPr>
              <a:t>М-відповіді</a:t>
            </a:r>
            <a:endParaRPr lang="ru-RU" sz="2000" dirty="0">
              <a:latin typeface="Cambria" pitchFamily="18" charset="0"/>
            </a:endParaRPr>
          </a:p>
        </p:txBody>
      </p:sp>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9312" y="2692869"/>
            <a:ext cx="2095141" cy="1472261"/>
          </a:xfrm>
          <a:prstGeom prst="rect">
            <a:avLst/>
          </a:prstGeom>
        </p:spPr>
      </p:pic>
    </p:spTree>
    <p:extLst>
      <p:ext uri="{BB962C8B-B14F-4D97-AF65-F5344CB8AC3E}">
        <p14:creationId xmlns:p14="http://schemas.microsoft.com/office/powerpoint/2010/main" val="2827583029"/>
      </p:ext>
    </p:extLst>
  </p:cSld>
  <p:clrMapOvr>
    <a:masterClrMapping/>
  </p:clrMapOvr>
  <mc:AlternateContent xmlns:mc="http://schemas.openxmlformats.org/markup-compatibility/2006" xmlns:p14="http://schemas.microsoft.com/office/powerpoint/2010/main">
    <mc:Choice Requires="p14">
      <p:transition spd="slow" p14:dur="2000" advTm="60077"/>
    </mc:Choice>
    <mc:Fallback xmlns="">
      <p:transition spd="slow" advTm="600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835"/>
            <a:ext cx="8229600" cy="854182"/>
          </a:xfrm>
        </p:spPr>
        <p:txBody>
          <a:bodyPr>
            <a:normAutofit/>
          </a:bodyPr>
          <a:lstStyle/>
          <a:p>
            <a:r>
              <a:rPr lang="uk-UA" sz="1600" b="1" dirty="0">
                <a:latin typeface="Cambria" pitchFamily="18" charset="0"/>
                <a:ea typeface="Times New Roman"/>
              </a:rPr>
              <a:t>ВІКОВІ ОСОБЛИВОСТІ ПАРАМЕТРІВ</a:t>
            </a:r>
            <a:br>
              <a:rPr lang="uk-UA" sz="1600" b="1" dirty="0">
                <a:latin typeface="Cambria" pitchFamily="18" charset="0"/>
                <a:ea typeface="Times New Roman"/>
              </a:rPr>
            </a:br>
            <a:r>
              <a:rPr lang="uk-UA" sz="1600" b="1" dirty="0">
                <a:latin typeface="Cambria" pitchFamily="18" charset="0"/>
                <a:ea typeface="Times New Roman"/>
              </a:rPr>
              <a:t>  Н-РЕФЛЕКСУ У ТРЕНОВАНИХ ОСІБ</a:t>
            </a:r>
            <a:endParaRPr lang="ru-RU" sz="1600" b="1" dirty="0">
              <a:latin typeface="Cambria" pitchFamily="18" charset="0"/>
            </a:endParaRPr>
          </a:p>
        </p:txBody>
      </p:sp>
      <p:sp>
        <p:nvSpPr>
          <p:cNvPr id="3" name="Прямоугольник 2"/>
          <p:cNvSpPr/>
          <p:nvPr/>
        </p:nvSpPr>
        <p:spPr>
          <a:xfrm>
            <a:off x="7910970" y="6299881"/>
            <a:ext cx="1233030" cy="523220"/>
          </a:xfrm>
          <a:prstGeom prst="rect">
            <a:avLst/>
          </a:prstGeom>
        </p:spPr>
        <p:txBody>
          <a:bodyPr wrap="none">
            <a:spAutoFit/>
          </a:bodyPr>
          <a:lstStyle/>
          <a:p>
            <a:pPr lvl="0"/>
            <a:r>
              <a:rPr lang="uk-UA" sz="2800" b="1" dirty="0">
                <a:solidFill>
                  <a:srgbClr val="C00000"/>
                </a:solidFill>
                <a:latin typeface="Calibri" pitchFamily="34" charset="0"/>
                <a:cs typeface="Arial" charset="0"/>
              </a:rPr>
              <a:t>15</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6" name="Прямоугольник 5"/>
          <p:cNvSpPr/>
          <p:nvPr/>
        </p:nvSpPr>
        <p:spPr>
          <a:xfrm>
            <a:off x="2286000" y="2644170"/>
            <a:ext cx="4572000" cy="461665"/>
          </a:xfrm>
          <a:prstGeom prst="rect">
            <a:avLst/>
          </a:prstGeom>
        </p:spPr>
        <p:txBody>
          <a:bodyPr>
            <a:spAutoFit/>
          </a:bodyPr>
          <a:lstStyle/>
          <a:p>
            <a:r>
              <a:rPr lang="en-US" dirty="0"/>
              <a:t> </a:t>
            </a:r>
            <a:endParaRPr lang="ru-RU" dirty="0">
              <a:latin typeface="Arial Unicode MS" pitchFamily="34" charset="-128"/>
              <a:ea typeface="Arial Unicode MS" pitchFamily="34" charset="-128"/>
              <a:cs typeface="Arial Unicode MS" pitchFamily="34" charset="-128"/>
            </a:endParaRPr>
          </a:p>
        </p:txBody>
      </p:sp>
      <p:sp>
        <p:nvSpPr>
          <p:cNvPr id="18" name="Прямоугольник 17"/>
          <p:cNvSpPr/>
          <p:nvPr/>
        </p:nvSpPr>
        <p:spPr>
          <a:xfrm>
            <a:off x="2286000" y="2644170"/>
            <a:ext cx="4572000" cy="461665"/>
          </a:xfrm>
          <a:prstGeom prst="rect">
            <a:avLst/>
          </a:prstGeom>
        </p:spPr>
        <p:txBody>
          <a:bodyPr>
            <a:spAutoFit/>
          </a:bodyPr>
          <a:lstStyle/>
          <a:p>
            <a:r>
              <a:rPr lang="en-US" dirty="0"/>
              <a:t> </a:t>
            </a:r>
            <a:endParaRPr lang="ru-RU" dirty="0">
              <a:latin typeface="Arial Unicode MS" pitchFamily="34" charset="-128"/>
              <a:ea typeface="Arial Unicode MS" pitchFamily="34" charset="-128"/>
              <a:cs typeface="Arial Unicode MS" pitchFamily="34" charset="-128"/>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685" y="1228858"/>
            <a:ext cx="3100002" cy="2380516"/>
          </a:xfrm>
          <a:prstGeom prst="rect">
            <a:avLst/>
          </a:prstGeom>
        </p:spPr>
      </p:pic>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42" y="4090281"/>
            <a:ext cx="3140639" cy="2411518"/>
          </a:xfrm>
          <a:prstGeom prst="rect">
            <a:avLst/>
          </a:prstGeom>
        </p:spPr>
      </p:pic>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561" y="3981064"/>
            <a:ext cx="3066126" cy="2458080"/>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842" y="1204134"/>
            <a:ext cx="3106429" cy="2386890"/>
          </a:xfrm>
          <a:prstGeom prst="rect">
            <a:avLst/>
          </a:prstGeom>
        </p:spPr>
      </p:pic>
      <p:sp>
        <p:nvSpPr>
          <p:cNvPr id="5" name="Прямоугольник 4"/>
          <p:cNvSpPr/>
          <p:nvPr/>
        </p:nvSpPr>
        <p:spPr>
          <a:xfrm>
            <a:off x="951435" y="900017"/>
            <a:ext cx="2186817" cy="400110"/>
          </a:xfrm>
          <a:prstGeom prst="rect">
            <a:avLst/>
          </a:prstGeom>
        </p:spPr>
        <p:txBody>
          <a:bodyPr wrap="none">
            <a:spAutoFit/>
          </a:bodyPr>
          <a:lstStyle/>
          <a:p>
            <a:r>
              <a:rPr lang="uk-UA" sz="2000" dirty="0">
                <a:latin typeface="Cambria" pitchFamily="18" charset="0"/>
              </a:rPr>
              <a:t>Поріг </a:t>
            </a:r>
            <a:r>
              <a:rPr lang="uk-UA" sz="2000" dirty="0" err="1">
                <a:latin typeface="Cambria" pitchFamily="18" charset="0"/>
              </a:rPr>
              <a:t>Н-відповіді</a:t>
            </a:r>
            <a:endParaRPr lang="ru-RU" sz="2000" dirty="0">
              <a:latin typeface="Cambria" pitchFamily="18" charset="0"/>
            </a:endParaRPr>
          </a:p>
        </p:txBody>
      </p:sp>
      <p:sp>
        <p:nvSpPr>
          <p:cNvPr id="7" name="Прямоугольник 6"/>
          <p:cNvSpPr/>
          <p:nvPr/>
        </p:nvSpPr>
        <p:spPr>
          <a:xfrm>
            <a:off x="6247600" y="902117"/>
            <a:ext cx="2218877" cy="400110"/>
          </a:xfrm>
          <a:prstGeom prst="rect">
            <a:avLst/>
          </a:prstGeom>
        </p:spPr>
        <p:txBody>
          <a:bodyPr wrap="none">
            <a:spAutoFit/>
          </a:bodyPr>
          <a:lstStyle/>
          <a:p>
            <a:r>
              <a:rPr lang="uk-UA" sz="2000" dirty="0">
                <a:latin typeface="Cambria" pitchFamily="18" charset="0"/>
              </a:rPr>
              <a:t>Поріг М-відповіді</a:t>
            </a:r>
            <a:endParaRPr lang="ru-RU" sz="2000" dirty="0">
              <a:latin typeface="Cambria" pitchFamily="18" charset="0"/>
            </a:endParaRPr>
          </a:p>
        </p:txBody>
      </p:sp>
      <p:sp>
        <p:nvSpPr>
          <p:cNvPr id="8" name="Прямоугольник 7"/>
          <p:cNvSpPr/>
          <p:nvPr/>
        </p:nvSpPr>
        <p:spPr>
          <a:xfrm>
            <a:off x="625387" y="3834103"/>
            <a:ext cx="2760884" cy="400110"/>
          </a:xfrm>
          <a:prstGeom prst="rect">
            <a:avLst/>
          </a:prstGeom>
        </p:spPr>
        <p:txBody>
          <a:bodyPr wrap="none">
            <a:spAutoFit/>
          </a:bodyPr>
          <a:lstStyle/>
          <a:p>
            <a:r>
              <a:rPr lang="uk-UA" sz="2000" dirty="0">
                <a:latin typeface="Cambria" pitchFamily="18" charset="0"/>
              </a:rPr>
              <a:t>Амплітуда </a:t>
            </a:r>
            <a:r>
              <a:rPr lang="uk-UA" sz="2000" dirty="0" err="1">
                <a:latin typeface="Cambria" pitchFamily="18" charset="0"/>
              </a:rPr>
              <a:t>Н-відповіді</a:t>
            </a:r>
            <a:endParaRPr lang="ru-RU" sz="2000" dirty="0">
              <a:latin typeface="Cambria" pitchFamily="18" charset="0"/>
            </a:endParaRPr>
          </a:p>
        </p:txBody>
      </p:sp>
      <p:sp>
        <p:nvSpPr>
          <p:cNvPr id="9" name="Прямоугольник 8"/>
          <p:cNvSpPr/>
          <p:nvPr/>
        </p:nvSpPr>
        <p:spPr>
          <a:xfrm>
            <a:off x="6043714" y="3807660"/>
            <a:ext cx="1867256" cy="707886"/>
          </a:xfrm>
          <a:prstGeom prst="rect">
            <a:avLst/>
          </a:prstGeom>
        </p:spPr>
        <p:txBody>
          <a:bodyPr wrap="square">
            <a:spAutoFit/>
          </a:bodyPr>
          <a:lstStyle/>
          <a:p>
            <a:r>
              <a:rPr lang="uk-UA" sz="2000" dirty="0">
                <a:latin typeface="Cambria" pitchFamily="18" charset="0"/>
              </a:rPr>
              <a:t>Амплітуда</a:t>
            </a:r>
          </a:p>
          <a:p>
            <a:r>
              <a:rPr lang="uk-UA" sz="2000" dirty="0">
                <a:latin typeface="Cambria" pitchFamily="18" charset="0"/>
              </a:rPr>
              <a:t>М-відповіді</a:t>
            </a:r>
            <a:endParaRPr lang="ru-RU" sz="2000" dirty="0">
              <a:latin typeface="Cambria" pitchFamily="18" charset="0"/>
            </a:endParaRPr>
          </a:p>
        </p:txBody>
      </p:sp>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1435" y="2690020"/>
            <a:ext cx="2103250" cy="1477960"/>
          </a:xfrm>
          <a:prstGeom prst="rect">
            <a:avLst/>
          </a:prstGeom>
        </p:spPr>
      </p:pic>
    </p:spTree>
    <p:extLst>
      <p:ext uri="{BB962C8B-B14F-4D97-AF65-F5344CB8AC3E}">
        <p14:creationId xmlns:p14="http://schemas.microsoft.com/office/powerpoint/2010/main" val="378970912"/>
      </p:ext>
    </p:extLst>
  </p:cSld>
  <p:clrMapOvr>
    <a:masterClrMapping/>
  </p:clrMapOvr>
  <mc:AlternateContent xmlns:mc="http://schemas.openxmlformats.org/markup-compatibility/2006" xmlns:p14="http://schemas.microsoft.com/office/powerpoint/2010/main">
    <mc:Choice Requires="p14">
      <p:transition spd="slow" p14:dur="2000" advTm="47050"/>
    </mc:Choice>
    <mc:Fallback xmlns="">
      <p:transition spd="slow" advTm="4705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3180"/>
            <a:ext cx="8229600" cy="1258992"/>
          </a:xfrm>
        </p:spPr>
        <p:txBody>
          <a:bodyPr>
            <a:normAutofit/>
          </a:bodyPr>
          <a:lstStyle/>
          <a:p>
            <a:r>
              <a:rPr lang="uk-UA" sz="1600" b="1" dirty="0">
                <a:latin typeface="Cambria" pitchFamily="18" charset="0"/>
                <a:ea typeface="Times New Roman"/>
              </a:rPr>
              <a:t>СТАТЕВІ ТА ВІКОВІ ОСОБЛИВОСТІ ПАРАМЕТРІВ  Н-РЕФЛЕКСУ У ТРЕНОВАНИХ ОСІБ.</a:t>
            </a:r>
            <a:br>
              <a:rPr lang="uk-UA" sz="1600" b="1" dirty="0">
                <a:latin typeface="Cambria" pitchFamily="18" charset="0"/>
                <a:ea typeface="Times New Roman"/>
              </a:rPr>
            </a:br>
            <a:endParaRPr lang="ru-RU" sz="1600" b="1" dirty="0">
              <a:latin typeface="Cambria" pitchFamily="18" charset="0"/>
            </a:endParaRPr>
          </a:p>
        </p:txBody>
      </p:sp>
      <p:sp>
        <p:nvSpPr>
          <p:cNvPr id="3" name="Прямоугольник 2"/>
          <p:cNvSpPr/>
          <p:nvPr/>
        </p:nvSpPr>
        <p:spPr>
          <a:xfrm>
            <a:off x="7910970" y="6327400"/>
            <a:ext cx="1233030" cy="523220"/>
          </a:xfrm>
          <a:prstGeom prst="rect">
            <a:avLst/>
          </a:prstGeom>
        </p:spPr>
        <p:txBody>
          <a:bodyPr wrap="none">
            <a:spAutoFit/>
          </a:bodyPr>
          <a:lstStyle/>
          <a:p>
            <a:r>
              <a:rPr lang="uk-UA" sz="2800" b="1" dirty="0">
                <a:solidFill>
                  <a:srgbClr val="C00000"/>
                </a:solidFill>
                <a:latin typeface="Calibri" pitchFamily="34" charset="0"/>
                <a:cs typeface="Arial" charset="0"/>
              </a:rPr>
              <a:t>16</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6" name="Прямоугольник 5"/>
          <p:cNvSpPr/>
          <p:nvPr/>
        </p:nvSpPr>
        <p:spPr>
          <a:xfrm>
            <a:off x="2286000" y="2644170"/>
            <a:ext cx="4572000" cy="461665"/>
          </a:xfrm>
          <a:prstGeom prst="rect">
            <a:avLst/>
          </a:prstGeom>
        </p:spPr>
        <p:txBody>
          <a:bodyPr>
            <a:spAutoFit/>
          </a:bodyPr>
          <a:lstStyle/>
          <a:p>
            <a:r>
              <a:rPr lang="en-US" dirty="0">
                <a:solidFill>
                  <a:prstClr val="black"/>
                </a:solidFill>
              </a:rPr>
              <a:t> </a:t>
            </a:r>
            <a:endParaRPr lang="ru-RU" dirty="0">
              <a:solidFill>
                <a:prstClr val="black"/>
              </a:solidFill>
              <a:latin typeface="Arial Unicode MS" pitchFamily="34" charset="-128"/>
              <a:ea typeface="Arial Unicode MS" pitchFamily="34" charset="-128"/>
              <a:cs typeface="Arial Unicode MS" pitchFamily="34" charset="-128"/>
            </a:endParaRPr>
          </a:p>
        </p:txBody>
      </p:sp>
      <p:sp>
        <p:nvSpPr>
          <p:cNvPr id="18" name="Прямоугольник 17"/>
          <p:cNvSpPr/>
          <p:nvPr/>
        </p:nvSpPr>
        <p:spPr>
          <a:xfrm>
            <a:off x="2286000" y="2644170"/>
            <a:ext cx="4572000" cy="461665"/>
          </a:xfrm>
          <a:prstGeom prst="rect">
            <a:avLst/>
          </a:prstGeom>
        </p:spPr>
        <p:txBody>
          <a:bodyPr>
            <a:spAutoFit/>
          </a:bodyPr>
          <a:lstStyle/>
          <a:p>
            <a:r>
              <a:rPr lang="en-US" dirty="0">
                <a:solidFill>
                  <a:prstClr val="black"/>
                </a:solidFill>
              </a:rPr>
              <a:t> </a:t>
            </a:r>
            <a:endParaRPr lang="ru-RU" dirty="0">
              <a:solidFill>
                <a:prstClr val="black"/>
              </a:solidFill>
              <a:latin typeface="Arial Unicode MS" pitchFamily="34" charset="-128"/>
              <a:ea typeface="Arial Unicode MS" pitchFamily="34" charset="-128"/>
              <a:cs typeface="Arial Unicode MS" pitchFamily="34" charset="-128"/>
            </a:endParaRPr>
          </a:p>
        </p:txBody>
      </p:sp>
      <p:sp>
        <p:nvSpPr>
          <p:cNvPr id="5" name="Прямоугольник 4"/>
          <p:cNvSpPr/>
          <p:nvPr/>
        </p:nvSpPr>
        <p:spPr>
          <a:xfrm>
            <a:off x="425857" y="1382172"/>
            <a:ext cx="8292285" cy="3785652"/>
          </a:xfrm>
          <a:prstGeom prst="rect">
            <a:avLst/>
          </a:prstGeom>
        </p:spPr>
        <p:txBody>
          <a:bodyPr wrap="square">
            <a:spAutoFit/>
          </a:bodyPr>
          <a:lstStyle/>
          <a:p>
            <a:pPr algn="just" fontAlgn="auto">
              <a:spcBef>
                <a:spcPts val="0"/>
              </a:spcBef>
              <a:spcAft>
                <a:spcPts val="0"/>
              </a:spcAft>
            </a:pPr>
            <a:r>
              <a:rPr lang="uk-UA" dirty="0">
                <a:solidFill>
                  <a:prstClr val="black"/>
                </a:solidFill>
                <a:latin typeface="Cambria" pitchFamily="18" charset="0"/>
                <a:ea typeface="Times New Roman"/>
              </a:rPr>
              <a:t>    Виявлені статеві та вікові відмінності параметрів Н-рефлексу у тренованих осіб.</a:t>
            </a:r>
          </a:p>
          <a:p>
            <a:pPr algn="just" fontAlgn="auto">
              <a:spcBef>
                <a:spcPts val="0"/>
              </a:spcBef>
              <a:spcAft>
                <a:spcPts val="0"/>
              </a:spcAft>
            </a:pPr>
            <a:r>
              <a:rPr lang="uk-UA" dirty="0">
                <a:solidFill>
                  <a:prstClr val="black"/>
                </a:solidFill>
                <a:latin typeface="Cambria" pitchFamily="18" charset="0"/>
                <a:ea typeface="Times New Roman"/>
              </a:rPr>
              <a:t>     У жінок пороги Н- та М-відповідей у середньому вищі, а амплітуди максимальних Н- та М-відповідей нижчі, ніж у чоловіків.</a:t>
            </a:r>
          </a:p>
          <a:p>
            <a:pPr algn="just" fontAlgn="auto">
              <a:spcBef>
                <a:spcPts val="0"/>
              </a:spcBef>
              <a:spcAft>
                <a:spcPts val="0"/>
              </a:spcAft>
            </a:pPr>
            <a:r>
              <a:rPr lang="uk-UA" dirty="0">
                <a:solidFill>
                  <a:prstClr val="black"/>
                </a:solidFill>
                <a:latin typeface="Cambria" pitchFamily="18" charset="0"/>
                <a:ea typeface="Times New Roman"/>
              </a:rPr>
              <a:t>     У дорослих осіб середні амплітуди М-відповідей вищі у порівнянні з такими у юніорів.</a:t>
            </a:r>
          </a:p>
          <a:p>
            <a:pPr algn="just" fontAlgn="auto">
              <a:spcBef>
                <a:spcPts val="0"/>
              </a:spcBef>
              <a:spcAft>
                <a:spcPts val="0"/>
              </a:spcAft>
            </a:pPr>
            <a:r>
              <a:rPr lang="uk-UA" dirty="0">
                <a:solidFill>
                  <a:prstClr val="black"/>
                </a:solidFill>
                <a:latin typeface="Cambria" pitchFamily="18" charset="0"/>
                <a:ea typeface="Times New Roman"/>
              </a:rPr>
              <a:t>     Такі відмінності в деякій мірі можуть бути пов’язані з віковими та статевими відмінностями антропометричних параметрів. </a:t>
            </a:r>
          </a:p>
        </p:txBody>
      </p:sp>
    </p:spTree>
    <p:extLst>
      <p:ext uri="{BB962C8B-B14F-4D97-AF65-F5344CB8AC3E}">
        <p14:creationId xmlns:p14="http://schemas.microsoft.com/office/powerpoint/2010/main" val="3075172825"/>
      </p:ext>
    </p:extLst>
  </p:cSld>
  <p:clrMapOvr>
    <a:masterClrMapping/>
  </p:clrMapOvr>
  <mc:AlternateContent xmlns:mc="http://schemas.openxmlformats.org/markup-compatibility/2006" xmlns:p14="http://schemas.microsoft.com/office/powerpoint/2010/main">
    <mc:Choice Requires="p14">
      <p:transition spd="slow" p14:dur="2000" advTm="29545"/>
    </mc:Choice>
    <mc:Fallback xmlns="">
      <p:transition spd="slow" advTm="2954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p:cNvSpPr>
            <a:spLocks noGrp="1"/>
          </p:cNvSpPr>
          <p:nvPr>
            <p:ph type="title"/>
          </p:nvPr>
        </p:nvSpPr>
        <p:spPr>
          <a:xfrm>
            <a:off x="461838" y="-137380"/>
            <a:ext cx="8229600" cy="472660"/>
          </a:xfrm>
        </p:spPr>
        <p:txBody>
          <a:bodyPr>
            <a:normAutofit fontScale="90000"/>
          </a:bodyPr>
          <a:lstStyle/>
          <a:p>
            <a:r>
              <a:rPr lang="ru-RU" dirty="0">
                <a:latin typeface="Tahoma" pitchFamily="34" charset="0"/>
                <a:cs typeface="Tahoma" pitchFamily="34" charset="0"/>
              </a:rPr>
              <a:t> </a:t>
            </a:r>
            <a:r>
              <a:rPr lang="ru-RU" sz="2200" b="1" dirty="0">
                <a:latin typeface="Cambria" pitchFamily="18" charset="0"/>
                <a:cs typeface="Tahoma" pitchFamily="34" charset="0"/>
              </a:rPr>
              <a:t>ВИСНОВКИ</a:t>
            </a:r>
            <a:r>
              <a:rPr lang="en-US" sz="2200" b="1" dirty="0">
                <a:latin typeface="Cambria" pitchFamily="18" charset="0"/>
                <a:cs typeface="Tahoma" pitchFamily="34" charset="0"/>
              </a:rPr>
              <a:t> </a:t>
            </a:r>
            <a:endParaRPr lang="ru-RU" sz="2200" b="1" dirty="0">
              <a:latin typeface="Cambria" pitchFamily="18" charset="0"/>
              <a:cs typeface="Tahoma" pitchFamily="34" charset="0"/>
            </a:endParaRPr>
          </a:p>
        </p:txBody>
      </p:sp>
      <p:sp>
        <p:nvSpPr>
          <p:cNvPr id="53250" name="Объект 2"/>
          <p:cNvSpPr>
            <a:spLocks noGrp="1"/>
          </p:cNvSpPr>
          <p:nvPr>
            <p:ph idx="1"/>
          </p:nvPr>
        </p:nvSpPr>
        <p:spPr>
          <a:xfrm>
            <a:off x="150919" y="476748"/>
            <a:ext cx="8993081" cy="6202138"/>
          </a:xfrm>
        </p:spPr>
        <p:txBody>
          <a:bodyPr>
            <a:noAutofit/>
          </a:bodyPr>
          <a:lstStyle/>
          <a:p>
            <a:pPr marL="0" lvl="0" indent="0" algn="just">
              <a:buNone/>
            </a:pPr>
            <a:r>
              <a:rPr lang="uk-UA" sz="1500" dirty="0">
                <a:solidFill>
                  <a:srgbClr val="000000"/>
                </a:solidFill>
                <a:latin typeface="Cambria" pitchFamily="18" charset="0"/>
                <a:ea typeface="Times New Roman"/>
              </a:rPr>
              <a:t>         З використанням методики реєстрації Н-рефлексу </a:t>
            </a:r>
            <a:r>
              <a:rPr lang="en-US" sz="1500" i="1" dirty="0">
                <a:solidFill>
                  <a:srgbClr val="000000"/>
                </a:solidFill>
                <a:latin typeface="Cambria" pitchFamily="18" charset="0"/>
                <a:ea typeface="Times New Roman"/>
              </a:rPr>
              <a:t>m. soleus </a:t>
            </a:r>
            <a:r>
              <a:rPr lang="uk-UA" sz="1500" dirty="0">
                <a:solidFill>
                  <a:srgbClr val="000000"/>
                </a:solidFill>
                <a:latin typeface="Cambria" pitchFamily="18" charset="0"/>
                <a:ea typeface="Times New Roman"/>
              </a:rPr>
              <a:t>досліджені його зміни в умовах формування стомлення </a:t>
            </a:r>
            <a:r>
              <a:rPr lang="en-US" sz="1500" i="1" dirty="0">
                <a:solidFill>
                  <a:srgbClr val="000000"/>
                </a:solidFill>
                <a:latin typeface="Cambria" pitchFamily="18" charset="0"/>
                <a:ea typeface="Times New Roman"/>
              </a:rPr>
              <a:t>m. gastrocnemius + soleus </a:t>
            </a:r>
            <a:r>
              <a:rPr lang="uk-UA" sz="1500" dirty="0">
                <a:solidFill>
                  <a:srgbClr val="000000"/>
                </a:solidFill>
                <a:latin typeface="Cambria" pitchFamily="18" charset="0"/>
                <a:ea typeface="Times New Roman"/>
              </a:rPr>
              <a:t>у нетренованих та тренованих людей, а також статеві та вікові особливості параметрів Н-</a:t>
            </a:r>
            <a:r>
              <a:rPr lang="uk-UA" sz="1500" dirty="0" err="1">
                <a:solidFill>
                  <a:srgbClr val="000000"/>
                </a:solidFill>
                <a:latin typeface="Cambria" pitchFamily="18" charset="0"/>
                <a:ea typeface="Times New Roman"/>
              </a:rPr>
              <a:t>рефлексометрії</a:t>
            </a:r>
            <a:r>
              <a:rPr lang="uk-UA" sz="1500" dirty="0">
                <a:solidFill>
                  <a:srgbClr val="000000"/>
                </a:solidFill>
                <a:latin typeface="Cambria" pitchFamily="18" charset="0"/>
                <a:ea typeface="Times New Roman"/>
              </a:rPr>
              <a:t> у тренованих людей, що дозволило отримати наступні результати:</a:t>
            </a:r>
          </a:p>
          <a:p>
            <a:pPr marL="0" lvl="0" indent="0" algn="just">
              <a:buNone/>
            </a:pPr>
            <a:r>
              <a:rPr lang="uk-UA" sz="1500" dirty="0">
                <a:solidFill>
                  <a:srgbClr val="000000"/>
                </a:solidFill>
                <a:latin typeface="Cambria" pitchFamily="18" charset="0"/>
                <a:ea typeface="Times New Roman"/>
              </a:rPr>
              <a:t>         1.	М’язове стомлення, викликане тривалим інтенсивним статичним скороченням                     </a:t>
            </a:r>
            <a:r>
              <a:rPr lang="en-US" sz="1500" i="1" dirty="0">
                <a:solidFill>
                  <a:srgbClr val="000000"/>
                </a:solidFill>
                <a:latin typeface="Cambria" pitchFamily="18" charset="0"/>
                <a:ea typeface="Times New Roman"/>
              </a:rPr>
              <a:t>m.  gastrocnemius + soleus</a:t>
            </a:r>
            <a:r>
              <a:rPr lang="en-US" sz="1500" dirty="0">
                <a:solidFill>
                  <a:srgbClr val="000000"/>
                </a:solidFill>
                <a:latin typeface="Cambria" pitchFamily="18" charset="0"/>
                <a:ea typeface="Times New Roman"/>
              </a:rPr>
              <a:t>, </a:t>
            </a:r>
            <a:r>
              <a:rPr lang="uk-UA" sz="1500" dirty="0">
                <a:solidFill>
                  <a:srgbClr val="000000"/>
                </a:solidFill>
                <a:latin typeface="Cambria" pitchFamily="18" charset="0"/>
                <a:ea typeface="Times New Roman"/>
              </a:rPr>
              <a:t>призводить до пригнічення (на 40% у нетренованих та на 15% у тренованих людей) амплітуди Н-рефлексу </a:t>
            </a:r>
            <a:r>
              <a:rPr lang="en-US" sz="1500" i="1" dirty="0">
                <a:solidFill>
                  <a:srgbClr val="000000"/>
                </a:solidFill>
                <a:latin typeface="Cambria" pitchFamily="18" charset="0"/>
                <a:ea typeface="Times New Roman"/>
              </a:rPr>
              <a:t>m. soleus</a:t>
            </a:r>
            <a:r>
              <a:rPr lang="en-US" sz="1500" dirty="0">
                <a:solidFill>
                  <a:srgbClr val="000000"/>
                </a:solidFill>
                <a:latin typeface="Cambria" pitchFamily="18" charset="0"/>
                <a:ea typeface="Times New Roman"/>
              </a:rPr>
              <a:t>, </a:t>
            </a:r>
            <a:r>
              <a:rPr lang="uk-UA" sz="1500" dirty="0">
                <a:solidFill>
                  <a:srgbClr val="000000"/>
                </a:solidFill>
                <a:latin typeface="Cambria" pitchFamily="18" charset="0"/>
                <a:ea typeface="Times New Roman"/>
              </a:rPr>
              <a:t>динаміка відновлення якого має двофазний характер та істотно відрізняється у осіб з різним рівнем тренованості. У нетренованих триваліша швидка фаза відновлення, а повільна фаза практично відсутня у тренованих осіб. </a:t>
            </a:r>
          </a:p>
          <a:p>
            <a:pPr marL="0" lvl="0" indent="0" algn="just">
              <a:buNone/>
            </a:pPr>
            <a:r>
              <a:rPr lang="uk-UA" sz="1500" dirty="0">
                <a:solidFill>
                  <a:srgbClr val="000000"/>
                </a:solidFill>
                <a:latin typeface="Cambria" pitchFamily="18" charset="0"/>
                <a:ea typeface="Times New Roman"/>
              </a:rPr>
              <a:t>         2.	Пригнічення Н-рефлексу </a:t>
            </a:r>
            <a:r>
              <a:rPr lang="en-US" sz="1500" i="1" dirty="0">
                <a:solidFill>
                  <a:srgbClr val="000000"/>
                </a:solidFill>
                <a:latin typeface="Cambria" pitchFamily="18" charset="0"/>
                <a:ea typeface="Times New Roman"/>
              </a:rPr>
              <a:t>m. soleus </a:t>
            </a:r>
            <a:r>
              <a:rPr lang="uk-UA" sz="1500" dirty="0">
                <a:solidFill>
                  <a:srgbClr val="000000"/>
                </a:solidFill>
                <a:latin typeface="Cambria" pitchFamily="18" charset="0"/>
                <a:ea typeface="Times New Roman"/>
              </a:rPr>
              <a:t>внаслідок комплексної дії м’язового стомлення та </a:t>
            </a:r>
            <a:r>
              <a:rPr lang="uk-UA" sz="1500" dirty="0" err="1">
                <a:solidFill>
                  <a:srgbClr val="000000"/>
                </a:solidFill>
                <a:latin typeface="Cambria" pitchFamily="18" charset="0"/>
                <a:ea typeface="Times New Roman"/>
              </a:rPr>
              <a:t>гомосинаптичної</a:t>
            </a:r>
            <a:r>
              <a:rPr lang="uk-UA" sz="1500" dirty="0">
                <a:solidFill>
                  <a:srgbClr val="000000"/>
                </a:solidFill>
                <a:latin typeface="Cambria" pitchFamily="18" charset="0"/>
                <a:ea typeface="Times New Roman"/>
              </a:rPr>
              <a:t> </a:t>
            </a:r>
            <a:r>
              <a:rPr lang="uk-UA" sz="1500" dirty="0" err="1">
                <a:solidFill>
                  <a:srgbClr val="000000"/>
                </a:solidFill>
                <a:latin typeface="Cambria" pitchFamily="18" charset="0"/>
                <a:ea typeface="Times New Roman"/>
              </a:rPr>
              <a:t>постактиваційної</a:t>
            </a:r>
            <a:r>
              <a:rPr lang="uk-UA" sz="1500" dirty="0">
                <a:solidFill>
                  <a:srgbClr val="000000"/>
                </a:solidFill>
                <a:latin typeface="Cambria" pitchFamily="18" charset="0"/>
                <a:ea typeface="Times New Roman"/>
              </a:rPr>
              <a:t> депресії більше виражене у людей, нетренованих до тривалого фізичного навантаження, в порівнянні з таким у тренованих осіб. Інтенсивність </a:t>
            </a:r>
            <a:r>
              <a:rPr lang="uk-UA" sz="1500" dirty="0" err="1">
                <a:solidFill>
                  <a:srgbClr val="000000"/>
                </a:solidFill>
                <a:latin typeface="Cambria" pitchFamily="18" charset="0"/>
                <a:ea typeface="Times New Roman"/>
              </a:rPr>
              <a:t>гомосинаптичної</a:t>
            </a:r>
            <a:r>
              <a:rPr lang="uk-UA" sz="1500" dirty="0">
                <a:solidFill>
                  <a:srgbClr val="000000"/>
                </a:solidFill>
                <a:latin typeface="Cambria" pitchFamily="18" charset="0"/>
                <a:ea typeface="Times New Roman"/>
              </a:rPr>
              <a:t> </a:t>
            </a:r>
            <a:r>
              <a:rPr lang="uk-UA" sz="1500" dirty="0" err="1">
                <a:solidFill>
                  <a:srgbClr val="000000"/>
                </a:solidFill>
                <a:latin typeface="Cambria" pitchFamily="18" charset="0"/>
                <a:ea typeface="Times New Roman"/>
              </a:rPr>
              <a:t>постактиваційної</a:t>
            </a:r>
            <a:r>
              <a:rPr lang="uk-UA" sz="1500" dirty="0">
                <a:solidFill>
                  <a:srgbClr val="000000"/>
                </a:solidFill>
                <a:latin typeface="Cambria" pitchFamily="18" charset="0"/>
                <a:ea typeface="Times New Roman"/>
              </a:rPr>
              <a:t> депресії збільшується після м’язового стомлення у порівнянні з контролем в середньому на 20% у нетренованих та на 15% у тренованих осіб.</a:t>
            </a:r>
          </a:p>
          <a:p>
            <a:pPr marL="0" lvl="0" indent="0" algn="just">
              <a:buNone/>
            </a:pPr>
            <a:r>
              <a:rPr lang="uk-UA" sz="1500" dirty="0">
                <a:solidFill>
                  <a:srgbClr val="000000"/>
                </a:solidFill>
                <a:latin typeface="Cambria" pitchFamily="18" charset="0"/>
                <a:ea typeface="Times New Roman"/>
              </a:rPr>
              <a:t>        3.	Пригнічення Н-рефлексу </a:t>
            </a:r>
            <a:r>
              <a:rPr lang="en-US" sz="1500" i="1" dirty="0">
                <a:solidFill>
                  <a:srgbClr val="000000"/>
                </a:solidFill>
                <a:latin typeface="Cambria" pitchFamily="18" charset="0"/>
                <a:ea typeface="Times New Roman"/>
              </a:rPr>
              <a:t>m. soleus</a:t>
            </a:r>
            <a:r>
              <a:rPr lang="en-US" sz="1500" dirty="0">
                <a:solidFill>
                  <a:srgbClr val="000000"/>
                </a:solidFill>
                <a:latin typeface="Cambria" pitchFamily="18" charset="0"/>
                <a:ea typeface="Times New Roman"/>
              </a:rPr>
              <a:t>, </a:t>
            </a:r>
            <a:r>
              <a:rPr lang="uk-UA" sz="1500" dirty="0">
                <a:solidFill>
                  <a:srgbClr val="000000"/>
                </a:solidFill>
                <a:latin typeface="Cambria" pitchFamily="18" charset="0"/>
                <a:ea typeface="Times New Roman"/>
              </a:rPr>
              <a:t>кондиційованого стимуляцією </a:t>
            </a:r>
            <a:r>
              <a:rPr lang="uk-UA" sz="1500" dirty="0" err="1">
                <a:solidFill>
                  <a:srgbClr val="000000"/>
                </a:solidFill>
                <a:latin typeface="Cambria" pitchFamily="18" charset="0"/>
                <a:ea typeface="Times New Roman"/>
              </a:rPr>
              <a:t>нерва</a:t>
            </a:r>
            <a:r>
              <a:rPr lang="uk-UA" sz="1500" dirty="0">
                <a:solidFill>
                  <a:srgbClr val="000000"/>
                </a:solidFill>
                <a:latin typeface="Cambria" pitchFamily="18" charset="0"/>
                <a:ea typeface="Times New Roman"/>
              </a:rPr>
              <a:t> до м’язів-антагоністів (</a:t>
            </a:r>
            <a:r>
              <a:rPr lang="en-US" sz="1500" i="1" dirty="0">
                <a:solidFill>
                  <a:srgbClr val="000000"/>
                </a:solidFill>
                <a:latin typeface="Cambria" pitchFamily="18" charset="0"/>
                <a:ea typeface="Times New Roman"/>
              </a:rPr>
              <a:t>n. peroneus communis</a:t>
            </a:r>
            <a:r>
              <a:rPr lang="en-US" sz="1500" dirty="0">
                <a:solidFill>
                  <a:srgbClr val="000000"/>
                </a:solidFill>
                <a:latin typeface="Cambria" pitchFamily="18" charset="0"/>
                <a:ea typeface="Times New Roman"/>
              </a:rPr>
              <a:t>), </a:t>
            </a:r>
            <a:r>
              <a:rPr lang="uk-UA" sz="1500" dirty="0">
                <a:solidFill>
                  <a:srgbClr val="000000"/>
                </a:solidFill>
                <a:latin typeface="Cambria" pitchFamily="18" charset="0"/>
                <a:ea typeface="Times New Roman"/>
              </a:rPr>
              <a:t>під впливом м’язового стомлення пропорційне пригніченню тестового Н-рефлексу </a:t>
            </a:r>
            <a:r>
              <a:rPr lang="en-US" sz="1500" i="1" dirty="0">
                <a:solidFill>
                  <a:srgbClr val="000000"/>
                </a:solidFill>
                <a:latin typeface="Cambria" pitchFamily="18" charset="0"/>
                <a:ea typeface="Times New Roman"/>
              </a:rPr>
              <a:t>m. soleus</a:t>
            </a:r>
            <a:r>
              <a:rPr lang="en-US" sz="1500" dirty="0">
                <a:solidFill>
                  <a:srgbClr val="000000"/>
                </a:solidFill>
                <a:latin typeface="Cambria" pitchFamily="18" charset="0"/>
                <a:ea typeface="Times New Roman"/>
              </a:rPr>
              <a:t>; </a:t>
            </a:r>
            <a:r>
              <a:rPr lang="uk-UA" sz="1500" dirty="0">
                <a:solidFill>
                  <a:srgbClr val="000000"/>
                </a:solidFill>
                <a:latin typeface="Cambria" pitchFamily="18" charset="0"/>
                <a:ea typeface="Times New Roman"/>
              </a:rPr>
              <a:t>середні амплітуди тестового і кондиційованого Н-рефлексів зменшуються на 35%. Нервові шляхи сегментарного гальмування Н-рефлексу від </a:t>
            </a:r>
            <a:r>
              <a:rPr lang="en-US" sz="1500" dirty="0">
                <a:solidFill>
                  <a:srgbClr val="000000"/>
                </a:solidFill>
                <a:latin typeface="Cambria" pitchFamily="18" charset="0"/>
                <a:ea typeface="Times New Roman"/>
              </a:rPr>
              <a:t>I</a:t>
            </a:r>
            <a:r>
              <a:rPr lang="uk-UA" sz="1500" dirty="0">
                <a:solidFill>
                  <a:srgbClr val="000000"/>
                </a:solidFill>
                <a:latin typeface="Cambria" pitchFamily="18" charset="0"/>
                <a:ea typeface="Times New Roman"/>
              </a:rPr>
              <a:t>а-</a:t>
            </a:r>
            <a:r>
              <a:rPr lang="uk-UA" sz="1500" dirty="0" err="1">
                <a:solidFill>
                  <a:srgbClr val="000000"/>
                </a:solidFill>
                <a:latin typeface="Cambria" pitchFamily="18" charset="0"/>
                <a:ea typeface="Times New Roman"/>
              </a:rPr>
              <a:t>аферентів</a:t>
            </a:r>
            <a:r>
              <a:rPr lang="uk-UA" sz="1500" dirty="0">
                <a:solidFill>
                  <a:srgbClr val="000000"/>
                </a:solidFill>
                <a:latin typeface="Cambria" pitchFamily="18" charset="0"/>
                <a:ea typeface="Times New Roman"/>
              </a:rPr>
              <a:t> </a:t>
            </a:r>
            <a:r>
              <a:rPr lang="uk-UA" sz="1500" dirty="0" err="1">
                <a:solidFill>
                  <a:srgbClr val="000000"/>
                </a:solidFill>
                <a:latin typeface="Cambria" pitchFamily="18" charset="0"/>
                <a:ea typeface="Times New Roman"/>
              </a:rPr>
              <a:t>нерва</a:t>
            </a:r>
            <a:r>
              <a:rPr lang="uk-UA" sz="1500" dirty="0">
                <a:solidFill>
                  <a:srgbClr val="000000"/>
                </a:solidFill>
                <a:latin typeface="Cambria" pitchFamily="18" charset="0"/>
                <a:ea typeface="Times New Roman"/>
              </a:rPr>
              <a:t> до м’язів-антагоністів переважно не перекриваються зі шляхами впливу м’язового стомлення. Зміни інтенсивності такого гальмування </a:t>
            </a:r>
            <a:r>
              <a:rPr lang="en-US" sz="1500" dirty="0">
                <a:solidFill>
                  <a:srgbClr val="000000"/>
                </a:solidFill>
                <a:latin typeface="Cambria" pitchFamily="18" charset="0"/>
                <a:ea typeface="Times New Roman"/>
              </a:rPr>
              <a:t>H-</a:t>
            </a:r>
            <a:r>
              <a:rPr lang="uk-UA" sz="1500" dirty="0">
                <a:solidFill>
                  <a:srgbClr val="000000"/>
                </a:solidFill>
                <a:latin typeface="Cambria" pitchFamily="18" charset="0"/>
                <a:ea typeface="Times New Roman"/>
              </a:rPr>
              <a:t>рефлексу в межах періоду відновлення після стомлення мають індивідуальний характер.</a:t>
            </a:r>
          </a:p>
          <a:p>
            <a:pPr marL="0" lvl="0" indent="0" algn="just">
              <a:buNone/>
            </a:pPr>
            <a:r>
              <a:rPr lang="uk-UA" sz="1500" dirty="0">
                <a:solidFill>
                  <a:srgbClr val="000000"/>
                </a:solidFill>
                <a:latin typeface="Cambria" pitchFamily="18" charset="0"/>
                <a:ea typeface="Times New Roman"/>
              </a:rPr>
              <a:t>        4.	 Виявлені статеві та вікові відмінності параметрів Н-рефлексу у тренованих осіб. У жінок пороги Н- та М-відповідей у середньому вищі, а амплітуди максимальних Н- та М-відповідей нижчі, ніж у чоловіків. У дорослих осіб середні амплітуди М-відповідей вищі у порівнянні з такими у юніорів. Такі відмінності в деякій мірі можуть бути пов’язані з віковими та статевими відмінностями антропометричних параметрів. </a:t>
            </a:r>
          </a:p>
        </p:txBody>
      </p:sp>
      <p:sp>
        <p:nvSpPr>
          <p:cNvPr id="2" name="Прямоугольник 1"/>
          <p:cNvSpPr/>
          <p:nvPr/>
        </p:nvSpPr>
        <p:spPr>
          <a:xfrm>
            <a:off x="7910970" y="6334780"/>
            <a:ext cx="1233030" cy="523220"/>
          </a:xfrm>
          <a:prstGeom prst="rect">
            <a:avLst/>
          </a:prstGeom>
        </p:spPr>
        <p:txBody>
          <a:bodyPr wrap="none">
            <a:spAutoFit/>
          </a:bodyPr>
          <a:lstStyle/>
          <a:p>
            <a:r>
              <a:rPr lang="uk-UA" sz="2800" b="1" dirty="0">
                <a:solidFill>
                  <a:srgbClr val="C00000"/>
                </a:solidFill>
                <a:latin typeface="Calibri" pitchFamily="34" charset="0"/>
                <a:cs typeface="Arial" charset="0"/>
              </a:rPr>
              <a:t>17</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Tree>
    <p:extLst>
      <p:ext uri="{BB962C8B-B14F-4D97-AF65-F5344CB8AC3E}">
        <p14:creationId xmlns:p14="http://schemas.microsoft.com/office/powerpoint/2010/main" val="1090560501"/>
      </p:ext>
    </p:extLst>
  </p:cSld>
  <p:clrMapOvr>
    <a:masterClrMapping/>
  </p:clrMapOvr>
  <mc:AlternateContent xmlns:mc="http://schemas.openxmlformats.org/markup-compatibility/2006" xmlns:p14="http://schemas.microsoft.com/office/powerpoint/2010/main">
    <mc:Choice Requires="p14">
      <p:transition spd="slow" p14:dur="2000" advTm="7531"/>
    </mc:Choice>
    <mc:Fallback xmlns="">
      <p:transition spd="slow" advTm="75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274638"/>
            <a:ext cx="8229600" cy="4263806"/>
          </a:xfrm>
        </p:spPr>
        <p:txBody>
          <a:bodyPr>
            <a:noAutofit/>
          </a:bodyPr>
          <a:lstStyle/>
          <a:p>
            <a:pPr algn="l"/>
            <a:r>
              <a:rPr lang="en-US" b="1" dirty="0">
                <a:latin typeface="Cambria" pitchFamily="18" charset="0"/>
                <a:cs typeface="Tahoma" pitchFamily="34" charset="0"/>
              </a:rPr>
              <a:t>    </a:t>
            </a:r>
            <a:r>
              <a:rPr lang="uk-UA" b="1" dirty="0">
                <a:latin typeface="Cambria" pitchFamily="18" charset="0"/>
                <a:cs typeface="Tahoma" pitchFamily="34" charset="0"/>
              </a:rPr>
              <a:t> </a:t>
            </a:r>
            <a:r>
              <a:rPr lang="en-US" b="1" dirty="0">
                <a:latin typeface="Cambria" pitchFamily="18" charset="0"/>
                <a:cs typeface="Tahoma" pitchFamily="34" charset="0"/>
              </a:rPr>
              <a:t>         </a:t>
            </a:r>
            <a:r>
              <a:rPr lang="uk-UA" b="1" dirty="0">
                <a:latin typeface="Cambria" pitchFamily="18" charset="0"/>
                <a:cs typeface="Tahoma" pitchFamily="34" charset="0"/>
              </a:rPr>
              <a:t>  </a:t>
            </a:r>
            <a:r>
              <a:rPr lang="en-US" b="1" dirty="0">
                <a:latin typeface="Cambria" pitchFamily="18" charset="0"/>
                <a:cs typeface="Tahoma" pitchFamily="34" charset="0"/>
              </a:rPr>
              <a:t> </a:t>
            </a:r>
            <a:r>
              <a:rPr lang="uk-UA" dirty="0">
                <a:latin typeface="Cambria" pitchFamily="18" charset="0"/>
                <a:cs typeface="Tahoma" pitchFamily="34" charset="0"/>
              </a:rPr>
              <a:t>Дякую за увагу!</a:t>
            </a:r>
            <a:r>
              <a:rPr lang="ru-RU" dirty="0">
                <a:latin typeface="Cambria" pitchFamily="18" charset="0"/>
                <a:cs typeface="Tahoma" pitchFamily="34" charset="0"/>
              </a:rPr>
              <a:t> </a:t>
            </a:r>
            <a:r>
              <a:rPr lang="en-US" dirty="0">
                <a:latin typeface="Cambria" pitchFamily="18" charset="0"/>
                <a:cs typeface="Tahoma" pitchFamily="34" charset="0"/>
              </a:rPr>
              <a:t> </a:t>
            </a:r>
            <a:endParaRPr lang="ru-RU" dirty="0">
              <a:latin typeface="Cambria" pitchFamily="18" charset="0"/>
              <a:cs typeface="Tahoma" pitchFamily="34" charset="0"/>
            </a:endParaRPr>
          </a:p>
        </p:txBody>
      </p:sp>
      <p:sp>
        <p:nvSpPr>
          <p:cNvPr id="4" name="Title 1"/>
          <p:cNvSpPr txBox="1">
            <a:spLocks/>
          </p:cNvSpPr>
          <p:nvPr/>
        </p:nvSpPr>
        <p:spPr>
          <a:xfrm>
            <a:off x="1112520" y="6903720"/>
            <a:ext cx="8229600" cy="38557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p>
        </p:txBody>
      </p:sp>
    </p:spTree>
    <p:extLst>
      <p:ext uri="{BB962C8B-B14F-4D97-AF65-F5344CB8AC3E}">
        <p14:creationId xmlns:p14="http://schemas.microsoft.com/office/powerpoint/2010/main" val="1054375884"/>
      </p:ext>
    </p:extLst>
  </p:cSld>
  <p:clrMapOvr>
    <a:masterClrMapping/>
  </p:clrMapOvr>
  <mc:AlternateContent xmlns:mc="http://schemas.openxmlformats.org/markup-compatibility/2006" xmlns:p14="http://schemas.microsoft.com/office/powerpoint/2010/main">
    <mc:Choice Requires="p14">
      <p:transition spd="slow" p14:dur="2000" advTm="3526"/>
    </mc:Choice>
    <mc:Fallback xmlns="">
      <p:transition spd="slow" advTm="352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490" y="0"/>
            <a:ext cx="8229600" cy="1143000"/>
          </a:xfrm>
        </p:spPr>
        <p:txBody>
          <a:bodyPr>
            <a:normAutofit/>
          </a:bodyPr>
          <a:lstStyle/>
          <a:p>
            <a:r>
              <a:rPr lang="uk-UA" sz="2400" b="1" dirty="0">
                <a:latin typeface="Cambria" pitchFamily="18" charset="0"/>
              </a:rPr>
              <a:t>АКТУАЛЬНІСТЬ ТЕМИ</a:t>
            </a:r>
            <a:endParaRPr lang="ru-RU" sz="2400" b="1" dirty="0">
              <a:latin typeface="Cambria" pitchFamily="18" charset="0"/>
            </a:endParaRPr>
          </a:p>
        </p:txBody>
      </p:sp>
      <p:sp>
        <p:nvSpPr>
          <p:cNvPr id="3" name="Объект 2"/>
          <p:cNvSpPr>
            <a:spLocks noGrp="1"/>
          </p:cNvSpPr>
          <p:nvPr>
            <p:ph idx="1"/>
          </p:nvPr>
        </p:nvSpPr>
        <p:spPr>
          <a:xfrm>
            <a:off x="378443" y="933651"/>
            <a:ext cx="8229600" cy="5662739"/>
          </a:xfrm>
        </p:spPr>
        <p:txBody>
          <a:bodyPr>
            <a:noAutofit/>
          </a:bodyPr>
          <a:lstStyle/>
          <a:p>
            <a:pPr lvl="0">
              <a:lnSpc>
                <a:spcPct val="80000"/>
              </a:lnSpc>
            </a:pPr>
            <a:endParaRPr lang="uk-UA" sz="1600" dirty="0">
              <a:solidFill>
                <a:prstClr val="black"/>
              </a:solidFill>
              <a:latin typeface="Cambria" pitchFamily="18" charset="0"/>
              <a:ea typeface="Times New Roman"/>
            </a:endParaRPr>
          </a:p>
          <a:p>
            <a:pPr>
              <a:lnSpc>
                <a:spcPct val="80000"/>
              </a:lnSpc>
              <a:buFontTx/>
              <a:buNone/>
            </a:pPr>
            <a:endParaRPr lang="uk-UA" sz="1600" dirty="0"/>
          </a:p>
        </p:txBody>
      </p:sp>
      <p:sp>
        <p:nvSpPr>
          <p:cNvPr id="4" name="Прямоугольник 3"/>
          <p:cNvSpPr/>
          <p:nvPr/>
        </p:nvSpPr>
        <p:spPr>
          <a:xfrm>
            <a:off x="8093712" y="6334780"/>
            <a:ext cx="1050288" cy="523220"/>
          </a:xfrm>
          <a:prstGeom prst="rect">
            <a:avLst/>
          </a:prstGeom>
        </p:spPr>
        <p:txBody>
          <a:bodyPr wrap="none">
            <a:spAutoFit/>
          </a:bodyPr>
          <a:lstStyle/>
          <a:p>
            <a:pPr lvl="0"/>
            <a:r>
              <a:rPr lang="en-US" sz="2800" b="1" dirty="0">
                <a:solidFill>
                  <a:srgbClr val="C00000"/>
                </a:solidFill>
                <a:latin typeface="Calibri" pitchFamily="34" charset="0"/>
                <a:cs typeface="Arial" charset="0"/>
              </a:rPr>
              <a:t>2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5" name="Прямоугольник 4"/>
          <p:cNvSpPr/>
          <p:nvPr/>
        </p:nvSpPr>
        <p:spPr>
          <a:xfrm>
            <a:off x="4608689" y="3504811"/>
            <a:ext cx="3793387" cy="246221"/>
          </a:xfrm>
          <a:prstGeom prst="rect">
            <a:avLst/>
          </a:prstGeom>
        </p:spPr>
        <p:txBody>
          <a:bodyPr wrap="square">
            <a:spAutoFit/>
          </a:bodyPr>
          <a:lstStyle/>
          <a:p>
            <a:r>
              <a:rPr lang="uk-UA" sz="1000" dirty="0">
                <a:latin typeface="Cambria" pitchFamily="18" charset="0"/>
                <a:ea typeface="Cambria" pitchFamily="18" charset="0"/>
              </a:rPr>
              <a:t>За </a:t>
            </a:r>
            <a:r>
              <a:rPr lang="en-US" sz="1000" dirty="0" err="1">
                <a:latin typeface="Cambria" pitchFamily="18" charset="0"/>
                <a:ea typeface="Cambria" pitchFamily="18" charset="0"/>
              </a:rPr>
              <a:t>Enoka</a:t>
            </a:r>
            <a:r>
              <a:rPr lang="en-US" sz="1000" dirty="0">
                <a:latin typeface="Cambria" pitchFamily="18" charset="0"/>
                <a:ea typeface="Cambria" pitchFamily="18" charset="0"/>
              </a:rPr>
              <a:t> R.M et al, 2016</a:t>
            </a:r>
            <a:r>
              <a:rPr lang="uk-UA" sz="1000" dirty="0">
                <a:latin typeface="Cambria" pitchFamily="18" charset="0"/>
                <a:ea typeface="Cambria" pitchFamily="18" charset="0"/>
              </a:rPr>
              <a:t>, </a:t>
            </a:r>
            <a:r>
              <a:rPr lang="en-US" sz="1000" dirty="0" err="1">
                <a:latin typeface="Cambria" pitchFamily="18" charset="0"/>
                <a:ea typeface="Cambria" pitchFamily="18" charset="0"/>
              </a:rPr>
              <a:t>Kluger</a:t>
            </a:r>
            <a:r>
              <a:rPr lang="ru-RU" sz="1000" dirty="0">
                <a:latin typeface="Cambria" pitchFamily="18" charset="0"/>
                <a:ea typeface="Cambria" pitchFamily="18" charset="0"/>
              </a:rPr>
              <a:t> </a:t>
            </a:r>
            <a:r>
              <a:rPr lang="en-US" sz="1000" dirty="0">
                <a:latin typeface="Cambria" pitchFamily="18" charset="0"/>
                <a:ea typeface="Cambria" pitchFamily="18" charset="0"/>
              </a:rPr>
              <a:t>B.M et al., 2013. </a:t>
            </a:r>
            <a:endParaRPr lang="ru-RU" sz="1000" dirty="0">
              <a:latin typeface="Cambria" pitchFamily="18" charset="0"/>
              <a:ea typeface="Cambria" pitchFamily="18" charset="0"/>
            </a:endParaRPr>
          </a:p>
        </p:txBody>
      </p:sp>
      <p:graphicFrame>
        <p:nvGraphicFramePr>
          <p:cNvPr id="10" name="Схема 9"/>
          <p:cNvGraphicFramePr/>
          <p:nvPr>
            <p:extLst>
              <p:ext uri="{D42A27DB-BD31-4B8C-83A1-F6EECF244321}">
                <p14:modId xmlns:p14="http://schemas.microsoft.com/office/powerpoint/2010/main" val="1925962950"/>
              </p:ext>
            </p:extLst>
          </p:nvPr>
        </p:nvGraphicFramePr>
        <p:xfrm>
          <a:off x="160774" y="782122"/>
          <a:ext cx="4015441" cy="5539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4608689" y="6473279"/>
            <a:ext cx="1314784" cy="246221"/>
          </a:xfrm>
          <a:prstGeom prst="rect">
            <a:avLst/>
          </a:prstGeom>
        </p:spPr>
        <p:txBody>
          <a:bodyPr wrap="none">
            <a:spAutoFit/>
          </a:bodyPr>
          <a:lstStyle/>
          <a:p>
            <a:r>
              <a:rPr lang="uk-UA" sz="1000" dirty="0">
                <a:latin typeface="Cambria" pitchFamily="18" charset="0"/>
                <a:ea typeface="Cambria" pitchFamily="18" charset="0"/>
              </a:rPr>
              <a:t>За </a:t>
            </a:r>
            <a:r>
              <a:rPr lang="en-US" sz="1000" dirty="0" err="1">
                <a:latin typeface="Cambria" pitchFamily="18" charset="0"/>
                <a:ea typeface="Cambria" pitchFamily="18" charset="0"/>
              </a:rPr>
              <a:t>Enoka</a:t>
            </a:r>
            <a:r>
              <a:rPr lang="en-US" sz="1000" dirty="0">
                <a:latin typeface="Cambria" pitchFamily="18" charset="0"/>
                <a:ea typeface="Cambria" pitchFamily="18" charset="0"/>
              </a:rPr>
              <a:t> R.M., 2015.</a:t>
            </a:r>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4073" y="960691"/>
            <a:ext cx="4104784" cy="2544120"/>
          </a:xfrm>
          <a:prstGeom prst="rect">
            <a:avLst/>
          </a:prstGeom>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4073" y="3835118"/>
            <a:ext cx="3619893" cy="2638161"/>
          </a:xfrm>
          <a:prstGeom prst="rect">
            <a:avLst/>
          </a:prstGeom>
        </p:spPr>
      </p:pic>
    </p:spTree>
    <p:extLst>
      <p:ext uri="{BB962C8B-B14F-4D97-AF65-F5344CB8AC3E}">
        <p14:creationId xmlns:p14="http://schemas.microsoft.com/office/powerpoint/2010/main" val="1795764577"/>
      </p:ext>
    </p:extLst>
  </p:cSld>
  <p:clrMapOvr>
    <a:masterClrMapping/>
  </p:clrMapOvr>
  <mc:AlternateContent xmlns:mc="http://schemas.openxmlformats.org/markup-compatibility/2006" xmlns:p14="http://schemas.microsoft.com/office/powerpoint/2010/main">
    <mc:Choice Requires="p14">
      <p:transition spd="slow" p14:dur="2000" advTm="96677"/>
    </mc:Choice>
    <mc:Fallback xmlns="">
      <p:transition spd="slow" advTm="966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490" y="0"/>
            <a:ext cx="8229600" cy="1143000"/>
          </a:xfrm>
        </p:spPr>
        <p:txBody>
          <a:bodyPr>
            <a:normAutofit/>
          </a:bodyPr>
          <a:lstStyle/>
          <a:p>
            <a:r>
              <a:rPr lang="uk-UA" sz="2400" b="1" dirty="0">
                <a:latin typeface="Cambria" pitchFamily="18" charset="0"/>
              </a:rPr>
              <a:t>АКТУАЛЬНІСТЬ ТЕМИ</a:t>
            </a:r>
            <a:endParaRPr lang="ru-RU" sz="2400" b="1" dirty="0">
              <a:latin typeface="Cambria" pitchFamily="18" charset="0"/>
            </a:endParaRPr>
          </a:p>
        </p:txBody>
      </p:sp>
      <p:sp>
        <p:nvSpPr>
          <p:cNvPr id="3" name="Объект 2"/>
          <p:cNvSpPr>
            <a:spLocks noGrp="1"/>
          </p:cNvSpPr>
          <p:nvPr>
            <p:ph idx="1"/>
          </p:nvPr>
        </p:nvSpPr>
        <p:spPr>
          <a:xfrm>
            <a:off x="389256" y="933651"/>
            <a:ext cx="8229600" cy="5662739"/>
          </a:xfrm>
        </p:spPr>
        <p:txBody>
          <a:bodyPr>
            <a:noAutofit/>
          </a:bodyPr>
          <a:lstStyle/>
          <a:p>
            <a:pPr lvl="0">
              <a:lnSpc>
                <a:spcPct val="80000"/>
              </a:lnSpc>
            </a:pPr>
            <a:endParaRPr lang="uk-UA" sz="1600" dirty="0">
              <a:solidFill>
                <a:prstClr val="black"/>
              </a:solidFill>
              <a:latin typeface="Cambria" pitchFamily="18" charset="0"/>
              <a:ea typeface="Times New Roman"/>
            </a:endParaRPr>
          </a:p>
          <a:p>
            <a:pPr>
              <a:lnSpc>
                <a:spcPct val="80000"/>
              </a:lnSpc>
              <a:buFontTx/>
              <a:buNone/>
            </a:pPr>
            <a:r>
              <a:rPr lang="uk-UA" sz="1600" dirty="0" err="1"/>
              <a:t>моносинаптичного</a:t>
            </a:r>
            <a:r>
              <a:rPr lang="uk-UA" sz="1600" dirty="0"/>
              <a:t> </a:t>
            </a:r>
            <a:r>
              <a:rPr lang="uk-UA" sz="1600" dirty="0" err="1"/>
              <a:t>Н-рефлексу</a:t>
            </a:r>
            <a:endParaRPr lang="uk-UA" sz="1600" dirty="0"/>
          </a:p>
        </p:txBody>
      </p:sp>
      <p:sp>
        <p:nvSpPr>
          <p:cNvPr id="4" name="Прямоугольник 3"/>
          <p:cNvSpPr/>
          <p:nvPr/>
        </p:nvSpPr>
        <p:spPr>
          <a:xfrm>
            <a:off x="8093712" y="6334780"/>
            <a:ext cx="1050288" cy="523220"/>
          </a:xfrm>
          <a:prstGeom prst="rect">
            <a:avLst/>
          </a:prstGeom>
        </p:spPr>
        <p:txBody>
          <a:bodyPr wrap="none">
            <a:spAutoFit/>
          </a:bodyPr>
          <a:lstStyle/>
          <a:p>
            <a:pPr lvl="0"/>
            <a:r>
              <a:rPr lang="uk-UA" sz="2800" b="1" dirty="0">
                <a:solidFill>
                  <a:srgbClr val="C00000"/>
                </a:solidFill>
                <a:latin typeface="Calibri" pitchFamily="34" charset="0"/>
                <a:cs typeface="Arial" charset="0"/>
              </a:rPr>
              <a:t>3</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6" name="Прямоугольник 5"/>
          <p:cNvSpPr/>
          <p:nvPr/>
        </p:nvSpPr>
        <p:spPr>
          <a:xfrm>
            <a:off x="5063519" y="3609310"/>
            <a:ext cx="3682064" cy="553998"/>
          </a:xfrm>
          <a:prstGeom prst="rect">
            <a:avLst/>
          </a:prstGeom>
        </p:spPr>
        <p:txBody>
          <a:bodyPr wrap="square">
            <a:spAutoFit/>
          </a:bodyPr>
          <a:lstStyle/>
          <a:p>
            <a:pPr algn="just"/>
            <a:r>
              <a:rPr lang="ru-RU" sz="1000" dirty="0" err="1">
                <a:latin typeface="Cambria" pitchFamily="18" charset="0"/>
                <a:ea typeface="Cambria" pitchFamily="18" charset="0"/>
              </a:rPr>
              <a:t>Пресинаптичне</a:t>
            </a:r>
            <a:r>
              <a:rPr lang="ru-RU" sz="1000" dirty="0">
                <a:latin typeface="Cambria" pitchFamily="18" charset="0"/>
                <a:ea typeface="Cambria" pitchFamily="18" charset="0"/>
              </a:rPr>
              <a:t> </a:t>
            </a:r>
            <a:r>
              <a:rPr lang="ru-RU" sz="1000" dirty="0" err="1">
                <a:latin typeface="Cambria" pitchFamily="18" charset="0"/>
                <a:ea typeface="Cambria" pitchFamily="18" charset="0"/>
              </a:rPr>
              <a:t>гальмування</a:t>
            </a:r>
            <a:r>
              <a:rPr lang="ru-RU" sz="1000" dirty="0">
                <a:latin typeface="Cambria" pitchFamily="18" charset="0"/>
                <a:ea typeface="Cambria" pitchFamily="18" charset="0"/>
              </a:rPr>
              <a:t> </a:t>
            </a:r>
            <a:r>
              <a:rPr lang="ru-RU" sz="1000" dirty="0" err="1">
                <a:latin typeface="Cambria" pitchFamily="18" charset="0"/>
                <a:ea typeface="Cambria" pitchFamily="18" charset="0"/>
              </a:rPr>
              <a:t>аферентів</a:t>
            </a:r>
            <a:r>
              <a:rPr lang="ru-RU" sz="1000" dirty="0">
                <a:latin typeface="Cambria" pitchFamily="18" charset="0"/>
                <a:ea typeface="Cambria" pitchFamily="18" charset="0"/>
              </a:rPr>
              <a:t> </a:t>
            </a:r>
            <a:r>
              <a:rPr lang="en-US" sz="1000" dirty="0" err="1">
                <a:latin typeface="Cambria" pitchFamily="18" charset="0"/>
                <a:ea typeface="Cambria" pitchFamily="18" charset="0"/>
              </a:rPr>
              <a:t>Ia</a:t>
            </a:r>
            <a:r>
              <a:rPr lang="uk-UA" sz="1000" dirty="0">
                <a:latin typeface="Cambria" pitchFamily="18" charset="0"/>
                <a:ea typeface="Cambria" pitchFamily="18" charset="0"/>
              </a:rPr>
              <a:t> </a:t>
            </a:r>
            <a:r>
              <a:rPr lang="en-US" sz="1000" i="1" dirty="0" err="1">
                <a:latin typeface="Cambria" pitchFamily="18" charset="0"/>
                <a:ea typeface="Cambria" pitchFamily="18" charset="0"/>
              </a:rPr>
              <a:t>n.tibialis</a:t>
            </a:r>
            <a:r>
              <a:rPr lang="en-US" sz="1000" dirty="0">
                <a:latin typeface="Cambria" pitchFamily="18" charset="0"/>
                <a:ea typeface="Cambria" pitchFamily="18" charset="0"/>
              </a:rPr>
              <a:t>,</a:t>
            </a:r>
            <a:endParaRPr lang="uk-UA" sz="1000" dirty="0">
              <a:latin typeface="Cambria" pitchFamily="18" charset="0"/>
              <a:ea typeface="Cambria" pitchFamily="18" charset="0"/>
            </a:endParaRPr>
          </a:p>
          <a:p>
            <a:pPr algn="just"/>
            <a:r>
              <a:rPr lang="uk-UA" sz="1000" dirty="0">
                <a:latin typeface="Cambria" pitchFamily="18" charset="0"/>
                <a:ea typeface="Cambria" pitchFamily="18" charset="0"/>
              </a:rPr>
              <a:t>викликане</a:t>
            </a:r>
            <a:r>
              <a:rPr lang="en-US" sz="1000" dirty="0">
                <a:latin typeface="Cambria" pitchFamily="18" charset="0"/>
                <a:ea typeface="Cambria" pitchFamily="18" charset="0"/>
              </a:rPr>
              <a:t> </a:t>
            </a:r>
            <a:r>
              <a:rPr lang="uk-UA" sz="1000" dirty="0" err="1">
                <a:latin typeface="Cambria" pitchFamily="18" charset="0"/>
                <a:ea typeface="Cambria" pitchFamily="18" charset="0"/>
              </a:rPr>
              <a:t>кондиціюючою</a:t>
            </a:r>
            <a:r>
              <a:rPr lang="ru-RU" sz="1000" dirty="0">
                <a:latin typeface="Cambria" pitchFamily="18" charset="0"/>
                <a:ea typeface="Cambria" pitchFamily="18" charset="0"/>
              </a:rPr>
              <a:t> </a:t>
            </a:r>
            <a:r>
              <a:rPr lang="ru-RU" sz="1000" dirty="0" err="1">
                <a:latin typeface="Cambria" pitchFamily="18" charset="0"/>
                <a:ea typeface="Cambria" pitchFamily="18" charset="0"/>
              </a:rPr>
              <a:t>стимуляцією</a:t>
            </a:r>
            <a:r>
              <a:rPr lang="ru-RU" sz="1000" dirty="0">
                <a:latin typeface="Cambria" pitchFamily="18" charset="0"/>
                <a:ea typeface="Cambria" pitchFamily="18" charset="0"/>
              </a:rPr>
              <a:t> нерва</a:t>
            </a:r>
            <a:r>
              <a:rPr lang="en-US" sz="1000" dirty="0">
                <a:latin typeface="Cambria" pitchFamily="18" charset="0"/>
                <a:ea typeface="Cambria" pitchFamily="18" charset="0"/>
              </a:rPr>
              <a:t> </a:t>
            </a:r>
            <a:r>
              <a:rPr lang="uk-UA" sz="1000" dirty="0">
                <a:latin typeface="Cambria" pitchFamily="18" charset="0"/>
                <a:ea typeface="Cambria" pitchFamily="18" charset="0"/>
              </a:rPr>
              <a:t>до</a:t>
            </a:r>
          </a:p>
          <a:p>
            <a:pPr algn="just"/>
            <a:r>
              <a:rPr lang="uk-UA" sz="1000" dirty="0">
                <a:latin typeface="Cambria" pitchFamily="18" charset="0"/>
                <a:ea typeface="Cambria" pitchFamily="18" charset="0"/>
              </a:rPr>
              <a:t>м</a:t>
            </a:r>
            <a:r>
              <a:rPr lang="en-US" sz="1000" dirty="0">
                <a:latin typeface="Cambria" pitchFamily="18" charset="0"/>
                <a:ea typeface="Cambria" pitchFamily="18" charset="0"/>
              </a:rPr>
              <a:t>’</a:t>
            </a:r>
            <a:r>
              <a:rPr lang="uk-UA" sz="1000" dirty="0">
                <a:latin typeface="Cambria" pitchFamily="18" charset="0"/>
                <a:ea typeface="Cambria" pitchFamily="18" charset="0"/>
              </a:rPr>
              <a:t>язів-антагоністів </a:t>
            </a:r>
            <a:r>
              <a:rPr lang="ru-RU" sz="1000" dirty="0">
                <a:latin typeface="Cambria" pitchFamily="18" charset="0"/>
                <a:ea typeface="Cambria" pitchFamily="18" charset="0"/>
              </a:rPr>
              <a:t>(</a:t>
            </a:r>
            <a:r>
              <a:rPr lang="en-US" sz="1000" i="1" dirty="0">
                <a:latin typeface="Cambria" pitchFamily="18" charset="0"/>
                <a:ea typeface="Cambria" pitchFamily="18" charset="0"/>
              </a:rPr>
              <a:t>n</a:t>
            </a:r>
            <a:r>
              <a:rPr lang="uk-UA" sz="1000" i="1" dirty="0">
                <a:latin typeface="Cambria" pitchFamily="18" charset="0"/>
                <a:ea typeface="Cambria" pitchFamily="18" charset="0"/>
              </a:rPr>
              <a:t>. </a:t>
            </a:r>
            <a:r>
              <a:rPr lang="en-US" sz="1000" i="1" dirty="0">
                <a:latin typeface="Cambria" pitchFamily="18" charset="0"/>
                <a:ea typeface="Cambria" pitchFamily="18" charset="0"/>
              </a:rPr>
              <a:t>peroneus </a:t>
            </a:r>
            <a:r>
              <a:rPr lang="en-US" sz="1000" i="1" dirty="0" err="1">
                <a:latin typeface="Cambria" pitchFamily="18" charset="0"/>
                <a:ea typeface="Cambria" pitchFamily="18" charset="0"/>
              </a:rPr>
              <a:t>communis</a:t>
            </a:r>
            <a:r>
              <a:rPr lang="en-US" sz="1000" i="1" dirty="0">
                <a:latin typeface="Cambria" pitchFamily="18" charset="0"/>
                <a:ea typeface="Cambria" pitchFamily="18" charset="0"/>
              </a:rPr>
              <a:t>)</a:t>
            </a:r>
            <a:r>
              <a:rPr lang="uk-UA" sz="1000" i="1" dirty="0">
                <a:latin typeface="Cambria" pitchFamily="18" charset="0"/>
                <a:ea typeface="Cambria" pitchFamily="18" charset="0"/>
              </a:rPr>
              <a:t>. </a:t>
            </a:r>
            <a:r>
              <a:rPr lang="ru-RU" sz="1000" dirty="0">
                <a:latin typeface="Cambria" pitchFamily="18" charset="0"/>
                <a:ea typeface="Cambria" pitchFamily="18" charset="0"/>
              </a:rPr>
              <a:t>За</a:t>
            </a:r>
            <a:r>
              <a:rPr lang="en-US" sz="1000" dirty="0">
                <a:latin typeface="Cambria" pitchFamily="18" charset="0"/>
                <a:ea typeface="Cambria" pitchFamily="18" charset="0"/>
              </a:rPr>
              <a:t> </a:t>
            </a:r>
            <a:r>
              <a:rPr lang="en-US" sz="1000" dirty="0" err="1">
                <a:latin typeface="Cambria" pitchFamily="18" charset="0"/>
                <a:ea typeface="Cambria" pitchFamily="18" charset="0"/>
              </a:rPr>
              <a:t>Knikou</a:t>
            </a:r>
            <a:r>
              <a:rPr lang="en-US" sz="1000" dirty="0">
                <a:latin typeface="Cambria" pitchFamily="18" charset="0"/>
                <a:ea typeface="Cambria" pitchFamily="18" charset="0"/>
              </a:rPr>
              <a:t> M</a:t>
            </a:r>
            <a:r>
              <a:rPr lang="ru-RU" sz="1000" dirty="0">
                <a:latin typeface="Cambria" pitchFamily="18" charset="0"/>
                <a:ea typeface="Cambria" pitchFamily="18" charset="0"/>
              </a:rPr>
              <a:t>, 2008</a:t>
            </a:r>
          </a:p>
        </p:txBody>
      </p:sp>
      <p:sp>
        <p:nvSpPr>
          <p:cNvPr id="9" name="Прямоугольник 8"/>
          <p:cNvSpPr/>
          <p:nvPr/>
        </p:nvSpPr>
        <p:spPr>
          <a:xfrm>
            <a:off x="612315" y="3609310"/>
            <a:ext cx="3813865" cy="400110"/>
          </a:xfrm>
          <a:prstGeom prst="rect">
            <a:avLst/>
          </a:prstGeom>
        </p:spPr>
        <p:txBody>
          <a:bodyPr wrap="none">
            <a:spAutoFit/>
          </a:bodyPr>
          <a:lstStyle/>
          <a:p>
            <a:r>
              <a:rPr lang="uk-UA" sz="1000" dirty="0">
                <a:latin typeface="Cambria" panose="02040503050406030204" pitchFamily="18" charset="0"/>
                <a:ea typeface="Cambria" panose="02040503050406030204" pitchFamily="18" charset="0"/>
              </a:rPr>
              <a:t>Шлях </a:t>
            </a:r>
            <a:r>
              <a:rPr lang="uk-UA" sz="1000" dirty="0" err="1">
                <a:latin typeface="Cambria" panose="02040503050406030204" pitchFamily="18" charset="0"/>
                <a:ea typeface="Cambria" panose="02040503050406030204" pitchFamily="18" charset="0"/>
              </a:rPr>
              <a:t>моносинаптичного</a:t>
            </a:r>
            <a:r>
              <a:rPr lang="uk-UA" sz="1000" dirty="0">
                <a:latin typeface="Cambria" panose="02040503050406030204" pitchFamily="18" charset="0"/>
                <a:ea typeface="Cambria" panose="02040503050406030204" pitchFamily="18" charset="0"/>
              </a:rPr>
              <a:t> </a:t>
            </a:r>
            <a:r>
              <a:rPr lang="uk-UA" sz="1000" dirty="0" err="1">
                <a:latin typeface="Cambria" panose="02040503050406030204" pitchFamily="18" charset="0"/>
                <a:ea typeface="Cambria" panose="02040503050406030204" pitchFamily="18" charset="0"/>
              </a:rPr>
              <a:t>Н-рефлексу</a:t>
            </a:r>
            <a:r>
              <a:rPr lang="uk-UA" sz="1000" dirty="0">
                <a:latin typeface="Cambria" panose="02040503050406030204" pitchFamily="18" charset="0"/>
                <a:ea typeface="Cambria" panose="02040503050406030204" pitchFamily="18" charset="0"/>
              </a:rPr>
              <a:t> </a:t>
            </a:r>
            <a:r>
              <a:rPr lang="uk-UA" sz="1000" dirty="0" err="1">
                <a:latin typeface="Cambria" panose="02040503050406030204" pitchFamily="18" charset="0"/>
                <a:ea typeface="Cambria" panose="02040503050406030204" pitchFamily="18" charset="0"/>
              </a:rPr>
              <a:t>камбалоподібного</a:t>
            </a:r>
            <a:r>
              <a:rPr lang="uk-UA" sz="1000" dirty="0">
                <a:latin typeface="Cambria" panose="02040503050406030204" pitchFamily="18" charset="0"/>
                <a:ea typeface="Cambria" panose="02040503050406030204" pitchFamily="18" charset="0"/>
              </a:rPr>
              <a:t> м</a:t>
            </a:r>
            <a:r>
              <a:rPr lang="en-US" sz="1000" dirty="0">
                <a:latin typeface="Cambria" panose="02040503050406030204" pitchFamily="18" charset="0"/>
                <a:ea typeface="Cambria" panose="02040503050406030204" pitchFamily="18" charset="0"/>
              </a:rPr>
              <a:t>’</a:t>
            </a:r>
            <a:r>
              <a:rPr lang="uk-UA" sz="1000" dirty="0" err="1">
                <a:latin typeface="Cambria" panose="02040503050406030204" pitchFamily="18" charset="0"/>
                <a:ea typeface="Cambria" panose="02040503050406030204" pitchFamily="18" charset="0"/>
              </a:rPr>
              <a:t>яза</a:t>
            </a:r>
            <a:r>
              <a:rPr lang="uk-UA" sz="1000" dirty="0">
                <a:latin typeface="Cambria" panose="02040503050406030204" pitchFamily="18" charset="0"/>
                <a:ea typeface="Cambria" panose="02040503050406030204" pitchFamily="18" charset="0"/>
              </a:rPr>
              <a:t>.</a:t>
            </a:r>
          </a:p>
          <a:p>
            <a:r>
              <a:rPr lang="uk-UA" sz="1000" dirty="0">
                <a:latin typeface="Cambria" panose="02040503050406030204" pitchFamily="18" charset="0"/>
                <a:ea typeface="Cambria" panose="02040503050406030204" pitchFamily="18" charset="0"/>
              </a:rPr>
              <a:t> </a:t>
            </a:r>
            <a:r>
              <a:rPr lang="ru-RU" sz="1000" dirty="0">
                <a:latin typeface="Cambria" panose="02040503050406030204" pitchFamily="18" charset="0"/>
                <a:ea typeface="Cambria" panose="02040503050406030204" pitchFamily="18" charset="0"/>
              </a:rPr>
              <a:t>За</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Knikou</a:t>
            </a:r>
            <a:r>
              <a:rPr lang="en-US" sz="1000" dirty="0">
                <a:latin typeface="Cambria" panose="02040503050406030204" pitchFamily="18" charset="0"/>
                <a:ea typeface="Cambria" panose="02040503050406030204" pitchFamily="18" charset="0"/>
              </a:rPr>
              <a:t> M</a:t>
            </a:r>
            <a:r>
              <a:rPr lang="ru-RU" sz="1000" dirty="0">
                <a:latin typeface="Cambria" panose="02040503050406030204" pitchFamily="18" charset="0"/>
                <a:ea typeface="Cambria" panose="02040503050406030204" pitchFamily="18" charset="0"/>
              </a:rPr>
              <a:t>, 2008</a:t>
            </a:r>
          </a:p>
        </p:txBody>
      </p:sp>
      <p:graphicFrame>
        <p:nvGraphicFramePr>
          <p:cNvPr id="7" name="Схема 6"/>
          <p:cNvGraphicFramePr/>
          <p:nvPr>
            <p:extLst>
              <p:ext uri="{D42A27DB-BD31-4B8C-83A1-F6EECF244321}">
                <p14:modId xmlns:p14="http://schemas.microsoft.com/office/powerpoint/2010/main" val="2157155726"/>
              </p:ext>
            </p:extLst>
          </p:nvPr>
        </p:nvGraphicFramePr>
        <p:xfrm>
          <a:off x="231353" y="4302187"/>
          <a:ext cx="8769427" cy="238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9162" y="795296"/>
            <a:ext cx="2579694" cy="2806836"/>
          </a:xfrm>
          <a:prstGeom prst="rect">
            <a:avLst/>
          </a:prstGeom>
          <a:ln w="25400">
            <a:solidFill>
              <a:srgbClr val="C00000"/>
            </a:solidFill>
          </a:ln>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2" y="1090317"/>
            <a:ext cx="5150384" cy="2518993"/>
          </a:xfrm>
          <a:prstGeom prst="rect">
            <a:avLst/>
          </a:prstGeom>
          <a:ln w="25400">
            <a:solidFill>
              <a:srgbClr val="C00000"/>
            </a:solidFill>
          </a:ln>
        </p:spPr>
      </p:pic>
    </p:spTree>
    <p:extLst>
      <p:ext uri="{BB962C8B-B14F-4D97-AF65-F5344CB8AC3E}">
        <p14:creationId xmlns:p14="http://schemas.microsoft.com/office/powerpoint/2010/main" val="692084912"/>
      </p:ext>
    </p:extLst>
  </p:cSld>
  <p:clrMapOvr>
    <a:masterClrMapping/>
  </p:clrMapOvr>
  <mc:AlternateContent xmlns:mc="http://schemas.openxmlformats.org/markup-compatibility/2006" xmlns:p14="http://schemas.microsoft.com/office/powerpoint/2010/main">
    <mc:Choice Requires="p14">
      <p:transition spd="slow" p14:dur="2000" advTm="177184"/>
    </mc:Choice>
    <mc:Fallback xmlns="">
      <p:transition spd="slow" advTm="1771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57200" y="274638"/>
            <a:ext cx="8229600" cy="868362"/>
          </a:xfrm>
        </p:spPr>
        <p:txBody>
          <a:bodyPr>
            <a:normAutofit/>
          </a:bodyPr>
          <a:lstStyle/>
          <a:p>
            <a:pPr lvl="0" fontAlgn="base">
              <a:spcAft>
                <a:spcPct val="0"/>
              </a:spcAft>
            </a:pPr>
            <a:r>
              <a:rPr lang="uk-UA" sz="2000" b="1" dirty="0">
                <a:solidFill>
                  <a:prstClr val="black"/>
                </a:solidFill>
                <a:latin typeface="Cambria" pitchFamily="18" charset="0"/>
                <a:ea typeface="+mn-ea"/>
                <a:cs typeface="Arial" charset="0"/>
              </a:rPr>
              <a:t>МЕТА, ОБ</a:t>
            </a:r>
            <a:r>
              <a:rPr lang="en-US" sz="2000" b="1" dirty="0">
                <a:solidFill>
                  <a:prstClr val="black"/>
                </a:solidFill>
                <a:latin typeface="Cambria" pitchFamily="18" charset="0"/>
                <a:ea typeface="+mn-ea"/>
                <a:cs typeface="Arial" charset="0"/>
              </a:rPr>
              <a:t>’</a:t>
            </a:r>
            <a:r>
              <a:rPr lang="uk-UA" sz="2000" b="1" dirty="0">
                <a:solidFill>
                  <a:prstClr val="black"/>
                </a:solidFill>
                <a:latin typeface="Cambria" pitchFamily="18" charset="0"/>
                <a:ea typeface="+mn-ea"/>
                <a:cs typeface="Arial" charset="0"/>
              </a:rPr>
              <a:t>ЄКТ І ПРЕДМЕТ ДОСЛІДЖЕННЯ</a:t>
            </a:r>
            <a:endParaRPr lang="ru-RU" sz="2000" b="1" dirty="0">
              <a:solidFill>
                <a:prstClr val="black"/>
              </a:solidFill>
              <a:latin typeface="Cambria" pitchFamily="18" charset="0"/>
              <a:ea typeface="+mn-ea"/>
              <a:cs typeface="Arial" charset="0"/>
            </a:endParaRPr>
          </a:p>
        </p:txBody>
      </p:sp>
      <p:sp>
        <p:nvSpPr>
          <p:cNvPr id="18434" name="Объект 2"/>
          <p:cNvSpPr>
            <a:spLocks noGrp="1"/>
          </p:cNvSpPr>
          <p:nvPr>
            <p:ph idx="1"/>
          </p:nvPr>
        </p:nvSpPr>
        <p:spPr>
          <a:xfrm>
            <a:off x="301214" y="938605"/>
            <a:ext cx="8625839" cy="5699760"/>
          </a:xfrm>
          <a:ln>
            <a:noFill/>
          </a:ln>
        </p:spPr>
        <p:txBody>
          <a:bodyPr>
            <a:normAutofit/>
          </a:bodyPr>
          <a:lstStyle/>
          <a:p>
            <a:pPr marL="0" lvl="0" indent="0" algn="just" fontAlgn="base">
              <a:spcBef>
                <a:spcPts val="100"/>
              </a:spcBef>
              <a:spcAft>
                <a:spcPct val="0"/>
              </a:spcAft>
              <a:buNone/>
            </a:pPr>
            <a:endParaRPr lang="uk-UA" sz="1500" b="1" i="1" u="sng" dirty="0">
              <a:solidFill>
                <a:prstClr val="black"/>
              </a:solidFill>
              <a:latin typeface="Cambria" pitchFamily="18" charset="0"/>
              <a:cs typeface="Arial" charset="0"/>
            </a:endParaRPr>
          </a:p>
          <a:p>
            <a:pPr marL="0" lvl="0" indent="0" algn="just" fontAlgn="base">
              <a:spcBef>
                <a:spcPts val="100"/>
              </a:spcBef>
              <a:spcAft>
                <a:spcPct val="0"/>
              </a:spcAft>
              <a:buNone/>
            </a:pPr>
            <a:endParaRPr lang="uk-UA" sz="1500" b="1" i="1" u="sng" dirty="0">
              <a:solidFill>
                <a:prstClr val="black"/>
              </a:solidFill>
              <a:latin typeface="Cambria" pitchFamily="18" charset="0"/>
              <a:cs typeface="Arial" charset="0"/>
            </a:endParaRPr>
          </a:p>
          <a:p>
            <a:pPr marL="0" lvl="0" indent="0" algn="just" fontAlgn="base">
              <a:spcBef>
                <a:spcPts val="100"/>
              </a:spcBef>
              <a:spcAft>
                <a:spcPct val="0"/>
              </a:spcAft>
              <a:buNone/>
            </a:pPr>
            <a:r>
              <a:rPr lang="uk-UA" sz="2000" b="1" i="1" u="sng" dirty="0">
                <a:solidFill>
                  <a:prstClr val="black"/>
                </a:solidFill>
                <a:latin typeface="Cambria" pitchFamily="18" charset="0"/>
                <a:cs typeface="Arial" charset="0"/>
              </a:rPr>
              <a:t>Мета дослідження</a:t>
            </a:r>
            <a:r>
              <a:rPr lang="uk-UA" sz="2000" i="1" dirty="0">
                <a:solidFill>
                  <a:prstClr val="black"/>
                </a:solidFill>
                <a:latin typeface="Cambria" pitchFamily="18" charset="0"/>
                <a:cs typeface="Arial" charset="0"/>
              </a:rPr>
              <a:t>. </a:t>
            </a:r>
            <a:r>
              <a:rPr lang="uk-UA" sz="2000" dirty="0">
                <a:solidFill>
                  <a:prstClr val="black"/>
                </a:solidFill>
                <a:latin typeface="Cambria" pitchFamily="18" charset="0"/>
                <a:cs typeface="Arial" charset="0"/>
              </a:rPr>
              <a:t>Встановити характеристики та </a:t>
            </a:r>
            <a:r>
              <a:rPr lang="uk-UA" sz="2000" dirty="0">
                <a:latin typeface="Cambria" pitchFamily="18" charset="0"/>
                <a:cs typeface="Arial" charset="0"/>
              </a:rPr>
              <a:t>ймовірні</a:t>
            </a:r>
            <a:r>
              <a:rPr lang="uk-UA" sz="2000" dirty="0">
                <a:solidFill>
                  <a:prstClr val="black"/>
                </a:solidFill>
                <a:latin typeface="Cambria" pitchFamily="18" charset="0"/>
                <a:cs typeface="Arial" charset="0"/>
              </a:rPr>
              <a:t> фізіологічні механізми змін </a:t>
            </a:r>
            <a:r>
              <a:rPr lang="uk-UA" sz="2000" dirty="0" err="1">
                <a:solidFill>
                  <a:prstClr val="black"/>
                </a:solidFill>
                <a:latin typeface="Cambria" pitchFamily="18" charset="0"/>
                <a:cs typeface="Arial" charset="0"/>
              </a:rPr>
              <a:t>Н-рефлексу</a:t>
            </a:r>
            <a:r>
              <a:rPr lang="uk-UA" sz="2000" dirty="0">
                <a:solidFill>
                  <a:prstClr val="black"/>
                </a:solidFill>
                <a:latin typeface="Cambria" pitchFamily="18" charset="0"/>
                <a:cs typeface="Arial" charset="0"/>
              </a:rPr>
              <a:t>, відведеного від  </a:t>
            </a:r>
            <a:r>
              <a:rPr lang="uk-UA" sz="2000" dirty="0" err="1">
                <a:solidFill>
                  <a:prstClr val="black"/>
                </a:solidFill>
                <a:latin typeface="Cambria" pitchFamily="18" charset="0"/>
                <a:cs typeface="Arial" charset="0"/>
              </a:rPr>
              <a:t>камбалоподібного</a:t>
            </a:r>
            <a:r>
              <a:rPr lang="uk-UA" sz="2000" dirty="0">
                <a:solidFill>
                  <a:prstClr val="black"/>
                </a:solidFill>
                <a:latin typeface="Cambria" pitchFamily="18" charset="0"/>
                <a:cs typeface="Arial" charset="0"/>
              </a:rPr>
              <a:t> м’яза людини, що обумовлені розвитком стомлення триголового м’яза литки, </a:t>
            </a:r>
            <a:r>
              <a:rPr lang="ru-RU" sz="2000" dirty="0">
                <a:solidFill>
                  <a:prstClr val="black"/>
                </a:solidFill>
                <a:latin typeface="Cambria" pitchFamily="18" charset="0"/>
                <a:cs typeface="Arial" charset="0"/>
              </a:rPr>
              <a:t>у </a:t>
            </a:r>
            <a:r>
              <a:rPr lang="ru-RU" sz="2000" dirty="0" err="1">
                <a:solidFill>
                  <a:prstClr val="black"/>
                </a:solidFill>
                <a:latin typeface="Cambria" pitchFamily="18" charset="0"/>
                <a:cs typeface="Arial" charset="0"/>
              </a:rPr>
              <a:t>фізично</a:t>
            </a:r>
            <a:r>
              <a:rPr lang="ru-RU" sz="2000" dirty="0">
                <a:solidFill>
                  <a:prstClr val="black"/>
                </a:solidFill>
                <a:latin typeface="Cambria" pitchFamily="18" charset="0"/>
                <a:cs typeface="Arial" charset="0"/>
              </a:rPr>
              <a:t> </a:t>
            </a:r>
            <a:r>
              <a:rPr lang="ru-RU" sz="2000" dirty="0" err="1">
                <a:solidFill>
                  <a:prstClr val="black"/>
                </a:solidFill>
                <a:latin typeface="Cambria" pitchFamily="18" charset="0"/>
                <a:cs typeface="Arial" charset="0"/>
              </a:rPr>
              <a:t>нетренованих</a:t>
            </a:r>
            <a:r>
              <a:rPr lang="ru-RU" sz="2000" dirty="0">
                <a:solidFill>
                  <a:prstClr val="black"/>
                </a:solidFill>
                <a:latin typeface="Cambria" pitchFamily="18" charset="0"/>
                <a:cs typeface="Arial" charset="0"/>
              </a:rPr>
              <a:t> та </a:t>
            </a:r>
            <a:r>
              <a:rPr lang="ru-RU" sz="2000" dirty="0" err="1">
                <a:solidFill>
                  <a:prstClr val="black"/>
                </a:solidFill>
                <a:latin typeface="Cambria" pitchFamily="18" charset="0"/>
                <a:cs typeface="Arial" charset="0"/>
              </a:rPr>
              <a:t>тренованих</a:t>
            </a:r>
            <a:r>
              <a:rPr lang="ru-RU" sz="2000" dirty="0">
                <a:solidFill>
                  <a:prstClr val="black"/>
                </a:solidFill>
                <a:latin typeface="Cambria" pitchFamily="18" charset="0"/>
                <a:cs typeface="Arial" charset="0"/>
              </a:rPr>
              <a:t> </a:t>
            </a:r>
            <a:r>
              <a:rPr lang="ru-RU" sz="2000" dirty="0" err="1">
                <a:solidFill>
                  <a:prstClr val="black"/>
                </a:solidFill>
                <a:latin typeface="Cambria" pitchFamily="18" charset="0"/>
                <a:cs typeface="Arial" charset="0"/>
              </a:rPr>
              <a:t>осіб</a:t>
            </a:r>
            <a:r>
              <a:rPr lang="uk-UA" sz="2000" dirty="0">
                <a:solidFill>
                  <a:prstClr val="black"/>
                </a:solidFill>
                <a:latin typeface="Cambria" pitchFamily="18" charset="0"/>
                <a:cs typeface="Arial" charset="0"/>
              </a:rPr>
              <a:t>.</a:t>
            </a:r>
          </a:p>
          <a:p>
            <a:pPr marL="0" lvl="0" indent="0" algn="just" fontAlgn="base">
              <a:spcBef>
                <a:spcPts val="100"/>
              </a:spcBef>
              <a:spcAft>
                <a:spcPct val="0"/>
              </a:spcAft>
              <a:buNone/>
            </a:pPr>
            <a:endParaRPr lang="uk-UA" sz="2000" dirty="0">
              <a:solidFill>
                <a:prstClr val="black"/>
              </a:solidFill>
              <a:latin typeface="Cambria" pitchFamily="18" charset="0"/>
              <a:cs typeface="Arial" charset="0"/>
            </a:endParaRPr>
          </a:p>
          <a:p>
            <a:pPr marL="0" lvl="0" indent="0" algn="just" fontAlgn="base">
              <a:spcBef>
                <a:spcPts val="100"/>
              </a:spcBef>
              <a:spcAft>
                <a:spcPct val="0"/>
              </a:spcAft>
              <a:buNone/>
            </a:pPr>
            <a:r>
              <a:rPr lang="uk-UA" sz="2000" b="1" i="1" u="sng" dirty="0">
                <a:solidFill>
                  <a:prstClr val="black"/>
                </a:solidFill>
                <a:latin typeface="Cambria" pitchFamily="18" charset="0"/>
                <a:cs typeface="Arial" charset="0"/>
              </a:rPr>
              <a:t>Об’єкт дослідження</a:t>
            </a:r>
            <a:r>
              <a:rPr lang="uk-UA" sz="2000" i="1" dirty="0">
                <a:solidFill>
                  <a:prstClr val="black"/>
                </a:solidFill>
                <a:latin typeface="Cambria" pitchFamily="18" charset="0"/>
                <a:cs typeface="Arial" charset="0"/>
              </a:rPr>
              <a:t>: </a:t>
            </a:r>
            <a:r>
              <a:rPr lang="uk-UA" sz="2000" dirty="0">
                <a:solidFill>
                  <a:prstClr val="black"/>
                </a:solidFill>
                <a:latin typeface="Cambria" pitchFamily="18" charset="0"/>
                <a:cs typeface="Arial" charset="0"/>
              </a:rPr>
              <a:t>нейрофізіологічні механізми, що забезпечують гальмування Н-рефлексу у спинному мозку людини в умовах м’язового стомлення.</a:t>
            </a:r>
          </a:p>
          <a:p>
            <a:pPr marL="0" lvl="0" indent="0" algn="just" fontAlgn="base">
              <a:spcBef>
                <a:spcPts val="100"/>
              </a:spcBef>
              <a:spcAft>
                <a:spcPct val="0"/>
              </a:spcAft>
              <a:buNone/>
            </a:pPr>
            <a:endParaRPr lang="uk-UA" sz="2000" dirty="0">
              <a:solidFill>
                <a:prstClr val="black"/>
              </a:solidFill>
              <a:latin typeface="Cambria" pitchFamily="18" charset="0"/>
              <a:cs typeface="Arial" charset="0"/>
            </a:endParaRPr>
          </a:p>
          <a:p>
            <a:pPr marL="0" lvl="0" indent="0" algn="just" fontAlgn="base">
              <a:spcBef>
                <a:spcPts val="100"/>
              </a:spcBef>
              <a:spcAft>
                <a:spcPct val="0"/>
              </a:spcAft>
              <a:buNone/>
            </a:pPr>
            <a:r>
              <a:rPr lang="uk-UA" sz="2000" b="1" i="1" u="sng" dirty="0">
                <a:solidFill>
                  <a:prstClr val="black"/>
                </a:solidFill>
                <a:latin typeface="Cambria" pitchFamily="18" charset="0"/>
                <a:cs typeface="Arial" charset="0"/>
              </a:rPr>
              <a:t>Предмет дослідження</a:t>
            </a:r>
            <a:r>
              <a:rPr lang="uk-UA" sz="2000" dirty="0">
                <a:solidFill>
                  <a:prstClr val="black"/>
                </a:solidFill>
                <a:latin typeface="Cambria" pitchFamily="18" charset="0"/>
                <a:cs typeface="Arial" charset="0"/>
              </a:rPr>
              <a:t>: </a:t>
            </a:r>
            <a:r>
              <a:rPr lang="uk-UA" sz="2000" dirty="0">
                <a:latin typeface="Cambria" pitchFamily="18" charset="0"/>
                <a:cs typeface="Arial" charset="0"/>
              </a:rPr>
              <a:t>зміни</a:t>
            </a:r>
            <a:r>
              <a:rPr lang="uk-UA" sz="2000" dirty="0">
                <a:solidFill>
                  <a:prstClr val="black"/>
                </a:solidFill>
                <a:latin typeface="Cambria" pitchFamily="18" charset="0"/>
                <a:cs typeface="Arial" charset="0"/>
              </a:rPr>
              <a:t> </a:t>
            </a:r>
            <a:r>
              <a:rPr lang="uk-UA" sz="2000" dirty="0" err="1">
                <a:solidFill>
                  <a:prstClr val="black"/>
                </a:solidFill>
                <a:latin typeface="Cambria" pitchFamily="18" charset="0"/>
                <a:cs typeface="Arial" charset="0"/>
              </a:rPr>
              <a:t>Н-рефлексу</a:t>
            </a:r>
            <a:r>
              <a:rPr lang="uk-UA" sz="2000" dirty="0">
                <a:solidFill>
                  <a:prstClr val="black"/>
                </a:solidFill>
                <a:latin typeface="Cambria" pitchFamily="18" charset="0"/>
                <a:cs typeface="Arial" charset="0"/>
              </a:rPr>
              <a:t> </a:t>
            </a:r>
            <a:r>
              <a:rPr lang="uk-UA" sz="2000" dirty="0" err="1">
                <a:solidFill>
                  <a:prstClr val="black"/>
                </a:solidFill>
                <a:latin typeface="Cambria" pitchFamily="18" charset="0"/>
                <a:cs typeface="Arial" charset="0"/>
              </a:rPr>
              <a:t>камбалоподібного</a:t>
            </a:r>
            <a:r>
              <a:rPr lang="uk-UA" sz="2000" dirty="0">
                <a:solidFill>
                  <a:prstClr val="black"/>
                </a:solidFill>
                <a:latin typeface="Cambria" pitchFamily="18" charset="0"/>
                <a:cs typeface="Arial" charset="0"/>
              </a:rPr>
              <a:t> м’яза у фізично нетренованих та тренованих людей в умовах м’язового стомлення. </a:t>
            </a:r>
          </a:p>
          <a:p>
            <a:pPr marL="0" lvl="0" indent="0" algn="just" fontAlgn="base">
              <a:spcBef>
                <a:spcPts val="100"/>
              </a:spcBef>
              <a:spcAft>
                <a:spcPct val="0"/>
              </a:spcAft>
              <a:buNone/>
            </a:pPr>
            <a:endParaRPr lang="uk-UA" sz="1600" strike="sngStrike" dirty="0">
              <a:solidFill>
                <a:prstClr val="black"/>
              </a:solidFill>
              <a:latin typeface="Cambria" pitchFamily="18" charset="0"/>
              <a:cs typeface="Arial" charset="0"/>
            </a:endParaRPr>
          </a:p>
          <a:p>
            <a:pPr marL="0" indent="0" algn="just">
              <a:buFontTx/>
              <a:buNone/>
            </a:pPr>
            <a:endParaRPr lang="ru-RU" sz="2800" dirty="0">
              <a:latin typeface="Tahoma" pitchFamily="34" charset="0"/>
              <a:cs typeface="Tahoma" pitchFamily="34" charset="0"/>
            </a:endParaRPr>
          </a:p>
        </p:txBody>
      </p:sp>
      <p:sp>
        <p:nvSpPr>
          <p:cNvPr id="2" name="Прямоугольник 1"/>
          <p:cNvSpPr/>
          <p:nvPr/>
        </p:nvSpPr>
        <p:spPr>
          <a:xfrm>
            <a:off x="8093712" y="6341592"/>
            <a:ext cx="1050288" cy="523220"/>
          </a:xfrm>
          <a:prstGeom prst="rect">
            <a:avLst/>
          </a:prstGeom>
        </p:spPr>
        <p:txBody>
          <a:bodyPr wrap="none">
            <a:spAutoFit/>
          </a:bodyPr>
          <a:lstStyle/>
          <a:p>
            <a:r>
              <a:rPr lang="uk-UA" sz="2800" b="1" dirty="0">
                <a:solidFill>
                  <a:srgbClr val="C00000"/>
                </a:solidFill>
                <a:latin typeface="Calibri" pitchFamily="34" charset="0"/>
                <a:cs typeface="Arial" charset="0"/>
              </a:rPr>
              <a:t>4</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Tree>
    <p:extLst>
      <p:ext uri="{BB962C8B-B14F-4D97-AF65-F5344CB8AC3E}">
        <p14:creationId xmlns:p14="http://schemas.microsoft.com/office/powerpoint/2010/main" val="1533511953"/>
      </p:ext>
    </p:extLst>
  </p:cSld>
  <p:clrMapOvr>
    <a:masterClrMapping/>
  </p:clrMapOvr>
  <mc:AlternateContent xmlns:mc="http://schemas.openxmlformats.org/markup-compatibility/2006" xmlns:p14="http://schemas.microsoft.com/office/powerpoint/2010/main">
    <mc:Choice Requires="p14">
      <p:transition spd="slow" p14:dur="2000" advTm="37026"/>
    </mc:Choice>
    <mc:Fallback xmlns="">
      <p:transition spd="slow" advTm="370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57200" y="274638"/>
            <a:ext cx="8229600" cy="868362"/>
          </a:xfrm>
        </p:spPr>
        <p:txBody>
          <a:bodyPr>
            <a:normAutofit/>
          </a:bodyPr>
          <a:lstStyle/>
          <a:p>
            <a:pPr lvl="0" fontAlgn="base">
              <a:spcAft>
                <a:spcPct val="0"/>
              </a:spcAft>
            </a:pPr>
            <a:r>
              <a:rPr lang="uk-UA" sz="2000" b="1" dirty="0">
                <a:solidFill>
                  <a:prstClr val="black"/>
                </a:solidFill>
                <a:latin typeface="Cambria" pitchFamily="18" charset="0"/>
                <a:ea typeface="+mn-ea"/>
                <a:cs typeface="Arial" charset="0"/>
              </a:rPr>
              <a:t>ЗАВДАННЯ ДОСЛІДЖЕННЯ</a:t>
            </a:r>
            <a:endParaRPr lang="ru-RU" sz="2000" b="1" dirty="0">
              <a:solidFill>
                <a:prstClr val="black"/>
              </a:solidFill>
              <a:latin typeface="Cambria" pitchFamily="18" charset="0"/>
              <a:ea typeface="+mn-ea"/>
              <a:cs typeface="Arial" charset="0"/>
            </a:endParaRPr>
          </a:p>
        </p:txBody>
      </p:sp>
      <p:sp>
        <p:nvSpPr>
          <p:cNvPr id="18434" name="Объект 2"/>
          <p:cNvSpPr>
            <a:spLocks noGrp="1"/>
          </p:cNvSpPr>
          <p:nvPr>
            <p:ph idx="1"/>
          </p:nvPr>
        </p:nvSpPr>
        <p:spPr>
          <a:xfrm>
            <a:off x="301214" y="938605"/>
            <a:ext cx="8625839" cy="5699760"/>
          </a:xfrm>
          <a:ln>
            <a:noFill/>
          </a:ln>
        </p:spPr>
        <p:txBody>
          <a:bodyPr>
            <a:normAutofit fontScale="70000" lnSpcReduction="20000"/>
          </a:bodyPr>
          <a:lstStyle/>
          <a:p>
            <a:pPr marL="0" lvl="0" indent="0" algn="just" fontAlgn="base">
              <a:spcBef>
                <a:spcPts val="100"/>
              </a:spcBef>
              <a:spcAft>
                <a:spcPct val="0"/>
              </a:spcAft>
              <a:buNone/>
            </a:pPr>
            <a:endParaRPr lang="uk-UA" sz="1500" b="1" i="1" u="sng" dirty="0">
              <a:solidFill>
                <a:prstClr val="black"/>
              </a:solidFill>
              <a:latin typeface="Cambria" pitchFamily="18" charset="0"/>
              <a:cs typeface="Arial" charset="0"/>
            </a:endParaRPr>
          </a:p>
          <a:p>
            <a:pPr marL="0" lvl="0" indent="0" algn="just" fontAlgn="base">
              <a:spcBef>
                <a:spcPts val="100"/>
              </a:spcBef>
              <a:spcAft>
                <a:spcPct val="0"/>
              </a:spcAft>
              <a:buNone/>
            </a:pPr>
            <a:r>
              <a:rPr lang="uk-UA" sz="2700" dirty="0">
                <a:solidFill>
                  <a:prstClr val="black"/>
                </a:solidFill>
                <a:latin typeface="Cambria" pitchFamily="18" charset="0"/>
                <a:cs typeface="Arial" charset="0"/>
              </a:rPr>
              <a:t>Для досягнення мети були поставлені такі </a:t>
            </a:r>
            <a:r>
              <a:rPr lang="uk-UA" sz="2700" b="1" i="1" u="sng" dirty="0">
                <a:solidFill>
                  <a:prstClr val="black"/>
                </a:solidFill>
                <a:latin typeface="Cambria" pitchFamily="18" charset="0"/>
                <a:cs typeface="Arial" charset="0"/>
              </a:rPr>
              <a:t>завдання</a:t>
            </a:r>
            <a:r>
              <a:rPr lang="uk-UA" sz="2700" dirty="0">
                <a:solidFill>
                  <a:prstClr val="black"/>
                </a:solidFill>
                <a:latin typeface="Cambria" pitchFamily="18" charset="0"/>
                <a:cs typeface="Arial" charset="0"/>
              </a:rPr>
              <a:t>:</a:t>
            </a:r>
          </a:p>
          <a:p>
            <a:pPr marL="0" lvl="0" indent="0" algn="just" fontAlgn="base">
              <a:spcBef>
                <a:spcPts val="100"/>
              </a:spcBef>
              <a:spcAft>
                <a:spcPct val="0"/>
              </a:spcAft>
              <a:buNone/>
            </a:pPr>
            <a:endParaRPr lang="en-US" sz="2700" dirty="0">
              <a:solidFill>
                <a:prstClr val="black"/>
              </a:solidFill>
              <a:latin typeface="Cambria" pitchFamily="18" charset="0"/>
              <a:cs typeface="Arial" charset="0"/>
            </a:endParaRPr>
          </a:p>
          <a:p>
            <a:pPr marL="0" indent="0" algn="just" fontAlgn="base">
              <a:spcBef>
                <a:spcPts val="100"/>
              </a:spcBef>
              <a:spcAft>
                <a:spcPct val="0"/>
              </a:spcAft>
              <a:buNone/>
            </a:pPr>
            <a:r>
              <a:rPr lang="ru-RU" sz="2700" dirty="0">
                <a:solidFill>
                  <a:prstClr val="black"/>
                </a:solidFill>
                <a:latin typeface="Cambria" pitchFamily="18" charset="0"/>
                <a:cs typeface="Arial" charset="0"/>
              </a:rPr>
              <a:t>1. </a:t>
            </a:r>
            <a:r>
              <a:rPr lang="ru-RU" sz="2700" dirty="0" err="1">
                <a:latin typeface="Cambria" pitchFamily="18" charset="0"/>
                <a:cs typeface="Arial" charset="0"/>
              </a:rPr>
              <a:t>Виявити</a:t>
            </a:r>
            <a:r>
              <a:rPr lang="ru-RU" sz="2700" dirty="0">
                <a:latin typeface="Cambria" pitchFamily="18" charset="0"/>
                <a:cs typeface="Arial" charset="0"/>
              </a:rPr>
              <a:t> </a:t>
            </a:r>
            <a:r>
              <a:rPr lang="ru-RU" sz="2700" dirty="0" err="1">
                <a:latin typeface="Cambria" pitchFamily="18" charset="0"/>
                <a:cs typeface="Arial" charset="0"/>
              </a:rPr>
              <a:t>особливості</a:t>
            </a:r>
            <a:r>
              <a:rPr lang="ru-RU" sz="2700" dirty="0">
                <a:latin typeface="Cambria" pitchFamily="18" charset="0"/>
                <a:cs typeface="Arial" charset="0"/>
              </a:rPr>
              <a:t> </a:t>
            </a:r>
            <a:r>
              <a:rPr lang="ru-RU" sz="2700" dirty="0" err="1">
                <a:latin typeface="Cambria" pitchFamily="18" charset="0"/>
                <a:cs typeface="Arial" charset="0"/>
              </a:rPr>
              <a:t>обумовленої</a:t>
            </a:r>
            <a:r>
              <a:rPr lang="ru-RU" sz="2700" dirty="0">
                <a:latin typeface="Cambria" pitchFamily="18" charset="0"/>
                <a:cs typeface="Arial" charset="0"/>
              </a:rPr>
              <a:t> </a:t>
            </a:r>
            <a:r>
              <a:rPr lang="uk-UA" sz="2700" dirty="0">
                <a:latin typeface="Cambria" pitchFamily="18" charset="0"/>
                <a:cs typeface="Arial" charset="0"/>
              </a:rPr>
              <a:t>м</a:t>
            </a:r>
            <a:r>
              <a:rPr lang="en-US" sz="2700" dirty="0">
                <a:latin typeface="Cambria" pitchFamily="18" charset="0"/>
                <a:cs typeface="Arial" charset="0"/>
              </a:rPr>
              <a:t>’</a:t>
            </a:r>
            <a:r>
              <a:rPr lang="uk-UA" sz="2700" dirty="0" err="1">
                <a:latin typeface="Cambria" pitchFamily="18" charset="0"/>
                <a:cs typeface="Arial" charset="0"/>
              </a:rPr>
              <a:t>язовим</a:t>
            </a:r>
            <a:r>
              <a:rPr lang="uk-UA" sz="2700" dirty="0">
                <a:latin typeface="Cambria" pitchFamily="18" charset="0"/>
                <a:cs typeface="Arial" charset="0"/>
              </a:rPr>
              <a:t> </a:t>
            </a:r>
            <a:r>
              <a:rPr lang="ru-RU" sz="2700" dirty="0" err="1">
                <a:latin typeface="Cambria" pitchFamily="18" charset="0"/>
                <a:cs typeface="Arial" charset="0"/>
              </a:rPr>
              <a:t>стомленням</a:t>
            </a:r>
            <a:r>
              <a:rPr lang="ru-RU" sz="2700" dirty="0">
                <a:latin typeface="Cambria" pitchFamily="18" charset="0"/>
                <a:cs typeface="Arial" charset="0"/>
              </a:rPr>
              <a:t> </a:t>
            </a:r>
            <a:r>
              <a:rPr lang="ru-RU" sz="2700" dirty="0" err="1">
                <a:latin typeface="Cambria" pitchFamily="18" charset="0"/>
                <a:cs typeface="Arial" charset="0"/>
              </a:rPr>
              <a:t>модуляції</a:t>
            </a:r>
            <a:r>
              <a:rPr lang="ru-RU" sz="2700" dirty="0">
                <a:latin typeface="Cambria" pitchFamily="18" charset="0"/>
                <a:cs typeface="Arial" charset="0"/>
              </a:rPr>
              <a:t> Н-рефлексу у </a:t>
            </a:r>
            <a:r>
              <a:rPr lang="ru-RU" sz="2700" dirty="0" err="1">
                <a:latin typeface="Cambria" pitchFamily="18" charset="0"/>
                <a:cs typeface="Arial" charset="0"/>
              </a:rPr>
              <a:t>фізично</a:t>
            </a:r>
            <a:r>
              <a:rPr lang="ru-RU" sz="2700" dirty="0">
                <a:latin typeface="Cambria" pitchFamily="18" charset="0"/>
                <a:cs typeface="Arial" charset="0"/>
              </a:rPr>
              <a:t> </a:t>
            </a:r>
            <a:r>
              <a:rPr lang="ru-RU" sz="2700" dirty="0" err="1">
                <a:latin typeface="Cambria" pitchFamily="18" charset="0"/>
                <a:cs typeface="Arial" charset="0"/>
              </a:rPr>
              <a:t>нетренованих</a:t>
            </a:r>
            <a:r>
              <a:rPr lang="ru-RU" sz="2700" dirty="0">
                <a:latin typeface="Cambria" pitchFamily="18" charset="0"/>
                <a:cs typeface="Arial" charset="0"/>
              </a:rPr>
              <a:t> та </a:t>
            </a:r>
            <a:r>
              <a:rPr lang="ru-RU" sz="2700" dirty="0" err="1">
                <a:latin typeface="Cambria" pitchFamily="18" charset="0"/>
                <a:cs typeface="Arial" charset="0"/>
              </a:rPr>
              <a:t>тренованих</a:t>
            </a:r>
            <a:r>
              <a:rPr lang="ru-RU" sz="2700" dirty="0">
                <a:latin typeface="Cambria" pitchFamily="18" charset="0"/>
                <a:cs typeface="Arial" charset="0"/>
              </a:rPr>
              <a:t> </a:t>
            </a:r>
            <a:r>
              <a:rPr lang="ru-RU" sz="2700" dirty="0" err="1">
                <a:latin typeface="Cambria" pitchFamily="18" charset="0"/>
                <a:cs typeface="Arial" charset="0"/>
              </a:rPr>
              <a:t>осіб</a:t>
            </a:r>
            <a:r>
              <a:rPr lang="ru-RU" sz="2700" dirty="0">
                <a:latin typeface="Cambria" pitchFamily="18" charset="0"/>
                <a:cs typeface="Arial" charset="0"/>
              </a:rPr>
              <a:t>.</a:t>
            </a:r>
          </a:p>
          <a:p>
            <a:pPr lvl="0" algn="just" fontAlgn="base">
              <a:spcBef>
                <a:spcPts val="100"/>
              </a:spcBef>
              <a:spcAft>
                <a:spcPct val="0"/>
              </a:spcAft>
              <a:buFont typeface="Arial" pitchFamily="34" charset="0"/>
              <a:buAutoNum type="arabicPeriod"/>
            </a:pPr>
            <a:endParaRPr lang="ru-RU" sz="2700" dirty="0">
              <a:latin typeface="Cambria" pitchFamily="18" charset="0"/>
              <a:cs typeface="Arial" charset="0"/>
            </a:endParaRPr>
          </a:p>
          <a:p>
            <a:pPr marL="0" lvl="0" indent="0" algn="just" fontAlgn="base">
              <a:spcBef>
                <a:spcPts val="100"/>
              </a:spcBef>
              <a:spcAft>
                <a:spcPct val="0"/>
              </a:spcAft>
              <a:buNone/>
            </a:pPr>
            <a:r>
              <a:rPr lang="ru-RU" sz="2700" dirty="0">
                <a:latin typeface="Cambria" pitchFamily="18" charset="0"/>
                <a:cs typeface="Arial" charset="0"/>
              </a:rPr>
              <a:t>2. </a:t>
            </a:r>
            <a:r>
              <a:rPr lang="ru-RU" sz="2700" dirty="0" err="1">
                <a:latin typeface="Cambria" pitchFamily="18" charset="0"/>
                <a:cs typeface="Arial" charset="0"/>
              </a:rPr>
              <a:t>Встановити</a:t>
            </a:r>
            <a:r>
              <a:rPr lang="ru-RU" sz="2700" dirty="0">
                <a:latin typeface="Cambria" pitchFamily="18" charset="0"/>
                <a:cs typeface="Arial" charset="0"/>
              </a:rPr>
              <a:t> </a:t>
            </a:r>
            <a:r>
              <a:rPr lang="ru-RU" sz="2700" dirty="0" err="1">
                <a:latin typeface="Cambria" pitchFamily="18" charset="0"/>
                <a:cs typeface="Arial" charset="0"/>
              </a:rPr>
              <a:t>особливості</a:t>
            </a:r>
            <a:r>
              <a:rPr lang="ru-RU" sz="2700" dirty="0">
                <a:latin typeface="Cambria" pitchFamily="18" charset="0"/>
                <a:cs typeface="Arial" charset="0"/>
              </a:rPr>
              <a:t> </a:t>
            </a:r>
            <a:r>
              <a:rPr lang="ru-RU" sz="2700" dirty="0" err="1">
                <a:latin typeface="Cambria" pitchFamily="18" charset="0"/>
                <a:cs typeface="Arial" charset="0"/>
              </a:rPr>
              <a:t>обумовленої</a:t>
            </a:r>
            <a:r>
              <a:rPr lang="ru-RU" sz="2700" dirty="0">
                <a:latin typeface="Cambria" pitchFamily="18" charset="0"/>
                <a:cs typeface="Arial" charset="0"/>
              </a:rPr>
              <a:t> </a:t>
            </a:r>
            <a:r>
              <a:rPr lang="uk-UA" sz="2700" dirty="0">
                <a:latin typeface="Cambria" pitchFamily="18" charset="0"/>
                <a:cs typeface="Arial" charset="0"/>
              </a:rPr>
              <a:t>м</a:t>
            </a:r>
            <a:r>
              <a:rPr lang="en-US" sz="2700" dirty="0">
                <a:latin typeface="Cambria" pitchFamily="18" charset="0"/>
                <a:cs typeface="Arial" charset="0"/>
              </a:rPr>
              <a:t>’</a:t>
            </a:r>
            <a:r>
              <a:rPr lang="uk-UA" sz="2700" dirty="0" err="1">
                <a:latin typeface="Cambria" pitchFamily="18" charset="0"/>
                <a:cs typeface="Arial" charset="0"/>
              </a:rPr>
              <a:t>язовим</a:t>
            </a:r>
            <a:r>
              <a:rPr lang="uk-UA" sz="2700" dirty="0">
                <a:latin typeface="Cambria" pitchFamily="18" charset="0"/>
                <a:cs typeface="Arial" charset="0"/>
              </a:rPr>
              <a:t> </a:t>
            </a:r>
            <a:r>
              <a:rPr lang="ru-RU" sz="2700" dirty="0" err="1">
                <a:latin typeface="Cambria" pitchFamily="18" charset="0"/>
                <a:cs typeface="Arial" charset="0"/>
              </a:rPr>
              <a:t>стомленням</a:t>
            </a:r>
            <a:r>
              <a:rPr lang="ru-RU" sz="2700" dirty="0">
                <a:latin typeface="Cambria" pitchFamily="18" charset="0"/>
                <a:cs typeface="Arial" charset="0"/>
              </a:rPr>
              <a:t> </a:t>
            </a:r>
            <a:r>
              <a:rPr lang="ru-RU" sz="2700" dirty="0" err="1">
                <a:latin typeface="Cambria" pitchFamily="18" charset="0"/>
                <a:cs typeface="Arial" charset="0"/>
              </a:rPr>
              <a:t>модуляції</a:t>
            </a:r>
            <a:r>
              <a:rPr lang="ru-RU" sz="2700" dirty="0">
                <a:latin typeface="Cambria" pitchFamily="18" charset="0"/>
                <a:cs typeface="Arial" charset="0"/>
              </a:rPr>
              <a:t> Н-рефлексу в </a:t>
            </a:r>
            <a:r>
              <a:rPr lang="ru-RU" sz="2700" dirty="0" err="1">
                <a:latin typeface="Cambria" pitchFamily="18" charset="0"/>
                <a:cs typeface="Arial" charset="0"/>
              </a:rPr>
              <a:t>умовах</a:t>
            </a:r>
            <a:r>
              <a:rPr lang="ru-RU" sz="2700" dirty="0">
                <a:latin typeface="Cambria" pitchFamily="18" charset="0"/>
                <a:cs typeface="Arial" charset="0"/>
              </a:rPr>
              <a:t> </a:t>
            </a:r>
            <a:r>
              <a:rPr lang="ru-RU" sz="2700" dirty="0" err="1">
                <a:latin typeface="Cambria" pitchFamily="18" charset="0"/>
                <a:cs typeface="Arial" charset="0"/>
              </a:rPr>
              <a:t>гомосинаптичної</a:t>
            </a:r>
            <a:r>
              <a:rPr lang="ru-RU" sz="2700" dirty="0">
                <a:latin typeface="Cambria" pitchFamily="18" charset="0"/>
                <a:cs typeface="Arial" charset="0"/>
              </a:rPr>
              <a:t> </a:t>
            </a:r>
            <a:r>
              <a:rPr lang="ru-RU" sz="2700" dirty="0" err="1">
                <a:latin typeface="Cambria" pitchFamily="18" charset="0"/>
                <a:cs typeface="Arial" charset="0"/>
              </a:rPr>
              <a:t>постактиваційної</a:t>
            </a:r>
            <a:r>
              <a:rPr lang="ru-RU" sz="2700" dirty="0">
                <a:latin typeface="Cambria" pitchFamily="18" charset="0"/>
                <a:cs typeface="Arial" charset="0"/>
              </a:rPr>
              <a:t> </a:t>
            </a:r>
            <a:r>
              <a:rPr lang="ru-RU" sz="2700" dirty="0" err="1">
                <a:latin typeface="Cambria" pitchFamily="18" charset="0"/>
                <a:cs typeface="Arial" charset="0"/>
              </a:rPr>
              <a:t>депресії</a:t>
            </a:r>
            <a:r>
              <a:rPr lang="ru-RU" sz="2700" dirty="0">
                <a:latin typeface="Cambria" pitchFamily="18" charset="0"/>
                <a:cs typeface="Arial" charset="0"/>
              </a:rPr>
              <a:t> при </a:t>
            </a:r>
            <a:r>
              <a:rPr lang="ru-RU" sz="2700" dirty="0" err="1">
                <a:latin typeface="Cambria" pitchFamily="18" charset="0"/>
                <a:cs typeface="Arial" charset="0"/>
              </a:rPr>
              <a:t>парній</a:t>
            </a:r>
            <a:r>
              <a:rPr lang="ru-RU" sz="2700" dirty="0">
                <a:latin typeface="Cambria" pitchFamily="18" charset="0"/>
                <a:cs typeface="Arial" charset="0"/>
              </a:rPr>
              <a:t> </a:t>
            </a:r>
            <a:r>
              <a:rPr lang="ru-RU" sz="2700" dirty="0" err="1">
                <a:latin typeface="Cambria" pitchFamily="18" charset="0"/>
                <a:cs typeface="Arial" charset="0"/>
              </a:rPr>
              <a:t>стимуляції</a:t>
            </a:r>
            <a:r>
              <a:rPr lang="ru-RU" sz="2700" dirty="0">
                <a:latin typeface="Cambria" pitchFamily="18" charset="0"/>
                <a:cs typeface="Arial" charset="0"/>
              </a:rPr>
              <a:t> нерва до м</a:t>
            </a:r>
            <a:r>
              <a:rPr lang="en-US" sz="2700" dirty="0">
                <a:latin typeface="Cambria" pitchFamily="18" charset="0"/>
                <a:cs typeface="Arial" charset="0"/>
              </a:rPr>
              <a:t>’</a:t>
            </a:r>
            <a:r>
              <a:rPr lang="uk-UA" sz="2700" dirty="0" err="1">
                <a:latin typeface="Cambria" pitchFamily="18" charset="0"/>
                <a:cs typeface="Arial" charset="0"/>
              </a:rPr>
              <a:t>язів-агоністів</a:t>
            </a:r>
            <a:r>
              <a:rPr lang="ru-RU" sz="2700" dirty="0">
                <a:latin typeface="Cambria" pitchFamily="18" charset="0"/>
                <a:cs typeface="Arial" charset="0"/>
              </a:rPr>
              <a:t> (</a:t>
            </a:r>
            <a:r>
              <a:rPr lang="ru-RU" sz="2700" dirty="0" err="1">
                <a:latin typeface="Cambria" pitchFamily="18" charset="0"/>
                <a:cs typeface="Arial" charset="0"/>
              </a:rPr>
              <a:t>великогомілкового</a:t>
            </a:r>
            <a:r>
              <a:rPr lang="ru-RU" sz="2700" dirty="0">
                <a:latin typeface="Cambria" pitchFamily="18" charset="0"/>
                <a:cs typeface="Arial" charset="0"/>
              </a:rPr>
              <a:t>  нерва</a:t>
            </a:r>
            <a:r>
              <a:rPr lang="en-US" sz="2700" dirty="0">
                <a:latin typeface="Cambria" pitchFamily="18" charset="0"/>
                <a:cs typeface="Arial" charset="0"/>
              </a:rPr>
              <a:t>, </a:t>
            </a:r>
            <a:r>
              <a:rPr lang="en-US" sz="2700" i="1" dirty="0">
                <a:latin typeface="Cambria" pitchFamily="18" charset="0"/>
                <a:cs typeface="Arial" charset="0"/>
              </a:rPr>
              <a:t>n. </a:t>
            </a:r>
            <a:r>
              <a:rPr lang="en-US" sz="2700" i="1" dirty="0" err="1">
                <a:latin typeface="Cambria" pitchFamily="18" charset="0"/>
                <a:cs typeface="Arial" charset="0"/>
              </a:rPr>
              <a:t>tibialis</a:t>
            </a:r>
            <a:r>
              <a:rPr lang="ru-RU" sz="2700" dirty="0">
                <a:latin typeface="Cambria" pitchFamily="18" charset="0"/>
                <a:cs typeface="Arial" charset="0"/>
              </a:rPr>
              <a:t>) у </a:t>
            </a:r>
            <a:r>
              <a:rPr lang="ru-RU" sz="2700" dirty="0" err="1">
                <a:latin typeface="Cambria" pitchFamily="18" charset="0"/>
                <a:cs typeface="Arial" charset="0"/>
              </a:rPr>
              <a:t>фізично</a:t>
            </a:r>
            <a:r>
              <a:rPr lang="ru-RU" sz="2700" dirty="0">
                <a:latin typeface="Cambria" pitchFamily="18" charset="0"/>
                <a:cs typeface="Arial" charset="0"/>
              </a:rPr>
              <a:t> </a:t>
            </a:r>
            <a:r>
              <a:rPr lang="ru-RU" sz="2700" dirty="0" err="1">
                <a:latin typeface="Cambria" pitchFamily="18" charset="0"/>
                <a:cs typeface="Arial" charset="0"/>
              </a:rPr>
              <a:t>нетренованих</a:t>
            </a:r>
            <a:r>
              <a:rPr lang="ru-RU" sz="2700" dirty="0">
                <a:latin typeface="Cambria" pitchFamily="18" charset="0"/>
                <a:cs typeface="Arial" charset="0"/>
              </a:rPr>
              <a:t> та </a:t>
            </a:r>
            <a:r>
              <a:rPr lang="ru-RU" sz="2700" dirty="0" err="1">
                <a:latin typeface="Cambria" pitchFamily="18" charset="0"/>
                <a:cs typeface="Arial" charset="0"/>
              </a:rPr>
              <a:t>тренованих</a:t>
            </a:r>
            <a:r>
              <a:rPr lang="ru-RU" sz="2700" dirty="0">
                <a:latin typeface="Cambria" pitchFamily="18" charset="0"/>
                <a:cs typeface="Arial" charset="0"/>
              </a:rPr>
              <a:t> </a:t>
            </a:r>
            <a:r>
              <a:rPr lang="ru-RU" sz="2700" dirty="0" err="1">
                <a:latin typeface="Cambria" pitchFamily="18" charset="0"/>
                <a:cs typeface="Arial" charset="0"/>
              </a:rPr>
              <a:t>осіб</a:t>
            </a:r>
            <a:r>
              <a:rPr lang="ru-RU" sz="2700" dirty="0">
                <a:latin typeface="Cambria" pitchFamily="18" charset="0"/>
                <a:cs typeface="Arial" charset="0"/>
              </a:rPr>
              <a:t>.</a:t>
            </a:r>
          </a:p>
          <a:p>
            <a:pPr lvl="0" algn="just" fontAlgn="base">
              <a:spcBef>
                <a:spcPts val="100"/>
              </a:spcBef>
              <a:spcAft>
                <a:spcPct val="0"/>
              </a:spcAft>
              <a:buFont typeface="Arial" pitchFamily="34" charset="0"/>
              <a:buAutoNum type="arabicPeriod"/>
            </a:pPr>
            <a:endParaRPr lang="ru-RU" sz="2700" dirty="0">
              <a:latin typeface="Cambria" pitchFamily="18" charset="0"/>
              <a:cs typeface="Arial" charset="0"/>
            </a:endParaRPr>
          </a:p>
          <a:p>
            <a:pPr marL="0" indent="0" algn="just" fontAlgn="base">
              <a:spcBef>
                <a:spcPts val="100"/>
              </a:spcBef>
              <a:spcAft>
                <a:spcPct val="0"/>
              </a:spcAft>
              <a:buNone/>
            </a:pPr>
            <a:r>
              <a:rPr lang="ru-RU" sz="2700" dirty="0">
                <a:latin typeface="Cambria" pitchFamily="18" charset="0"/>
                <a:cs typeface="Arial" charset="0"/>
              </a:rPr>
              <a:t>3. </a:t>
            </a:r>
            <a:r>
              <a:rPr lang="ru-RU" sz="2700" dirty="0" err="1">
                <a:latin typeface="Cambria" pitchFamily="18" charset="0"/>
                <a:cs typeface="Arial" charset="0"/>
              </a:rPr>
              <a:t>Визначити</a:t>
            </a:r>
            <a:r>
              <a:rPr lang="ru-RU" sz="2700" dirty="0">
                <a:latin typeface="Cambria" pitchFamily="18" charset="0"/>
                <a:cs typeface="Arial" charset="0"/>
              </a:rPr>
              <a:t> </a:t>
            </a:r>
            <a:r>
              <a:rPr lang="ru-RU" sz="2700" dirty="0" err="1">
                <a:latin typeface="Cambria" pitchFamily="18" charset="0"/>
                <a:cs typeface="Arial" charset="0"/>
              </a:rPr>
              <a:t>особливості</a:t>
            </a:r>
            <a:r>
              <a:rPr lang="ru-RU" sz="2700" dirty="0">
                <a:latin typeface="Cambria" pitchFamily="18" charset="0"/>
                <a:cs typeface="Arial" charset="0"/>
              </a:rPr>
              <a:t> </a:t>
            </a:r>
            <a:r>
              <a:rPr lang="ru-RU" sz="2700" dirty="0" err="1">
                <a:latin typeface="Cambria" pitchFamily="18" charset="0"/>
                <a:cs typeface="Arial" charset="0"/>
              </a:rPr>
              <a:t>обумовленої</a:t>
            </a:r>
            <a:r>
              <a:rPr lang="ru-RU" sz="2700" dirty="0">
                <a:latin typeface="Cambria" pitchFamily="18" charset="0"/>
                <a:cs typeface="Arial" charset="0"/>
              </a:rPr>
              <a:t> </a:t>
            </a:r>
            <a:r>
              <a:rPr lang="uk-UA" sz="2700" dirty="0">
                <a:latin typeface="Cambria" pitchFamily="18" charset="0"/>
                <a:cs typeface="Arial" charset="0"/>
              </a:rPr>
              <a:t>м</a:t>
            </a:r>
            <a:r>
              <a:rPr lang="en-US" sz="2700" dirty="0">
                <a:latin typeface="Cambria" pitchFamily="18" charset="0"/>
                <a:cs typeface="Arial" charset="0"/>
              </a:rPr>
              <a:t>’</a:t>
            </a:r>
            <a:r>
              <a:rPr lang="uk-UA" sz="2700" dirty="0" err="1">
                <a:latin typeface="Cambria" pitchFamily="18" charset="0"/>
                <a:cs typeface="Arial" charset="0"/>
              </a:rPr>
              <a:t>язовим</a:t>
            </a:r>
            <a:r>
              <a:rPr lang="uk-UA" sz="2700" dirty="0">
                <a:latin typeface="Cambria" pitchFamily="18" charset="0"/>
                <a:cs typeface="Arial" charset="0"/>
              </a:rPr>
              <a:t> </a:t>
            </a:r>
            <a:r>
              <a:rPr lang="ru-RU" sz="2700" dirty="0" err="1">
                <a:latin typeface="Cambria" pitchFamily="18" charset="0"/>
                <a:cs typeface="Arial" charset="0"/>
              </a:rPr>
              <a:t>стомленням</a:t>
            </a:r>
            <a:r>
              <a:rPr lang="ru-RU" sz="2700" dirty="0">
                <a:latin typeface="Cambria" pitchFamily="18" charset="0"/>
                <a:cs typeface="Arial" charset="0"/>
              </a:rPr>
              <a:t> </a:t>
            </a:r>
            <a:r>
              <a:rPr lang="ru-RU" sz="2700" dirty="0" err="1">
                <a:latin typeface="Cambria" pitchFamily="18" charset="0"/>
                <a:cs typeface="Arial" charset="0"/>
              </a:rPr>
              <a:t>модуляції</a:t>
            </a:r>
            <a:r>
              <a:rPr lang="ru-RU" sz="2700" dirty="0">
                <a:latin typeface="Cambria" pitchFamily="18" charset="0"/>
                <a:cs typeface="Arial" charset="0"/>
              </a:rPr>
              <a:t> Н-рефлексу в </a:t>
            </a:r>
            <a:r>
              <a:rPr lang="ru-RU" sz="2700" dirty="0" err="1">
                <a:latin typeface="Cambria" pitchFamily="18" charset="0"/>
                <a:cs typeface="Arial" charset="0"/>
              </a:rPr>
              <a:t>умовах</a:t>
            </a:r>
            <a:r>
              <a:rPr lang="ru-RU" sz="2700" dirty="0">
                <a:latin typeface="Cambria" pitchFamily="18" charset="0"/>
                <a:cs typeface="Arial" charset="0"/>
              </a:rPr>
              <a:t> сегментарного </a:t>
            </a:r>
            <a:r>
              <a:rPr lang="ru-RU" sz="2700" dirty="0" err="1">
                <a:latin typeface="Cambria" pitchFamily="18" charset="0"/>
                <a:cs typeface="Arial" charset="0"/>
              </a:rPr>
              <a:t>гальмування</a:t>
            </a:r>
            <a:r>
              <a:rPr lang="ru-RU" sz="2700" dirty="0">
                <a:latin typeface="Cambria" pitchFamily="18" charset="0"/>
                <a:cs typeface="Arial" charset="0"/>
              </a:rPr>
              <a:t> </a:t>
            </a:r>
            <a:r>
              <a:rPr lang="ru-RU" sz="2700" dirty="0" err="1">
                <a:latin typeface="Cambria" pitchFamily="18" charset="0"/>
                <a:cs typeface="Arial" charset="0"/>
              </a:rPr>
              <a:t>від</a:t>
            </a:r>
            <a:r>
              <a:rPr lang="ru-RU" sz="2700" dirty="0">
                <a:latin typeface="Cambria" pitchFamily="18" charset="0"/>
                <a:cs typeface="Arial" charset="0"/>
              </a:rPr>
              <a:t> </a:t>
            </a:r>
            <a:r>
              <a:rPr lang="en-US" sz="2700" dirty="0">
                <a:latin typeface="Cambria" pitchFamily="18" charset="0"/>
                <a:cs typeface="Arial" charset="0"/>
              </a:rPr>
              <a:t>I</a:t>
            </a:r>
            <a:r>
              <a:rPr lang="uk-UA" sz="2700" dirty="0">
                <a:latin typeface="Cambria" pitchFamily="18" charset="0"/>
                <a:cs typeface="Arial" charset="0"/>
              </a:rPr>
              <a:t>а-</a:t>
            </a:r>
            <a:r>
              <a:rPr lang="uk-UA" sz="2700" dirty="0" err="1">
                <a:latin typeface="Cambria" pitchFamily="18" charset="0"/>
                <a:cs typeface="Arial" charset="0"/>
              </a:rPr>
              <a:t>аферентів</a:t>
            </a:r>
            <a:r>
              <a:rPr lang="ru-RU" sz="2700" dirty="0">
                <a:latin typeface="Cambria" pitchFamily="18" charset="0"/>
                <a:cs typeface="Arial" charset="0"/>
              </a:rPr>
              <a:t> нерва до</a:t>
            </a:r>
            <a:r>
              <a:rPr lang="uk-UA" sz="2700" dirty="0">
                <a:latin typeface="Cambria" pitchFamily="18" charset="0"/>
                <a:cs typeface="Arial" charset="0"/>
              </a:rPr>
              <a:t> </a:t>
            </a:r>
            <a:r>
              <a:rPr lang="ru-RU" sz="2700" dirty="0" err="1">
                <a:latin typeface="Cambria" pitchFamily="18" charset="0"/>
                <a:cs typeface="Arial" charset="0"/>
              </a:rPr>
              <a:t>м’язів-антагоністів</a:t>
            </a:r>
            <a:r>
              <a:rPr lang="ru-RU" sz="2700" dirty="0">
                <a:latin typeface="Cambria" pitchFamily="18" charset="0"/>
                <a:cs typeface="Arial" charset="0"/>
              </a:rPr>
              <a:t> при </a:t>
            </a:r>
            <a:r>
              <a:rPr lang="uk-UA" sz="2700" dirty="0">
                <a:latin typeface="Cambria" pitchFamily="18" charset="0"/>
                <a:cs typeface="Arial" charset="0"/>
              </a:rPr>
              <a:t>попередній </a:t>
            </a:r>
            <a:r>
              <a:rPr lang="ru-RU" sz="2700" dirty="0" err="1">
                <a:latin typeface="Cambria" pitchFamily="18" charset="0"/>
                <a:cs typeface="Arial" charset="0"/>
              </a:rPr>
              <a:t>стимуляції</a:t>
            </a:r>
            <a:r>
              <a:rPr lang="ru-RU" sz="2700" dirty="0">
                <a:latin typeface="Cambria" pitchFamily="18" charset="0"/>
                <a:cs typeface="Arial" charset="0"/>
              </a:rPr>
              <a:t> </a:t>
            </a:r>
            <a:r>
              <a:rPr lang="ru-RU" sz="2700" dirty="0" err="1">
                <a:latin typeface="Cambria" pitchFamily="18" charset="0"/>
                <a:cs typeface="Arial" charset="0"/>
              </a:rPr>
              <a:t>загального</a:t>
            </a:r>
            <a:r>
              <a:rPr lang="ru-RU" sz="2700" dirty="0">
                <a:latin typeface="Cambria" pitchFamily="18" charset="0"/>
                <a:cs typeface="Arial" charset="0"/>
              </a:rPr>
              <a:t> </a:t>
            </a:r>
            <a:r>
              <a:rPr lang="ru-RU" sz="2700" dirty="0" err="1">
                <a:latin typeface="Cambria" pitchFamily="18" charset="0"/>
                <a:cs typeface="Arial" charset="0"/>
              </a:rPr>
              <a:t>малогомілкового</a:t>
            </a:r>
            <a:r>
              <a:rPr lang="ru-RU" sz="2700" dirty="0">
                <a:latin typeface="Cambria" pitchFamily="18" charset="0"/>
                <a:cs typeface="Arial" charset="0"/>
              </a:rPr>
              <a:t> нерва</a:t>
            </a:r>
            <a:r>
              <a:rPr lang="en-US" sz="2700" dirty="0">
                <a:latin typeface="Cambria" pitchFamily="18" charset="0"/>
                <a:cs typeface="Arial" charset="0"/>
              </a:rPr>
              <a:t>, </a:t>
            </a:r>
            <a:r>
              <a:rPr lang="en-US" sz="2700" i="1" dirty="0">
                <a:latin typeface="Cambria" pitchFamily="18" charset="0"/>
                <a:cs typeface="Arial" charset="0"/>
              </a:rPr>
              <a:t>n. peroneus communis</a:t>
            </a:r>
            <a:r>
              <a:rPr lang="ru-RU" sz="2700" dirty="0">
                <a:latin typeface="Cambria" pitchFamily="18" charset="0"/>
                <a:cs typeface="Arial" charset="0"/>
              </a:rPr>
              <a:t>, у </a:t>
            </a:r>
            <a:r>
              <a:rPr lang="ru-RU" sz="2700" dirty="0" err="1">
                <a:latin typeface="Cambria" pitchFamily="18" charset="0"/>
                <a:cs typeface="Arial" charset="0"/>
              </a:rPr>
              <a:t>фізично</a:t>
            </a:r>
            <a:r>
              <a:rPr lang="ru-RU" sz="2700" dirty="0">
                <a:latin typeface="Cambria" pitchFamily="18" charset="0"/>
                <a:cs typeface="Arial" charset="0"/>
              </a:rPr>
              <a:t> </a:t>
            </a:r>
            <a:r>
              <a:rPr lang="ru-RU" sz="2700" dirty="0" err="1">
                <a:latin typeface="Cambria" pitchFamily="18" charset="0"/>
                <a:cs typeface="Arial" charset="0"/>
              </a:rPr>
              <a:t>нетренованих</a:t>
            </a:r>
            <a:r>
              <a:rPr lang="ru-RU" sz="2700" dirty="0">
                <a:latin typeface="Cambria" pitchFamily="18" charset="0"/>
                <a:cs typeface="Arial" charset="0"/>
              </a:rPr>
              <a:t>  </a:t>
            </a:r>
            <a:r>
              <a:rPr lang="ru-RU" sz="2700" dirty="0" err="1">
                <a:latin typeface="Cambria" pitchFamily="18" charset="0"/>
                <a:cs typeface="Arial" charset="0"/>
              </a:rPr>
              <a:t>осіб</a:t>
            </a:r>
            <a:r>
              <a:rPr lang="ru-RU" sz="2700" dirty="0">
                <a:latin typeface="Cambria" pitchFamily="18" charset="0"/>
                <a:cs typeface="Arial" charset="0"/>
              </a:rPr>
              <a:t>.</a:t>
            </a:r>
          </a:p>
          <a:p>
            <a:pPr marL="0" lvl="0" indent="0" algn="just" fontAlgn="base">
              <a:spcBef>
                <a:spcPts val="100"/>
              </a:spcBef>
              <a:spcAft>
                <a:spcPct val="0"/>
              </a:spcAft>
              <a:buNone/>
            </a:pPr>
            <a:endParaRPr lang="ru-RU" sz="2700" dirty="0">
              <a:latin typeface="Cambria" pitchFamily="18" charset="0"/>
              <a:cs typeface="Arial" charset="0"/>
            </a:endParaRPr>
          </a:p>
          <a:p>
            <a:pPr marL="0" lvl="0" indent="0" algn="just" fontAlgn="base">
              <a:spcBef>
                <a:spcPts val="100"/>
              </a:spcBef>
              <a:spcAft>
                <a:spcPct val="0"/>
              </a:spcAft>
              <a:buNone/>
            </a:pPr>
            <a:r>
              <a:rPr lang="ru-RU" sz="2700" dirty="0">
                <a:latin typeface="Cambria" pitchFamily="18" charset="0"/>
                <a:cs typeface="Arial" charset="0"/>
              </a:rPr>
              <a:t>4.  З</a:t>
            </a:r>
            <a:r>
              <a:rPr lang="en-US" sz="2700" dirty="0">
                <a:latin typeface="Cambria" pitchFamily="18" charset="0"/>
                <a:cs typeface="Arial" charset="0"/>
              </a:rPr>
              <a:t>’</a:t>
            </a:r>
            <a:r>
              <a:rPr lang="uk-UA" sz="2700" dirty="0">
                <a:latin typeface="Cambria" pitchFamily="18" charset="0"/>
                <a:cs typeface="Arial" charset="0"/>
              </a:rPr>
              <a:t>ясувати </a:t>
            </a:r>
            <a:r>
              <a:rPr lang="ru-RU" sz="2700" dirty="0" err="1">
                <a:latin typeface="Cambria" pitchFamily="18" charset="0"/>
                <a:cs typeface="Arial" charset="0"/>
              </a:rPr>
              <a:t>статеві</a:t>
            </a:r>
            <a:r>
              <a:rPr lang="ru-RU" sz="2700" dirty="0">
                <a:latin typeface="Cambria" pitchFamily="18" charset="0"/>
                <a:cs typeface="Arial" charset="0"/>
              </a:rPr>
              <a:t> та </a:t>
            </a:r>
            <a:r>
              <a:rPr lang="ru-RU" sz="2700" dirty="0" err="1">
                <a:latin typeface="Cambria" pitchFamily="18" charset="0"/>
                <a:cs typeface="Arial" charset="0"/>
              </a:rPr>
              <a:t>вікові</a:t>
            </a:r>
            <a:r>
              <a:rPr lang="ru-RU" sz="2700" dirty="0">
                <a:latin typeface="Cambria" pitchFamily="18" charset="0"/>
                <a:cs typeface="Arial" charset="0"/>
              </a:rPr>
              <a:t> </a:t>
            </a:r>
            <a:r>
              <a:rPr lang="ru-RU" sz="2700" dirty="0" err="1">
                <a:latin typeface="Cambria" pitchFamily="18" charset="0"/>
                <a:cs typeface="Arial" charset="0"/>
              </a:rPr>
              <a:t>особливості</a:t>
            </a:r>
            <a:r>
              <a:rPr lang="ru-RU" sz="2700" dirty="0">
                <a:latin typeface="Cambria" pitchFamily="18" charset="0"/>
                <a:cs typeface="Arial" charset="0"/>
              </a:rPr>
              <a:t> </a:t>
            </a:r>
            <a:r>
              <a:rPr lang="ru-RU" sz="2700" dirty="0" err="1">
                <a:latin typeface="Cambria" pitchFamily="18" charset="0"/>
                <a:cs typeface="Arial" charset="0"/>
              </a:rPr>
              <a:t>параметрів</a:t>
            </a:r>
            <a:r>
              <a:rPr lang="ru-RU" sz="2700" dirty="0">
                <a:latin typeface="Cambria" pitchFamily="18" charset="0"/>
                <a:cs typeface="Arial" charset="0"/>
              </a:rPr>
              <a:t> Н-рефлексу у </a:t>
            </a:r>
            <a:r>
              <a:rPr lang="ru-RU" sz="2700" dirty="0" err="1">
                <a:latin typeface="Cambria" pitchFamily="18" charset="0"/>
                <a:cs typeface="Arial" charset="0"/>
              </a:rPr>
              <a:t>тренованих</a:t>
            </a:r>
            <a:r>
              <a:rPr lang="ru-RU" sz="2700" dirty="0">
                <a:latin typeface="Cambria" pitchFamily="18" charset="0"/>
                <a:cs typeface="Arial" charset="0"/>
              </a:rPr>
              <a:t> </a:t>
            </a:r>
            <a:r>
              <a:rPr lang="ru-RU" sz="2700" dirty="0" err="1">
                <a:latin typeface="Cambria" pitchFamily="18" charset="0"/>
                <a:cs typeface="Arial" charset="0"/>
              </a:rPr>
              <a:t>осіб</a:t>
            </a:r>
            <a:r>
              <a:rPr lang="ru-RU" sz="2700" dirty="0">
                <a:latin typeface="Cambria" pitchFamily="18" charset="0"/>
                <a:cs typeface="Arial" charset="0"/>
              </a:rPr>
              <a:t>, а </a:t>
            </a:r>
            <a:r>
              <a:rPr lang="ru-RU" sz="2700" dirty="0" err="1">
                <a:latin typeface="Cambria" pitchFamily="18" charset="0"/>
                <a:cs typeface="Arial" charset="0"/>
              </a:rPr>
              <a:t>також</a:t>
            </a:r>
            <a:r>
              <a:rPr lang="ru-RU" sz="2700" dirty="0">
                <a:latin typeface="Cambria" pitchFamily="18" charset="0"/>
                <a:cs typeface="Arial" charset="0"/>
              </a:rPr>
              <a:t> </a:t>
            </a:r>
            <a:r>
              <a:rPr lang="ru-RU" sz="2700" dirty="0" err="1">
                <a:latin typeface="Cambria" pitchFamily="18" charset="0"/>
                <a:cs typeface="Arial" charset="0"/>
              </a:rPr>
              <a:t>можливий</a:t>
            </a:r>
            <a:r>
              <a:rPr lang="ru-RU" sz="2700" dirty="0">
                <a:latin typeface="Cambria" pitchFamily="18" charset="0"/>
                <a:cs typeface="Arial" charset="0"/>
              </a:rPr>
              <a:t> </a:t>
            </a:r>
            <a:r>
              <a:rPr lang="ru-RU" sz="2700" dirty="0" err="1">
                <a:latin typeface="Cambria" pitchFamily="18" charset="0"/>
                <a:cs typeface="Arial" charset="0"/>
              </a:rPr>
              <a:t>зв’язок</a:t>
            </a:r>
            <a:r>
              <a:rPr lang="ru-RU" sz="2700" dirty="0">
                <a:latin typeface="Cambria" pitchFamily="18" charset="0"/>
                <a:cs typeface="Arial" charset="0"/>
              </a:rPr>
              <a:t> </a:t>
            </a:r>
            <a:r>
              <a:rPr lang="ru-RU" sz="2700" dirty="0" err="1">
                <a:latin typeface="Cambria" pitchFamily="18" charset="0"/>
                <a:cs typeface="Arial" charset="0"/>
              </a:rPr>
              <a:t>антропометричних</a:t>
            </a:r>
            <a:r>
              <a:rPr lang="ru-RU" sz="2700" dirty="0">
                <a:latin typeface="Cambria" pitchFamily="18" charset="0"/>
                <a:cs typeface="Arial" charset="0"/>
              </a:rPr>
              <a:t> </a:t>
            </a:r>
            <a:r>
              <a:rPr lang="ru-RU" sz="2700" dirty="0" err="1">
                <a:latin typeface="Cambria" pitchFamily="18" charset="0"/>
                <a:cs typeface="Arial" charset="0"/>
              </a:rPr>
              <a:t>параметрів</a:t>
            </a:r>
            <a:r>
              <a:rPr lang="ru-RU" sz="2700" dirty="0">
                <a:latin typeface="Cambria" pitchFamily="18" charset="0"/>
                <a:cs typeface="Arial" charset="0"/>
              </a:rPr>
              <a:t> у </a:t>
            </a:r>
            <a:r>
              <a:rPr lang="ru-RU" sz="2700" dirty="0" err="1">
                <a:latin typeface="Cambria" pitchFamily="18" charset="0"/>
                <a:cs typeface="Arial" charset="0"/>
              </a:rPr>
              <a:t>тренованих</a:t>
            </a:r>
            <a:r>
              <a:rPr lang="ru-RU" sz="2700" dirty="0">
                <a:latin typeface="Cambria" pitchFamily="18" charset="0"/>
                <a:cs typeface="Arial" charset="0"/>
              </a:rPr>
              <a:t> </a:t>
            </a:r>
            <a:r>
              <a:rPr lang="ru-RU" sz="2700" dirty="0" err="1">
                <a:latin typeface="Cambria" pitchFamily="18" charset="0"/>
                <a:cs typeface="Arial" charset="0"/>
              </a:rPr>
              <a:t>осіб</a:t>
            </a:r>
            <a:r>
              <a:rPr lang="ru-RU" sz="2700" dirty="0">
                <a:latin typeface="Cambria" pitchFamily="18" charset="0"/>
                <a:cs typeface="Arial" charset="0"/>
              </a:rPr>
              <a:t> </a:t>
            </a:r>
            <a:r>
              <a:rPr lang="ru-RU" sz="2700" dirty="0" err="1">
                <a:latin typeface="Cambria" pitchFamily="18" charset="0"/>
                <a:cs typeface="Arial" charset="0"/>
              </a:rPr>
              <a:t>різного</a:t>
            </a:r>
            <a:r>
              <a:rPr lang="ru-RU" sz="2700" dirty="0">
                <a:latin typeface="Cambria" pitchFamily="18" charset="0"/>
                <a:cs typeface="Arial" charset="0"/>
              </a:rPr>
              <a:t> </a:t>
            </a:r>
            <a:r>
              <a:rPr lang="ru-RU" sz="2700" dirty="0" err="1">
                <a:latin typeface="Cambria" pitchFamily="18" charset="0"/>
                <a:cs typeface="Arial" charset="0"/>
              </a:rPr>
              <a:t>віку</a:t>
            </a:r>
            <a:r>
              <a:rPr lang="ru-RU" sz="2700" dirty="0">
                <a:latin typeface="Cambria" pitchFamily="18" charset="0"/>
                <a:cs typeface="Arial" charset="0"/>
              </a:rPr>
              <a:t> та </a:t>
            </a:r>
            <a:r>
              <a:rPr lang="ru-RU" sz="2700" dirty="0" err="1">
                <a:latin typeface="Cambria" pitchFamily="18" charset="0"/>
                <a:cs typeface="Arial" charset="0"/>
              </a:rPr>
              <a:t>статі</a:t>
            </a:r>
            <a:r>
              <a:rPr lang="ru-RU" sz="2700" dirty="0">
                <a:latin typeface="Cambria" pitchFamily="18" charset="0"/>
                <a:cs typeface="Arial" charset="0"/>
              </a:rPr>
              <a:t> з параметрами Н-рефлексу.</a:t>
            </a:r>
          </a:p>
          <a:p>
            <a:pPr marL="0" lvl="0" indent="0" algn="just" fontAlgn="base">
              <a:spcBef>
                <a:spcPts val="100"/>
              </a:spcBef>
              <a:spcAft>
                <a:spcPct val="0"/>
              </a:spcAft>
              <a:buNone/>
            </a:pPr>
            <a:endParaRPr lang="uk-UA" sz="2600" strike="sngStrike" dirty="0">
              <a:solidFill>
                <a:prstClr val="black"/>
              </a:solidFill>
              <a:latin typeface="Cambria" pitchFamily="18" charset="0"/>
              <a:cs typeface="Arial" charset="0"/>
            </a:endParaRPr>
          </a:p>
          <a:p>
            <a:pPr marL="0" indent="0" algn="just">
              <a:buFontTx/>
              <a:buNone/>
            </a:pPr>
            <a:endParaRPr lang="ru-RU" sz="2600" dirty="0">
              <a:latin typeface="Tahoma" pitchFamily="34" charset="0"/>
              <a:cs typeface="Tahoma" pitchFamily="34" charset="0"/>
            </a:endParaRPr>
          </a:p>
        </p:txBody>
      </p:sp>
      <p:sp>
        <p:nvSpPr>
          <p:cNvPr id="2" name="Прямоугольник 1"/>
          <p:cNvSpPr/>
          <p:nvPr/>
        </p:nvSpPr>
        <p:spPr>
          <a:xfrm>
            <a:off x="8093712" y="6341592"/>
            <a:ext cx="1050288" cy="523220"/>
          </a:xfrm>
          <a:prstGeom prst="rect">
            <a:avLst/>
          </a:prstGeom>
        </p:spPr>
        <p:txBody>
          <a:bodyPr wrap="none">
            <a:spAutoFit/>
          </a:bodyPr>
          <a:lstStyle/>
          <a:p>
            <a:r>
              <a:rPr lang="uk-UA" sz="2800" b="1" dirty="0">
                <a:solidFill>
                  <a:srgbClr val="C00000"/>
                </a:solidFill>
                <a:latin typeface="Calibri" pitchFamily="34" charset="0"/>
                <a:cs typeface="Arial" charset="0"/>
              </a:rPr>
              <a:t>5</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Tree>
    <p:extLst>
      <p:ext uri="{BB962C8B-B14F-4D97-AF65-F5344CB8AC3E}">
        <p14:creationId xmlns:p14="http://schemas.microsoft.com/office/powerpoint/2010/main" val="3160829868"/>
      </p:ext>
    </p:extLst>
  </p:cSld>
  <p:clrMapOvr>
    <a:masterClrMapping/>
  </p:clrMapOvr>
  <mc:AlternateContent xmlns:mc="http://schemas.openxmlformats.org/markup-compatibility/2006" xmlns:p14="http://schemas.microsoft.com/office/powerpoint/2010/main">
    <mc:Choice Requires="p14">
      <p:transition spd="slow" p14:dur="2000" advTm="60128"/>
    </mc:Choice>
    <mc:Fallback xmlns="">
      <p:transition spd="slow" advTm="601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63611" y="353365"/>
            <a:ext cx="6993428" cy="471488"/>
          </a:xfrm>
        </p:spPr>
        <p:txBody>
          <a:bodyPr>
            <a:noAutofit/>
          </a:bodyPr>
          <a:lstStyle/>
          <a:p>
            <a:pPr lvl="0">
              <a:spcBef>
                <a:spcPct val="20000"/>
              </a:spcBef>
            </a:pPr>
            <a:r>
              <a:rPr lang="uk-UA" sz="1800" b="1" dirty="0">
                <a:solidFill>
                  <a:prstClr val="black"/>
                </a:solidFill>
                <a:latin typeface="Cambria" pitchFamily="18" charset="0"/>
                <a:ea typeface="+mn-ea"/>
                <a:cs typeface="+mn-cs"/>
              </a:rPr>
              <a:t>МЕТОДИКА  ВІДВЕДЕННЯ  </a:t>
            </a:r>
            <a:r>
              <a:rPr lang="ru-RU" sz="1800" b="1" dirty="0">
                <a:latin typeface="Cambria" pitchFamily="18" charset="0"/>
              </a:rPr>
              <a:t>Н-РЕФЛЕКСУ ВІД</a:t>
            </a:r>
            <a:r>
              <a:rPr lang="uk-UA" sz="1800" b="1" kern="0" dirty="0">
                <a:solidFill>
                  <a:prstClr val="black"/>
                </a:solidFill>
                <a:latin typeface="Cambria" pitchFamily="18" charset="0"/>
                <a:ea typeface="+mn-ea"/>
                <a:cs typeface="+mn-cs"/>
              </a:rPr>
              <a:t>  КАМБАЛОПОДІБНОГО  М’ЯЗА ЛЮДИНИ</a:t>
            </a:r>
            <a:endParaRPr lang="ru-RU" sz="1800" b="1" dirty="0">
              <a:latin typeface="Cambria" pitchFamily="18" charset="0"/>
            </a:endParaRPr>
          </a:p>
        </p:txBody>
      </p:sp>
      <p:sp>
        <p:nvSpPr>
          <p:cNvPr id="2" name="Прямоугольник 1"/>
          <p:cNvSpPr/>
          <p:nvPr/>
        </p:nvSpPr>
        <p:spPr>
          <a:xfrm>
            <a:off x="8090336" y="6325402"/>
            <a:ext cx="1050288" cy="523220"/>
          </a:xfrm>
          <a:prstGeom prst="rect">
            <a:avLst/>
          </a:prstGeom>
        </p:spPr>
        <p:txBody>
          <a:bodyPr wrap="none">
            <a:spAutoFit/>
          </a:bodyPr>
          <a:lstStyle/>
          <a:p>
            <a:pPr lvl="0"/>
            <a:r>
              <a:rPr lang="uk-UA" sz="2800" b="1" dirty="0">
                <a:solidFill>
                  <a:srgbClr val="C00000"/>
                </a:solidFill>
                <a:latin typeface="Calibri" pitchFamily="34" charset="0"/>
                <a:cs typeface="Arial" charset="0"/>
              </a:rPr>
              <a:t>6</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4" name="Объект 3"/>
          <p:cNvSpPr>
            <a:spLocks noGrp="1"/>
          </p:cNvSpPr>
          <p:nvPr>
            <p:ph idx="1"/>
          </p:nvPr>
        </p:nvSpPr>
        <p:spPr>
          <a:xfrm>
            <a:off x="3632152" y="1113380"/>
            <a:ext cx="2824632" cy="5473632"/>
          </a:xfrm>
          <a:ln w="19050">
            <a:solidFill>
              <a:srgbClr val="0070C0"/>
            </a:solidFill>
          </a:ln>
        </p:spPr>
        <p:txBody>
          <a:bodyPr>
            <a:noAutofit/>
          </a:bodyPr>
          <a:lstStyle/>
          <a:p>
            <a:pPr marL="0" indent="0" algn="just">
              <a:buNone/>
            </a:pPr>
            <a:r>
              <a:rPr lang="uk-UA" sz="1800" b="1" dirty="0">
                <a:latin typeface="Cambria" pitchFamily="18" charset="0"/>
                <a:ea typeface="Times New Roman"/>
              </a:rPr>
              <a:t>Методи дослідження:</a:t>
            </a:r>
          </a:p>
          <a:p>
            <a:pPr marL="0" indent="0" algn="just">
              <a:buNone/>
            </a:pPr>
            <a:endParaRPr lang="en-US" sz="1800" b="1" dirty="0">
              <a:latin typeface="Cambria" pitchFamily="18" charset="0"/>
              <a:ea typeface="Times New Roman"/>
            </a:endParaRPr>
          </a:p>
          <a:p>
            <a:pPr marL="0" indent="0" algn="just">
              <a:buNone/>
            </a:pPr>
            <a:r>
              <a:rPr lang="uk-UA" sz="1800" dirty="0">
                <a:latin typeface="Cambria" pitchFamily="18" charset="0"/>
                <a:ea typeface="Times New Roman"/>
              </a:rPr>
              <a:t>-    Електрофізіологічний</a:t>
            </a:r>
          </a:p>
          <a:p>
            <a:pPr marL="0" indent="0" algn="just">
              <a:buNone/>
            </a:pPr>
            <a:r>
              <a:rPr lang="uk-UA" sz="1800" dirty="0">
                <a:latin typeface="Cambria" pitchFamily="18" charset="0"/>
                <a:ea typeface="Times New Roman"/>
              </a:rPr>
              <a:t>(реєстрація </a:t>
            </a:r>
            <a:r>
              <a:rPr lang="uk-UA" sz="1800" dirty="0" err="1">
                <a:latin typeface="Cambria" pitchFamily="18" charset="0"/>
                <a:ea typeface="Times New Roman"/>
              </a:rPr>
              <a:t>Н-рефлексу</a:t>
            </a:r>
            <a:r>
              <a:rPr lang="uk-UA" sz="1800" dirty="0">
                <a:latin typeface="Cambria" pitchFamily="18" charset="0"/>
                <a:ea typeface="Times New Roman"/>
              </a:rPr>
              <a:t> </a:t>
            </a:r>
            <a:r>
              <a:rPr lang="uk-UA" sz="1800" dirty="0" err="1">
                <a:latin typeface="Cambria" pitchFamily="18" charset="0"/>
                <a:ea typeface="Times New Roman"/>
              </a:rPr>
              <a:t>камбалоподібного</a:t>
            </a:r>
            <a:r>
              <a:rPr lang="uk-UA" sz="1800" dirty="0">
                <a:latin typeface="Cambria" pitchFamily="18" charset="0"/>
                <a:ea typeface="Times New Roman"/>
              </a:rPr>
              <a:t> м’яза людини в умовах скорочення триголового м’яза литки, яке зумовлює стомлення цього м’яза;</a:t>
            </a:r>
            <a:endParaRPr lang="en-US" sz="1800" dirty="0">
              <a:latin typeface="Cambria" pitchFamily="18" charset="0"/>
              <a:ea typeface="Times New Roman"/>
            </a:endParaRPr>
          </a:p>
          <a:p>
            <a:pPr marL="0" indent="0" algn="just">
              <a:buNone/>
            </a:pPr>
            <a:r>
              <a:rPr lang="uk-UA" sz="1800" dirty="0">
                <a:latin typeface="Cambria" pitchFamily="18" charset="0"/>
                <a:ea typeface="Times New Roman"/>
              </a:rPr>
              <a:t>кондиціювання </a:t>
            </a:r>
            <a:r>
              <a:rPr lang="uk-UA" sz="1800" dirty="0" err="1">
                <a:latin typeface="Cambria" pitchFamily="18" charset="0"/>
                <a:ea typeface="Times New Roman"/>
              </a:rPr>
              <a:t>Н-рефлексу</a:t>
            </a:r>
            <a:r>
              <a:rPr lang="uk-UA" sz="1800" dirty="0">
                <a:latin typeface="Cambria" pitchFamily="18" charset="0"/>
                <a:ea typeface="Times New Roman"/>
              </a:rPr>
              <a:t> при різних комбінаціях подразнень аферентних входів);</a:t>
            </a:r>
          </a:p>
          <a:p>
            <a:pPr marL="0" indent="0" algn="just">
              <a:buNone/>
            </a:pPr>
            <a:r>
              <a:rPr lang="uk-UA" sz="1800" dirty="0">
                <a:latin typeface="Cambria" pitchFamily="18" charset="0"/>
                <a:ea typeface="Times New Roman"/>
              </a:rPr>
              <a:t>-    Антропометричні</a:t>
            </a:r>
          </a:p>
          <a:p>
            <a:pPr marL="0" indent="0" algn="just">
              <a:buNone/>
            </a:pPr>
            <a:r>
              <a:rPr lang="uk-UA" sz="1800" dirty="0">
                <a:latin typeface="Cambria" pitchFamily="18" charset="0"/>
                <a:ea typeface="Times New Roman"/>
              </a:rPr>
              <a:t>вимірювання;</a:t>
            </a:r>
          </a:p>
          <a:p>
            <a:pPr marL="0" indent="0" algn="just">
              <a:buNone/>
            </a:pPr>
            <a:r>
              <a:rPr lang="uk-UA" sz="1800" dirty="0">
                <a:latin typeface="Cambria" pitchFamily="18" charset="0"/>
                <a:ea typeface="Times New Roman"/>
              </a:rPr>
              <a:t>-    Статистичний аналіз. </a:t>
            </a:r>
            <a:endParaRPr lang="en-US" sz="1800" dirty="0">
              <a:latin typeface="Cambria" pitchFamily="18" charset="0"/>
              <a:ea typeface="Times New Roman"/>
            </a:endParaRPr>
          </a:p>
          <a:p>
            <a:pPr algn="just">
              <a:buFontTx/>
              <a:buChar char="-"/>
            </a:pPr>
            <a:endParaRPr lang="en-US" sz="1800" dirty="0">
              <a:latin typeface="Cambria" pitchFamily="18" charset="0"/>
              <a:ea typeface="Times New Roman"/>
            </a:endParaRPr>
          </a:p>
          <a:p>
            <a:pPr algn="just">
              <a:buFontTx/>
              <a:buChar char="-"/>
            </a:pPr>
            <a:endParaRPr lang="ru-RU" sz="1800" dirty="0"/>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32" y="993975"/>
            <a:ext cx="3367952" cy="2976891"/>
          </a:xfrm>
          <a:prstGeom prst="rect">
            <a:avLst/>
          </a:prstGeom>
          <a:ln w="19050">
            <a:solidFill>
              <a:srgbClr val="C00000"/>
            </a:solidFill>
          </a:ln>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915" y="4099066"/>
            <a:ext cx="3367953" cy="2595522"/>
          </a:xfrm>
          <a:prstGeom prst="rect">
            <a:avLst/>
          </a:prstGeom>
          <a:ln w="19050">
            <a:solidFill>
              <a:srgbClr val="C00000"/>
            </a:solid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0893" y="1368775"/>
            <a:ext cx="2452720" cy="3350032"/>
          </a:xfrm>
          <a:prstGeom prst="rect">
            <a:avLst/>
          </a:prstGeom>
        </p:spPr>
      </p:pic>
      <p:sp>
        <p:nvSpPr>
          <p:cNvPr id="6" name="TextBox 5"/>
          <p:cNvSpPr txBox="1"/>
          <p:nvPr/>
        </p:nvSpPr>
        <p:spPr>
          <a:xfrm>
            <a:off x="1709391" y="3338215"/>
            <a:ext cx="550151" cy="230832"/>
          </a:xfrm>
          <a:prstGeom prst="rect">
            <a:avLst/>
          </a:prstGeom>
          <a:noFill/>
        </p:spPr>
        <p:txBody>
          <a:bodyPr wrap="none" rtlCol="0">
            <a:spAutoFit/>
          </a:bodyPr>
          <a:lstStyle/>
          <a:p>
            <a:r>
              <a:rPr lang="uk-UA" sz="900" b="1" dirty="0" err="1">
                <a:latin typeface="Cambria" pitchFamily="18" charset="0"/>
              </a:rPr>
              <a:t>Ммакс</a:t>
            </a:r>
            <a:endParaRPr lang="ru-RU" sz="900" b="1" dirty="0">
              <a:latin typeface="Cambria" pitchFamily="18" charset="0"/>
            </a:endParaRPr>
          </a:p>
        </p:txBody>
      </p:sp>
      <p:sp>
        <p:nvSpPr>
          <p:cNvPr id="7" name="Прямоугольник 6"/>
          <p:cNvSpPr/>
          <p:nvPr/>
        </p:nvSpPr>
        <p:spPr>
          <a:xfrm>
            <a:off x="2152405" y="2071956"/>
            <a:ext cx="535724" cy="230832"/>
          </a:xfrm>
          <a:prstGeom prst="rect">
            <a:avLst/>
          </a:prstGeom>
        </p:spPr>
        <p:txBody>
          <a:bodyPr wrap="none">
            <a:spAutoFit/>
          </a:bodyPr>
          <a:lstStyle/>
          <a:p>
            <a:r>
              <a:rPr lang="uk-UA" sz="900" b="1" dirty="0" err="1">
                <a:latin typeface="Cambria" pitchFamily="18" charset="0"/>
              </a:rPr>
              <a:t>Нмакс</a:t>
            </a:r>
            <a:endParaRPr lang="ru-RU" sz="900" b="1" dirty="0">
              <a:latin typeface="Cambria" pitchFamily="18" charset="0"/>
            </a:endParaRPr>
          </a:p>
        </p:txBody>
      </p:sp>
      <p:sp>
        <p:nvSpPr>
          <p:cNvPr id="8" name="Прямоугольник 7"/>
          <p:cNvSpPr/>
          <p:nvPr/>
        </p:nvSpPr>
        <p:spPr>
          <a:xfrm>
            <a:off x="1902484" y="1744659"/>
            <a:ext cx="837089" cy="230832"/>
          </a:xfrm>
          <a:prstGeom prst="rect">
            <a:avLst/>
          </a:prstGeom>
        </p:spPr>
        <p:txBody>
          <a:bodyPr wrap="none">
            <a:spAutoFit/>
          </a:bodyPr>
          <a:lstStyle/>
          <a:p>
            <a:r>
              <a:rPr lang="uk-UA" sz="900" b="1" dirty="0">
                <a:latin typeface="Cambria" pitchFamily="18" charset="0"/>
              </a:rPr>
              <a:t>Н 75% </a:t>
            </a:r>
            <a:r>
              <a:rPr lang="uk-UA" sz="900" b="1" dirty="0" err="1">
                <a:latin typeface="Cambria" pitchFamily="18" charset="0"/>
              </a:rPr>
              <a:t>макс</a:t>
            </a:r>
            <a:endParaRPr lang="ru-RU" sz="900" b="1" dirty="0">
              <a:latin typeface="Cambria" pitchFamily="18" charset="0"/>
            </a:endParaRPr>
          </a:p>
        </p:txBody>
      </p:sp>
      <p:sp>
        <p:nvSpPr>
          <p:cNvPr id="9" name="Прямоугольник 8"/>
          <p:cNvSpPr/>
          <p:nvPr/>
        </p:nvSpPr>
        <p:spPr>
          <a:xfrm>
            <a:off x="1676529" y="2553307"/>
            <a:ext cx="615874" cy="230832"/>
          </a:xfrm>
          <a:prstGeom prst="rect">
            <a:avLst/>
          </a:prstGeom>
        </p:spPr>
        <p:txBody>
          <a:bodyPr wrap="none">
            <a:spAutoFit/>
          </a:bodyPr>
          <a:lstStyle/>
          <a:p>
            <a:r>
              <a:rPr lang="uk-UA" sz="900" b="1" dirty="0">
                <a:latin typeface="Cambria" pitchFamily="18" charset="0"/>
              </a:rPr>
              <a:t>Поріг М</a:t>
            </a:r>
            <a:endParaRPr lang="ru-RU" sz="900" dirty="0"/>
          </a:p>
        </p:txBody>
      </p:sp>
      <p:sp>
        <p:nvSpPr>
          <p:cNvPr id="10" name="Прямоугольник 9"/>
          <p:cNvSpPr/>
          <p:nvPr/>
        </p:nvSpPr>
        <p:spPr>
          <a:xfrm>
            <a:off x="2040436" y="1172821"/>
            <a:ext cx="601447" cy="230832"/>
          </a:xfrm>
          <a:prstGeom prst="rect">
            <a:avLst/>
          </a:prstGeom>
        </p:spPr>
        <p:txBody>
          <a:bodyPr wrap="none">
            <a:spAutoFit/>
          </a:bodyPr>
          <a:lstStyle/>
          <a:p>
            <a:r>
              <a:rPr lang="uk-UA" sz="900" b="1" dirty="0">
                <a:latin typeface="Cambria" pitchFamily="18" charset="0"/>
              </a:rPr>
              <a:t>Поріг Н</a:t>
            </a:r>
            <a:endParaRPr lang="ru-RU" sz="900" dirty="0"/>
          </a:p>
        </p:txBody>
      </p:sp>
    </p:spTree>
    <p:extLst>
      <p:ext uri="{BB962C8B-B14F-4D97-AF65-F5344CB8AC3E}">
        <p14:creationId xmlns:p14="http://schemas.microsoft.com/office/powerpoint/2010/main" val="1740930235"/>
      </p:ext>
    </p:extLst>
  </p:cSld>
  <p:clrMapOvr>
    <a:masterClrMapping/>
  </p:clrMapOvr>
  <mc:AlternateContent xmlns:mc="http://schemas.openxmlformats.org/markup-compatibility/2006" xmlns:p14="http://schemas.microsoft.com/office/powerpoint/2010/main">
    <mc:Choice Requires="p14">
      <p:transition spd="slow" p14:dur="2000" advTm="48545"/>
    </mc:Choice>
    <mc:Fallback xmlns="">
      <p:transition spd="slow" advTm="4854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843" y="211594"/>
            <a:ext cx="8229600" cy="587578"/>
          </a:xfrm>
        </p:spPr>
        <p:txBody>
          <a:bodyPr>
            <a:normAutofit/>
          </a:bodyPr>
          <a:lstStyle/>
          <a:p>
            <a:r>
              <a:rPr lang="uk-UA" sz="2000" b="1" dirty="0">
                <a:latin typeface="Cambria" pitchFamily="18" charset="0"/>
                <a:cs typeface="Tahoma" pitchFamily="34" charset="0"/>
              </a:rPr>
              <a:t>ОРГАНІЗАЦІЯ ЕКСПЕРИМЕНТУ</a:t>
            </a:r>
            <a:endParaRPr lang="ru-RU" sz="2000" b="1" dirty="0">
              <a:latin typeface="Cambria" pitchFamily="18" charset="0"/>
            </a:endParaRPr>
          </a:p>
        </p:txBody>
      </p:sp>
      <p:sp>
        <p:nvSpPr>
          <p:cNvPr id="3" name="Прямоугольник 2"/>
          <p:cNvSpPr/>
          <p:nvPr/>
        </p:nvSpPr>
        <p:spPr>
          <a:xfrm>
            <a:off x="7910970" y="6327400"/>
            <a:ext cx="1050288" cy="523220"/>
          </a:xfrm>
          <a:prstGeom prst="rect">
            <a:avLst/>
          </a:prstGeom>
        </p:spPr>
        <p:txBody>
          <a:bodyPr wrap="none">
            <a:spAutoFit/>
          </a:bodyPr>
          <a:lstStyle/>
          <a:p>
            <a:r>
              <a:rPr lang="uk-UA" sz="2800" b="1" dirty="0">
                <a:solidFill>
                  <a:srgbClr val="C00000"/>
                </a:solidFill>
                <a:latin typeface="Calibri" pitchFamily="34" charset="0"/>
                <a:cs typeface="Arial" charset="0"/>
              </a:rPr>
              <a:t>7</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6" name="Прямоугольник 5"/>
          <p:cNvSpPr/>
          <p:nvPr/>
        </p:nvSpPr>
        <p:spPr>
          <a:xfrm>
            <a:off x="2286000" y="2644170"/>
            <a:ext cx="4572000" cy="461665"/>
          </a:xfrm>
          <a:prstGeom prst="rect">
            <a:avLst/>
          </a:prstGeom>
        </p:spPr>
        <p:txBody>
          <a:bodyPr>
            <a:spAutoFit/>
          </a:bodyPr>
          <a:lstStyle/>
          <a:p>
            <a:r>
              <a:rPr lang="en-US" dirty="0">
                <a:solidFill>
                  <a:prstClr val="black"/>
                </a:solidFill>
              </a:rPr>
              <a:t> </a:t>
            </a:r>
            <a:endParaRPr lang="ru-RU" dirty="0">
              <a:solidFill>
                <a:prstClr val="black"/>
              </a:solidFill>
              <a:latin typeface="Arial Unicode MS" pitchFamily="34" charset="-128"/>
              <a:ea typeface="Arial Unicode MS" pitchFamily="34" charset="-128"/>
              <a:cs typeface="Arial Unicode MS" pitchFamily="34" charset="-128"/>
            </a:endParaRPr>
          </a:p>
        </p:txBody>
      </p:sp>
      <p:sp>
        <p:nvSpPr>
          <p:cNvPr id="18" name="Прямоугольник 17"/>
          <p:cNvSpPr/>
          <p:nvPr/>
        </p:nvSpPr>
        <p:spPr>
          <a:xfrm>
            <a:off x="2286000" y="2644170"/>
            <a:ext cx="4572000" cy="461665"/>
          </a:xfrm>
          <a:prstGeom prst="rect">
            <a:avLst/>
          </a:prstGeom>
        </p:spPr>
        <p:txBody>
          <a:bodyPr>
            <a:spAutoFit/>
          </a:bodyPr>
          <a:lstStyle/>
          <a:p>
            <a:r>
              <a:rPr lang="en-US" dirty="0">
                <a:solidFill>
                  <a:prstClr val="black"/>
                </a:solidFill>
              </a:rPr>
              <a:t> </a:t>
            </a:r>
            <a:endParaRPr lang="ru-RU" dirty="0">
              <a:solidFill>
                <a:prstClr val="black"/>
              </a:solidFill>
              <a:latin typeface="Arial Unicode MS" pitchFamily="34" charset="-128"/>
              <a:ea typeface="Arial Unicode MS" pitchFamily="34" charset="-128"/>
              <a:cs typeface="Arial Unicode MS" pitchFamily="34" charset="-128"/>
            </a:endParaRPr>
          </a:p>
        </p:txBody>
      </p:sp>
      <p:sp>
        <p:nvSpPr>
          <p:cNvPr id="5" name="Прямоугольник 4"/>
          <p:cNvSpPr/>
          <p:nvPr/>
        </p:nvSpPr>
        <p:spPr>
          <a:xfrm>
            <a:off x="425857" y="1551989"/>
            <a:ext cx="8292285" cy="769441"/>
          </a:xfrm>
          <a:prstGeom prst="rect">
            <a:avLst/>
          </a:prstGeom>
        </p:spPr>
        <p:txBody>
          <a:bodyPr wrap="square">
            <a:spAutoFit/>
          </a:bodyPr>
          <a:lstStyle/>
          <a:p>
            <a:pPr algn="just" fontAlgn="auto">
              <a:spcBef>
                <a:spcPct val="20000"/>
              </a:spcBef>
              <a:spcAft>
                <a:spcPts val="0"/>
              </a:spcAft>
            </a:pPr>
            <a:endParaRPr lang="uk-UA" sz="1200" dirty="0">
              <a:solidFill>
                <a:srgbClr val="000000"/>
              </a:solidFill>
              <a:latin typeface="Cambria" pitchFamily="18" charset="0"/>
              <a:ea typeface="Times New Roman"/>
            </a:endParaRPr>
          </a:p>
          <a:p>
            <a:pPr algn="just" fontAlgn="auto">
              <a:spcBef>
                <a:spcPts val="0"/>
              </a:spcBef>
              <a:spcAft>
                <a:spcPts val="0"/>
              </a:spcAft>
            </a:pPr>
            <a:endParaRPr lang="uk-UA" sz="1600" dirty="0">
              <a:solidFill>
                <a:prstClr val="black"/>
              </a:solidFill>
              <a:latin typeface="Cambria" pitchFamily="18" charset="0"/>
              <a:ea typeface="Times New Roman"/>
            </a:endParaRPr>
          </a:p>
          <a:p>
            <a:pPr algn="just" fontAlgn="auto">
              <a:spcBef>
                <a:spcPts val="0"/>
              </a:spcBef>
              <a:spcAft>
                <a:spcPts val="0"/>
              </a:spcAft>
            </a:pPr>
            <a:r>
              <a:rPr lang="ru-RU" sz="1600" dirty="0">
                <a:solidFill>
                  <a:prstClr val="black"/>
                </a:solidFill>
                <a:latin typeface="Cambria" pitchFamily="18" charset="0"/>
                <a:ea typeface="Times New Roman"/>
              </a:rPr>
              <a:t>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731" y="973520"/>
            <a:ext cx="2648712" cy="641604"/>
          </a:xfrm>
          <a:prstGeom prst="rect">
            <a:avLst/>
          </a:prstGeom>
          <a:ln w="19050">
            <a:solidFill>
              <a:srgbClr val="7030A0"/>
            </a:solidFill>
          </a:ln>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66" y="973520"/>
            <a:ext cx="1481852" cy="1479250"/>
          </a:xfrm>
          <a:prstGeom prst="rect">
            <a:avLst/>
          </a:prstGeom>
          <a:ln w="19050">
            <a:solidFill>
              <a:srgbClr val="7030A0"/>
            </a:solidFill>
          </a:ln>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857" y="5328324"/>
            <a:ext cx="1473211" cy="1270448"/>
          </a:xfrm>
          <a:prstGeom prst="rect">
            <a:avLst/>
          </a:prstGeom>
          <a:ln w="19050">
            <a:solidFill>
              <a:srgbClr val="C00000"/>
            </a:solidFill>
          </a:ln>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8730" y="1738732"/>
            <a:ext cx="2377383" cy="2101340"/>
          </a:xfrm>
          <a:prstGeom prst="rect">
            <a:avLst/>
          </a:prstGeom>
          <a:ln w="19050">
            <a:solidFill>
              <a:srgbClr val="C00000"/>
            </a:solidFill>
          </a:ln>
        </p:spPr>
      </p:pic>
      <p:sp>
        <p:nvSpPr>
          <p:cNvPr id="14" name="TextBox 13"/>
          <p:cNvSpPr txBox="1"/>
          <p:nvPr/>
        </p:nvSpPr>
        <p:spPr>
          <a:xfrm>
            <a:off x="2339064" y="5328324"/>
            <a:ext cx="4193639" cy="1384995"/>
          </a:xfrm>
          <a:prstGeom prst="rect">
            <a:avLst/>
          </a:prstGeom>
          <a:noFill/>
          <a:ln w="19050">
            <a:solidFill>
              <a:srgbClr val="0070C0"/>
            </a:solidFill>
          </a:ln>
        </p:spPr>
        <p:txBody>
          <a:bodyPr wrap="square" rtlCol="0">
            <a:spAutoFit/>
          </a:bodyPr>
          <a:lstStyle/>
          <a:p>
            <a:r>
              <a:rPr lang="uk-UA" sz="1400" dirty="0" err="1">
                <a:latin typeface="Cambria" pitchFamily="18" charset="0"/>
              </a:rPr>
              <a:t>Кондиціююча</a:t>
            </a:r>
            <a:r>
              <a:rPr lang="uk-UA" sz="1400" dirty="0">
                <a:latin typeface="Cambria" pitchFamily="18" charset="0"/>
              </a:rPr>
              <a:t> стимуляція нерва до м</a:t>
            </a:r>
            <a:r>
              <a:rPr lang="en-US" sz="1400" dirty="0">
                <a:latin typeface="Cambria" pitchFamily="18" charset="0"/>
              </a:rPr>
              <a:t>’</a:t>
            </a:r>
            <a:r>
              <a:rPr lang="uk-UA" sz="1400" dirty="0">
                <a:latin typeface="Cambria" pitchFamily="18" charset="0"/>
              </a:rPr>
              <a:t>язів-антагоністів (інтервал </a:t>
            </a:r>
            <a:r>
              <a:rPr lang="en-US" sz="1400" i="1" dirty="0">
                <a:latin typeface="Cambria" pitchFamily="18" charset="0"/>
              </a:rPr>
              <a:t>n</a:t>
            </a:r>
            <a:r>
              <a:rPr lang="uk-UA" sz="1400" i="1" dirty="0">
                <a:latin typeface="Cambria" pitchFamily="18" charset="0"/>
              </a:rPr>
              <a:t>.</a:t>
            </a:r>
            <a:r>
              <a:rPr lang="en-US" sz="1400" i="1" dirty="0">
                <a:latin typeface="Cambria" pitchFamily="18" charset="0"/>
              </a:rPr>
              <a:t>peroneus communis</a:t>
            </a:r>
            <a:r>
              <a:rPr lang="uk-UA" sz="1400" dirty="0">
                <a:latin typeface="Cambria" pitchFamily="18" charset="0"/>
              </a:rPr>
              <a:t>-        </a:t>
            </a:r>
            <a:r>
              <a:rPr lang="en-US" sz="1400" i="1" dirty="0">
                <a:latin typeface="Cambria" pitchFamily="18" charset="0"/>
              </a:rPr>
              <a:t> n</a:t>
            </a:r>
            <a:r>
              <a:rPr lang="uk-UA" sz="1400" i="1" dirty="0">
                <a:latin typeface="Cambria" pitchFamily="18" charset="0"/>
              </a:rPr>
              <a:t>. </a:t>
            </a:r>
            <a:r>
              <a:rPr lang="en-US" sz="1400" i="1" dirty="0">
                <a:latin typeface="Cambria" pitchFamily="18" charset="0"/>
              </a:rPr>
              <a:t>tibialis</a:t>
            </a:r>
            <a:r>
              <a:rPr lang="uk-UA" sz="1400" dirty="0">
                <a:latin typeface="Cambria" pitchFamily="18" charset="0"/>
              </a:rPr>
              <a:t> 15 мс) з реєстрацією тест- та кондиційованого Н-рефлексів (прояви сегментарного гальмування </a:t>
            </a:r>
            <a:r>
              <a:rPr lang="ru-RU" sz="1400" dirty="0" err="1">
                <a:latin typeface="Cambria" pitchFamily="18" charset="0"/>
              </a:rPr>
              <a:t>від</a:t>
            </a:r>
            <a:r>
              <a:rPr lang="ru-RU" sz="1400" dirty="0">
                <a:latin typeface="Cambria" pitchFamily="18" charset="0"/>
              </a:rPr>
              <a:t> </a:t>
            </a:r>
            <a:r>
              <a:rPr lang="ru-RU" sz="1400" dirty="0" err="1">
                <a:latin typeface="Cambria" pitchFamily="18" charset="0"/>
              </a:rPr>
              <a:t>Iа-аферентів</a:t>
            </a:r>
            <a:r>
              <a:rPr lang="ru-RU" sz="1400" dirty="0">
                <a:latin typeface="Cambria" pitchFamily="18" charset="0"/>
              </a:rPr>
              <a:t> нерва до </a:t>
            </a:r>
            <a:r>
              <a:rPr lang="ru-RU" sz="1400" dirty="0" err="1">
                <a:latin typeface="Cambria" pitchFamily="18" charset="0"/>
              </a:rPr>
              <a:t>м’язів-антагоністів</a:t>
            </a:r>
            <a:r>
              <a:rPr lang="uk-UA" sz="1400" dirty="0">
                <a:latin typeface="Cambria" pitchFamily="18" charset="0"/>
              </a:rPr>
              <a:t>). </a:t>
            </a:r>
            <a:r>
              <a:rPr lang="en-US" sz="1400" dirty="0">
                <a:latin typeface="Cambria" pitchFamily="18" charset="0"/>
              </a:rPr>
              <a:t>n=10</a:t>
            </a:r>
            <a:r>
              <a:rPr lang="ru-RU" sz="1400" dirty="0">
                <a:latin typeface="Cambria" pitchFamily="18" charset="0"/>
              </a:rPr>
              <a:t>(НТ) </a:t>
            </a:r>
            <a:r>
              <a:rPr lang="en-US" sz="1400" dirty="0">
                <a:latin typeface="Cambria" pitchFamily="18" charset="0"/>
              </a:rPr>
              <a:t>.</a:t>
            </a:r>
            <a:endParaRPr lang="ru-RU" sz="1400" dirty="0">
              <a:latin typeface="Cambria" pitchFamily="18" charset="0"/>
            </a:endParaRPr>
          </a:p>
        </p:txBody>
      </p:sp>
      <p:sp>
        <p:nvSpPr>
          <p:cNvPr id="17" name="Прямоугольник 16"/>
          <p:cNvSpPr/>
          <p:nvPr/>
        </p:nvSpPr>
        <p:spPr>
          <a:xfrm>
            <a:off x="2858810" y="4018227"/>
            <a:ext cx="3860772" cy="1169551"/>
          </a:xfrm>
          <a:prstGeom prst="rect">
            <a:avLst/>
          </a:prstGeom>
          <a:ln w="19050">
            <a:solidFill>
              <a:srgbClr val="0070C0"/>
            </a:solidFill>
          </a:ln>
        </p:spPr>
        <p:txBody>
          <a:bodyPr wrap="square">
            <a:spAutoFit/>
          </a:bodyPr>
          <a:lstStyle/>
          <a:p>
            <a:r>
              <a:rPr lang="uk-UA" sz="1400" dirty="0">
                <a:latin typeface="Cambria" pitchFamily="18" charset="0"/>
              </a:rPr>
              <a:t>Стимуляція нерва до м</a:t>
            </a:r>
            <a:r>
              <a:rPr lang="en-US" sz="1400" dirty="0">
                <a:latin typeface="Cambria" pitchFamily="18" charset="0"/>
              </a:rPr>
              <a:t>’</a:t>
            </a:r>
            <a:r>
              <a:rPr lang="uk-UA" sz="1400" dirty="0" err="1">
                <a:latin typeface="Cambria" pitchFamily="18" charset="0"/>
              </a:rPr>
              <a:t>язів</a:t>
            </a:r>
            <a:r>
              <a:rPr lang="uk-UA" sz="1400" dirty="0">
                <a:latin typeface="Cambria" pitchFamily="18" charset="0"/>
              </a:rPr>
              <a:t>-агоністів             (</a:t>
            </a:r>
            <a:r>
              <a:rPr lang="en-US" sz="1400" i="1" dirty="0">
                <a:latin typeface="Cambria" pitchFamily="18" charset="0"/>
              </a:rPr>
              <a:t>n</a:t>
            </a:r>
            <a:r>
              <a:rPr lang="uk-UA" sz="1400" i="1" dirty="0">
                <a:latin typeface="Cambria" pitchFamily="18" charset="0"/>
              </a:rPr>
              <a:t>. </a:t>
            </a:r>
            <a:r>
              <a:rPr lang="en-US" sz="1400" i="1" dirty="0" err="1">
                <a:latin typeface="Cambria" pitchFamily="18" charset="0"/>
              </a:rPr>
              <a:t>tibialis</a:t>
            </a:r>
            <a:r>
              <a:rPr lang="uk-UA" sz="1400" i="1" dirty="0">
                <a:latin typeface="Cambria" pitchFamily="18" charset="0"/>
              </a:rPr>
              <a:t>)</a:t>
            </a:r>
            <a:r>
              <a:rPr lang="uk-UA" sz="1400" dirty="0">
                <a:latin typeface="Cambria" pitchFamily="18" charset="0"/>
              </a:rPr>
              <a:t> парними стимулами (інтервал 500 </a:t>
            </a:r>
            <a:r>
              <a:rPr lang="uk-UA" sz="1400" dirty="0" err="1">
                <a:latin typeface="Cambria" pitchFamily="18" charset="0"/>
              </a:rPr>
              <a:t>мс</a:t>
            </a:r>
            <a:r>
              <a:rPr lang="uk-UA" sz="1400" dirty="0">
                <a:latin typeface="Cambria" pitchFamily="18" charset="0"/>
              </a:rPr>
              <a:t>)  з реєстрацією </a:t>
            </a:r>
            <a:r>
              <a:rPr lang="uk-UA" sz="1400" dirty="0" err="1">
                <a:latin typeface="Cambria" pitchFamily="18" charset="0"/>
              </a:rPr>
              <a:t>тест-</a:t>
            </a:r>
            <a:r>
              <a:rPr lang="uk-UA" sz="1400" dirty="0">
                <a:latin typeface="Cambria" pitchFamily="18" charset="0"/>
              </a:rPr>
              <a:t> та кондиційованого </a:t>
            </a:r>
            <a:r>
              <a:rPr lang="uk-UA" sz="1400" dirty="0" err="1">
                <a:latin typeface="Cambria" pitchFamily="18" charset="0"/>
              </a:rPr>
              <a:t>Н-рефлексів</a:t>
            </a:r>
            <a:r>
              <a:rPr lang="uk-UA" sz="1400" dirty="0">
                <a:latin typeface="Cambria" pitchFamily="18" charset="0"/>
              </a:rPr>
              <a:t> (прояви </a:t>
            </a:r>
            <a:r>
              <a:rPr lang="uk-UA" sz="1400" dirty="0" err="1">
                <a:latin typeface="Cambria" pitchFamily="18" charset="0"/>
              </a:rPr>
              <a:t>гомосинаптичної</a:t>
            </a:r>
            <a:r>
              <a:rPr lang="uk-UA" sz="1400" dirty="0">
                <a:latin typeface="Cambria" pitchFamily="18" charset="0"/>
              </a:rPr>
              <a:t> </a:t>
            </a:r>
            <a:r>
              <a:rPr lang="uk-UA" sz="1400" dirty="0" err="1">
                <a:latin typeface="Cambria" pitchFamily="18" charset="0"/>
              </a:rPr>
              <a:t>постактиваційної</a:t>
            </a:r>
            <a:r>
              <a:rPr lang="uk-UA" sz="1400" dirty="0">
                <a:latin typeface="Cambria" pitchFamily="18" charset="0"/>
              </a:rPr>
              <a:t> депресії). </a:t>
            </a:r>
            <a:r>
              <a:rPr lang="en-US" sz="1400" dirty="0">
                <a:latin typeface="Cambria" pitchFamily="18" charset="0"/>
              </a:rPr>
              <a:t>n=20</a:t>
            </a:r>
            <a:r>
              <a:rPr lang="ru-RU" sz="1400" dirty="0">
                <a:latin typeface="Cambria" pitchFamily="18" charset="0"/>
              </a:rPr>
              <a:t>(10НТ+10Т)</a:t>
            </a:r>
            <a:r>
              <a:rPr lang="en-US" sz="1400" dirty="0">
                <a:latin typeface="Cambria" pitchFamily="18" charset="0"/>
              </a:rPr>
              <a:t>.</a:t>
            </a:r>
            <a:endParaRPr lang="ru-RU" sz="1400" dirty="0">
              <a:latin typeface="Cambria" pitchFamily="18" charset="0"/>
            </a:endParaRPr>
          </a:p>
        </p:txBody>
      </p:sp>
      <p:sp>
        <p:nvSpPr>
          <p:cNvPr id="19" name="Прямоугольник 18"/>
          <p:cNvSpPr/>
          <p:nvPr/>
        </p:nvSpPr>
        <p:spPr>
          <a:xfrm>
            <a:off x="2733049" y="2912956"/>
            <a:ext cx="3205441" cy="954107"/>
          </a:xfrm>
          <a:prstGeom prst="rect">
            <a:avLst/>
          </a:prstGeom>
          <a:ln w="19050">
            <a:solidFill>
              <a:srgbClr val="0070C0"/>
            </a:solidFill>
          </a:ln>
        </p:spPr>
        <p:txBody>
          <a:bodyPr wrap="square">
            <a:spAutoFit/>
          </a:bodyPr>
          <a:lstStyle/>
          <a:p>
            <a:r>
              <a:rPr lang="uk-UA" sz="1400" dirty="0">
                <a:latin typeface="Cambria" pitchFamily="18" charset="0"/>
              </a:rPr>
              <a:t>Стимуляція нерва до м</a:t>
            </a:r>
            <a:r>
              <a:rPr lang="en-US" sz="1400" dirty="0">
                <a:latin typeface="Cambria" pitchFamily="18" charset="0"/>
              </a:rPr>
              <a:t>’</a:t>
            </a:r>
            <a:r>
              <a:rPr lang="uk-UA" sz="1400" dirty="0" err="1">
                <a:latin typeface="Cambria" pitchFamily="18" charset="0"/>
              </a:rPr>
              <a:t>язів-агоністів</a:t>
            </a:r>
            <a:r>
              <a:rPr lang="uk-UA" sz="1400" dirty="0">
                <a:latin typeface="Cambria" pitchFamily="18" charset="0"/>
              </a:rPr>
              <a:t> (</a:t>
            </a:r>
            <a:r>
              <a:rPr lang="en-US" sz="1400" i="1" dirty="0">
                <a:latin typeface="Cambria" pitchFamily="18" charset="0"/>
              </a:rPr>
              <a:t>n</a:t>
            </a:r>
            <a:r>
              <a:rPr lang="uk-UA" sz="1400" i="1" dirty="0">
                <a:latin typeface="Cambria" pitchFamily="18" charset="0"/>
              </a:rPr>
              <a:t>. </a:t>
            </a:r>
            <a:r>
              <a:rPr lang="en-US" sz="1400" i="1" dirty="0" err="1">
                <a:latin typeface="Cambria" pitchFamily="18" charset="0"/>
              </a:rPr>
              <a:t>tibialis</a:t>
            </a:r>
            <a:r>
              <a:rPr lang="uk-UA" sz="1400" i="1" dirty="0">
                <a:latin typeface="Cambria" pitchFamily="18" charset="0"/>
              </a:rPr>
              <a:t>)</a:t>
            </a:r>
            <a:r>
              <a:rPr lang="uk-UA" sz="1400" dirty="0">
                <a:latin typeface="Cambria" pitchFamily="18" charset="0"/>
              </a:rPr>
              <a:t> поодинокими стимулами</a:t>
            </a:r>
            <a:r>
              <a:rPr lang="en-US" sz="1400" dirty="0">
                <a:latin typeface="Cambria" pitchFamily="18" charset="0"/>
              </a:rPr>
              <a:t> </a:t>
            </a:r>
            <a:r>
              <a:rPr lang="uk-UA" sz="1400" dirty="0">
                <a:latin typeface="Cambria" pitchFamily="18" charset="0"/>
              </a:rPr>
              <a:t>з реєстрацією </a:t>
            </a:r>
            <a:r>
              <a:rPr lang="uk-UA" sz="1400" dirty="0" err="1">
                <a:latin typeface="Cambria" pitchFamily="18" charset="0"/>
              </a:rPr>
              <a:t>Н-рефлексу</a:t>
            </a:r>
            <a:r>
              <a:rPr lang="uk-UA" sz="1400" dirty="0">
                <a:latin typeface="Cambria" pitchFamily="18" charset="0"/>
              </a:rPr>
              <a:t>.</a:t>
            </a:r>
            <a:r>
              <a:rPr lang="en-US" sz="1400" dirty="0">
                <a:latin typeface="Cambria" pitchFamily="18" charset="0"/>
              </a:rPr>
              <a:t> n=21</a:t>
            </a:r>
            <a:r>
              <a:rPr lang="uk-UA" sz="1400" dirty="0">
                <a:latin typeface="Cambria" pitchFamily="18" charset="0"/>
              </a:rPr>
              <a:t>         </a:t>
            </a:r>
            <a:r>
              <a:rPr lang="ru-RU" sz="1400" dirty="0">
                <a:latin typeface="Cambria" pitchFamily="18" charset="0"/>
              </a:rPr>
              <a:t>(</a:t>
            </a:r>
            <a:r>
              <a:rPr lang="ru-RU" sz="1200" dirty="0">
                <a:latin typeface="Cambria" pitchFamily="18" charset="0"/>
              </a:rPr>
              <a:t>11 </a:t>
            </a:r>
            <a:r>
              <a:rPr lang="ru-RU" sz="1200" dirty="0" err="1">
                <a:latin typeface="Cambria" pitchFamily="18" charset="0"/>
              </a:rPr>
              <a:t>нетренованих</a:t>
            </a:r>
            <a:r>
              <a:rPr lang="ru-RU" sz="1200" dirty="0">
                <a:latin typeface="Cambria" pitchFamily="18" charset="0"/>
              </a:rPr>
              <a:t>, НТ+10 </a:t>
            </a:r>
            <a:r>
              <a:rPr lang="ru-RU" sz="1200" dirty="0" err="1">
                <a:latin typeface="Cambria" pitchFamily="18" charset="0"/>
              </a:rPr>
              <a:t>тренованих</a:t>
            </a:r>
            <a:r>
              <a:rPr lang="ru-RU" sz="1200" dirty="0">
                <a:latin typeface="Cambria" pitchFamily="18" charset="0"/>
              </a:rPr>
              <a:t>, Т</a:t>
            </a:r>
            <a:r>
              <a:rPr lang="ru-RU" sz="1400" dirty="0">
                <a:latin typeface="Cambria" pitchFamily="18" charset="0"/>
              </a:rPr>
              <a:t>)</a:t>
            </a:r>
            <a:r>
              <a:rPr lang="en-US" sz="1400" dirty="0">
                <a:latin typeface="Cambria" pitchFamily="18" charset="0"/>
              </a:rPr>
              <a:t>.</a:t>
            </a:r>
            <a:endParaRPr lang="ru-RU" sz="1400" dirty="0">
              <a:latin typeface="Cambria" pitchFamily="18" charset="0"/>
            </a:endParaRPr>
          </a:p>
        </p:txBody>
      </p:sp>
      <p:sp>
        <p:nvSpPr>
          <p:cNvPr id="20" name="Прямоугольник 19"/>
          <p:cNvSpPr/>
          <p:nvPr/>
        </p:nvSpPr>
        <p:spPr>
          <a:xfrm>
            <a:off x="6811548" y="4289963"/>
            <a:ext cx="1988697" cy="1815882"/>
          </a:xfrm>
          <a:prstGeom prst="rect">
            <a:avLst/>
          </a:prstGeom>
          <a:ln w="19050">
            <a:solidFill>
              <a:srgbClr val="0070C0"/>
            </a:solidFill>
          </a:ln>
        </p:spPr>
        <p:txBody>
          <a:bodyPr wrap="square">
            <a:spAutoFit/>
          </a:bodyPr>
          <a:lstStyle/>
          <a:p>
            <a:r>
              <a:rPr lang="uk-UA" sz="1400" dirty="0">
                <a:latin typeface="Cambria" pitchFamily="18" charset="0"/>
              </a:rPr>
              <a:t>Стимуляція нерва до </a:t>
            </a:r>
            <a:r>
              <a:rPr lang="uk-UA" sz="1400" dirty="0" err="1">
                <a:latin typeface="Cambria" pitchFamily="18" charset="0"/>
              </a:rPr>
              <a:t>м’язів-агоністів</a:t>
            </a:r>
            <a:r>
              <a:rPr lang="uk-UA" sz="1400" dirty="0">
                <a:latin typeface="Cambria" pitchFamily="18" charset="0"/>
              </a:rPr>
              <a:t>         (</a:t>
            </a:r>
            <a:r>
              <a:rPr lang="en-US" sz="1400" i="1" dirty="0">
                <a:latin typeface="Cambria" pitchFamily="18" charset="0"/>
              </a:rPr>
              <a:t>n</a:t>
            </a:r>
            <a:r>
              <a:rPr lang="uk-UA" sz="1400" i="1" dirty="0">
                <a:latin typeface="Cambria" pitchFamily="18" charset="0"/>
              </a:rPr>
              <a:t>. </a:t>
            </a:r>
            <a:r>
              <a:rPr lang="en-US" sz="1400" i="1" dirty="0" err="1">
                <a:latin typeface="Cambria" pitchFamily="18" charset="0"/>
              </a:rPr>
              <a:t>tibialis</a:t>
            </a:r>
            <a:r>
              <a:rPr lang="uk-UA" sz="1400" i="1" dirty="0">
                <a:latin typeface="Cambria" pitchFamily="18" charset="0"/>
              </a:rPr>
              <a:t>)</a:t>
            </a:r>
            <a:r>
              <a:rPr lang="uk-UA" sz="1400" dirty="0">
                <a:latin typeface="Cambria" pitchFamily="18" charset="0"/>
              </a:rPr>
              <a:t> поодинокими стимулами</a:t>
            </a:r>
          </a:p>
          <a:p>
            <a:r>
              <a:rPr lang="uk-UA" sz="1400" dirty="0">
                <a:latin typeface="Cambria" pitchFamily="18" charset="0"/>
              </a:rPr>
              <a:t>з реєстрацією Н- та М-відповідей</a:t>
            </a:r>
            <a:r>
              <a:rPr lang="ru-RU" sz="1400" dirty="0">
                <a:latin typeface="Cambria" pitchFamily="18" charset="0"/>
              </a:rPr>
              <a:t> у ста</a:t>
            </a:r>
            <a:r>
              <a:rPr lang="uk-UA" sz="1400" dirty="0">
                <a:latin typeface="Cambria" pitchFamily="18" charset="0"/>
              </a:rPr>
              <a:t>ні спокою</a:t>
            </a:r>
            <a:r>
              <a:rPr lang="en-US" sz="1400" dirty="0">
                <a:latin typeface="Cambria" pitchFamily="18" charset="0"/>
              </a:rPr>
              <a:t>. n=44</a:t>
            </a:r>
            <a:r>
              <a:rPr lang="ru-RU" sz="1400" dirty="0">
                <a:latin typeface="Cambria" pitchFamily="18" charset="0"/>
              </a:rPr>
              <a:t>(Т)</a:t>
            </a:r>
            <a:r>
              <a:rPr lang="en-US" sz="1400" dirty="0">
                <a:latin typeface="Cambria" pitchFamily="18" charset="0"/>
              </a:rPr>
              <a:t>.</a:t>
            </a:r>
            <a:endParaRPr lang="ru-RU" sz="1400" dirty="0">
              <a:latin typeface="Cambria" pitchFamily="18" charset="0"/>
            </a:endParaRPr>
          </a:p>
        </p:txBody>
      </p:sp>
      <p:sp>
        <p:nvSpPr>
          <p:cNvPr id="21" name="Прямоугольник 20"/>
          <p:cNvSpPr/>
          <p:nvPr/>
        </p:nvSpPr>
        <p:spPr>
          <a:xfrm>
            <a:off x="2618070" y="973520"/>
            <a:ext cx="2818843" cy="1815882"/>
          </a:xfrm>
          <a:prstGeom prst="rect">
            <a:avLst/>
          </a:prstGeom>
          <a:ln w="19050">
            <a:solidFill>
              <a:srgbClr val="0070C0"/>
            </a:solidFill>
          </a:ln>
        </p:spPr>
        <p:txBody>
          <a:bodyPr wrap="square">
            <a:spAutoFit/>
          </a:bodyPr>
          <a:lstStyle/>
          <a:p>
            <a:r>
              <a:rPr lang="ru-RU" sz="1400" dirty="0" err="1">
                <a:latin typeface="Cambria" pitchFamily="18" charset="0"/>
              </a:rPr>
              <a:t>Стомлення</a:t>
            </a:r>
            <a:r>
              <a:rPr lang="ru-RU" sz="1400" dirty="0">
                <a:latin typeface="Cambria" pitchFamily="18" charset="0"/>
              </a:rPr>
              <a:t>  </a:t>
            </a:r>
            <a:r>
              <a:rPr lang="en-US" sz="1400" i="1" dirty="0">
                <a:latin typeface="Cambria" pitchFamily="18" charset="0"/>
              </a:rPr>
              <a:t>m</a:t>
            </a:r>
            <a:r>
              <a:rPr lang="ru-RU" sz="1400" i="1" dirty="0">
                <a:latin typeface="Cambria" pitchFamily="18" charset="0"/>
              </a:rPr>
              <a:t>. </a:t>
            </a:r>
            <a:r>
              <a:rPr lang="en-US" sz="1400" i="1" dirty="0">
                <a:latin typeface="Cambria" pitchFamily="18" charset="0"/>
              </a:rPr>
              <a:t>m</a:t>
            </a:r>
            <a:r>
              <a:rPr lang="ru-RU" sz="1400" i="1" dirty="0">
                <a:latin typeface="Cambria" pitchFamily="18" charset="0"/>
              </a:rPr>
              <a:t>. </a:t>
            </a:r>
            <a:r>
              <a:rPr lang="en-US" sz="1400" i="1" dirty="0">
                <a:latin typeface="Cambria" pitchFamily="18" charset="0"/>
              </a:rPr>
              <a:t>gastrocnemius</a:t>
            </a:r>
            <a:r>
              <a:rPr lang="ru-RU" sz="1400" i="1" dirty="0">
                <a:latin typeface="Cambria" pitchFamily="18" charset="0"/>
              </a:rPr>
              <a:t>-</a:t>
            </a:r>
            <a:r>
              <a:rPr lang="en-US" sz="1400" i="1" dirty="0">
                <a:latin typeface="Cambria" pitchFamily="18" charset="0"/>
              </a:rPr>
              <a:t>soleus</a:t>
            </a:r>
            <a:r>
              <a:rPr lang="ru-RU" sz="1400" dirty="0">
                <a:latin typeface="Cambria" pitchFamily="18" charset="0"/>
              </a:rPr>
              <a:t> </a:t>
            </a:r>
            <a:r>
              <a:rPr lang="ru-RU" sz="1400" dirty="0" err="1">
                <a:latin typeface="Cambria" pitchFamily="18" charset="0"/>
              </a:rPr>
              <a:t>обумовлювалося</a:t>
            </a:r>
            <a:r>
              <a:rPr lang="ru-RU" sz="1400" dirty="0">
                <a:latin typeface="Cambria" pitchFamily="18" charset="0"/>
              </a:rPr>
              <a:t> </a:t>
            </a:r>
            <a:r>
              <a:rPr lang="ru-RU" sz="1400" dirty="0" err="1">
                <a:latin typeface="Cambria" pitchFamily="18" charset="0"/>
              </a:rPr>
              <a:t>підтримкою</a:t>
            </a:r>
            <a:r>
              <a:rPr lang="ru-RU" sz="1400" dirty="0">
                <a:latin typeface="Cambria" pitchFamily="18" charset="0"/>
              </a:rPr>
              <a:t> </a:t>
            </a:r>
            <a:r>
              <a:rPr lang="ru-RU" sz="1400" dirty="0" err="1">
                <a:latin typeface="Cambria" pitchFamily="18" charset="0"/>
              </a:rPr>
              <a:t>довільного</a:t>
            </a:r>
            <a:r>
              <a:rPr lang="ru-RU" sz="1400" dirty="0">
                <a:latin typeface="Cambria" pitchFamily="18" charset="0"/>
              </a:rPr>
              <a:t> </a:t>
            </a:r>
            <a:r>
              <a:rPr lang="uk-UA" sz="1400" dirty="0" err="1">
                <a:latin typeface="Cambria" pitchFamily="18" charset="0"/>
              </a:rPr>
              <a:t>статич</a:t>
            </a:r>
            <a:r>
              <a:rPr lang="ru-RU" sz="1400" dirty="0" err="1">
                <a:latin typeface="Cambria" pitchFamily="18" charset="0"/>
              </a:rPr>
              <a:t>ного</a:t>
            </a:r>
            <a:r>
              <a:rPr lang="ru-RU" sz="1400" dirty="0">
                <a:latin typeface="Cambria" pitchFamily="18" charset="0"/>
              </a:rPr>
              <a:t> </a:t>
            </a:r>
            <a:r>
              <a:rPr lang="ru-RU" sz="1400" dirty="0" err="1">
                <a:latin typeface="Cambria" pitchFamily="18" charset="0"/>
              </a:rPr>
              <a:t>стомлюючого</a:t>
            </a:r>
            <a:r>
              <a:rPr lang="ru-RU" sz="1400" dirty="0">
                <a:latin typeface="Cambria" pitchFamily="18" charset="0"/>
              </a:rPr>
              <a:t> </a:t>
            </a:r>
            <a:r>
              <a:rPr lang="ru-RU" sz="1400" dirty="0" err="1">
                <a:latin typeface="Cambria" pitchFamily="18" charset="0"/>
              </a:rPr>
              <a:t>скорочення</a:t>
            </a:r>
            <a:r>
              <a:rPr lang="ru-RU" sz="1400" dirty="0">
                <a:latin typeface="Cambria" pitchFamily="18" charset="0"/>
              </a:rPr>
              <a:t> (силою 75%  </a:t>
            </a:r>
            <a:r>
              <a:rPr lang="uk-UA" sz="1400" dirty="0">
                <a:latin typeface="Cambria" pitchFamily="18" charset="0"/>
              </a:rPr>
              <a:t>від </a:t>
            </a:r>
            <a:r>
              <a:rPr lang="ru-RU" sz="1400" dirty="0">
                <a:latin typeface="Cambria" pitchFamily="18" charset="0"/>
              </a:rPr>
              <a:t>максимально</a:t>
            </a:r>
            <a:r>
              <a:rPr lang="uk-UA" sz="1400" dirty="0">
                <a:latin typeface="Cambria" pitchFamily="18" charset="0"/>
              </a:rPr>
              <a:t>ї)</a:t>
            </a:r>
            <a:r>
              <a:rPr lang="ru-RU" sz="1400" dirty="0">
                <a:latin typeface="Cambria" pitchFamily="18" charset="0"/>
              </a:rPr>
              <a:t>  до </a:t>
            </a:r>
            <a:r>
              <a:rPr lang="ru-RU" sz="1400" dirty="0" err="1">
                <a:latin typeface="Cambria" pitchFamily="18" charset="0"/>
              </a:rPr>
              <a:t>появи</a:t>
            </a:r>
            <a:r>
              <a:rPr lang="ru-RU" sz="1400" dirty="0">
                <a:latin typeface="Cambria" pitchFamily="18" charset="0"/>
              </a:rPr>
              <a:t> у </a:t>
            </a:r>
            <a:r>
              <a:rPr lang="uk-UA" sz="1400" dirty="0">
                <a:latin typeface="Cambria" pitchFamily="18" charset="0"/>
              </a:rPr>
              <a:t>обстежу</a:t>
            </a:r>
            <a:r>
              <a:rPr lang="ru-RU" sz="1400" dirty="0" err="1">
                <a:latin typeface="Cambria" pitchFamily="18" charset="0"/>
              </a:rPr>
              <a:t>ваного</a:t>
            </a:r>
            <a:r>
              <a:rPr lang="ru-RU" sz="1400" dirty="0">
                <a:latin typeface="Cambria" pitchFamily="18" charset="0"/>
              </a:rPr>
              <a:t> </a:t>
            </a:r>
            <a:r>
              <a:rPr lang="ru-RU" sz="1400" dirty="0" err="1">
                <a:latin typeface="Cambria" pitchFamily="18" charset="0"/>
              </a:rPr>
              <a:t>об'єктивних</a:t>
            </a:r>
            <a:r>
              <a:rPr lang="ru-RU" sz="1400" dirty="0">
                <a:latin typeface="Cambria" pitchFamily="18" charset="0"/>
              </a:rPr>
              <a:t> </a:t>
            </a:r>
            <a:r>
              <a:rPr lang="ru-RU" sz="1400" dirty="0" err="1">
                <a:latin typeface="Cambria" pitchFamily="18" charset="0"/>
              </a:rPr>
              <a:t>ознак</a:t>
            </a:r>
            <a:r>
              <a:rPr lang="ru-RU" sz="1400" dirty="0">
                <a:latin typeface="Cambria" pitchFamily="18" charset="0"/>
              </a:rPr>
              <a:t> </a:t>
            </a:r>
            <a:r>
              <a:rPr lang="ru-RU" sz="1400" dirty="0" err="1">
                <a:latin typeface="Cambria" pitchFamily="18" charset="0"/>
              </a:rPr>
              <a:t>фізичної</a:t>
            </a:r>
            <a:r>
              <a:rPr lang="ru-RU" sz="1400" dirty="0">
                <a:latin typeface="Cambria" pitchFamily="18" charset="0"/>
              </a:rPr>
              <a:t> </a:t>
            </a:r>
            <a:r>
              <a:rPr lang="ru-RU" sz="1400" dirty="0" err="1">
                <a:latin typeface="Cambria" pitchFamily="18" charset="0"/>
              </a:rPr>
              <a:t>втоми</a:t>
            </a:r>
            <a:r>
              <a:rPr lang="ru-RU" sz="1400" dirty="0">
                <a:latin typeface="Cambria" pitchFamily="18" charset="0"/>
              </a:rPr>
              <a:t>.</a:t>
            </a:r>
          </a:p>
        </p:txBody>
      </p:sp>
      <p:sp>
        <p:nvSpPr>
          <p:cNvPr id="22" name="TextBox 21"/>
          <p:cNvSpPr txBox="1"/>
          <p:nvPr/>
        </p:nvSpPr>
        <p:spPr>
          <a:xfrm>
            <a:off x="0" y="4383756"/>
            <a:ext cx="389850" cy="461665"/>
          </a:xfrm>
          <a:prstGeom prst="rect">
            <a:avLst/>
          </a:prstGeom>
          <a:noFill/>
        </p:spPr>
        <p:txBody>
          <a:bodyPr wrap="none" rtlCol="0">
            <a:spAutoFit/>
          </a:bodyPr>
          <a:lstStyle/>
          <a:p>
            <a:r>
              <a:rPr lang="en-US" dirty="0"/>
              <a:t>II</a:t>
            </a:r>
            <a:endParaRPr lang="ru-RU" dirty="0"/>
          </a:p>
        </p:txBody>
      </p:sp>
      <p:sp>
        <p:nvSpPr>
          <p:cNvPr id="23" name="TextBox 22"/>
          <p:cNvSpPr txBox="1"/>
          <p:nvPr/>
        </p:nvSpPr>
        <p:spPr>
          <a:xfrm>
            <a:off x="46266" y="3134667"/>
            <a:ext cx="287258" cy="461665"/>
          </a:xfrm>
          <a:prstGeom prst="rect">
            <a:avLst/>
          </a:prstGeom>
          <a:noFill/>
        </p:spPr>
        <p:txBody>
          <a:bodyPr wrap="none" rtlCol="0">
            <a:spAutoFit/>
          </a:bodyPr>
          <a:lstStyle/>
          <a:p>
            <a:r>
              <a:rPr lang="en-US" dirty="0"/>
              <a:t>I</a:t>
            </a:r>
            <a:endParaRPr lang="ru-RU" dirty="0"/>
          </a:p>
        </p:txBody>
      </p:sp>
      <p:sp>
        <p:nvSpPr>
          <p:cNvPr id="25" name="Прямоугольник 24"/>
          <p:cNvSpPr/>
          <p:nvPr/>
        </p:nvSpPr>
        <p:spPr>
          <a:xfrm>
            <a:off x="-51297" y="5644180"/>
            <a:ext cx="492443" cy="461665"/>
          </a:xfrm>
          <a:prstGeom prst="rect">
            <a:avLst/>
          </a:prstGeom>
        </p:spPr>
        <p:txBody>
          <a:bodyPr wrap="none">
            <a:spAutoFit/>
          </a:bodyPr>
          <a:lstStyle/>
          <a:p>
            <a:r>
              <a:rPr lang="en-US" dirty="0"/>
              <a:t>III</a:t>
            </a:r>
            <a:endParaRPr lang="ru-RU" dirty="0"/>
          </a:p>
        </p:txBody>
      </p:sp>
      <p:sp>
        <p:nvSpPr>
          <p:cNvPr id="26" name="Прямоугольник 25"/>
          <p:cNvSpPr/>
          <p:nvPr/>
        </p:nvSpPr>
        <p:spPr>
          <a:xfrm>
            <a:off x="8545207" y="2763443"/>
            <a:ext cx="510076" cy="461665"/>
          </a:xfrm>
          <a:prstGeom prst="rect">
            <a:avLst/>
          </a:prstGeom>
        </p:spPr>
        <p:txBody>
          <a:bodyPr wrap="none">
            <a:spAutoFit/>
          </a:bodyPr>
          <a:lstStyle/>
          <a:p>
            <a:r>
              <a:rPr lang="en-US" dirty="0"/>
              <a:t>IV</a:t>
            </a:r>
            <a:endParaRPr lang="ru-RU" dirty="0"/>
          </a:p>
        </p:txBody>
      </p:sp>
      <p:pic>
        <p:nvPicPr>
          <p:cNvPr id="27" name="Рисунок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857" y="4034650"/>
            <a:ext cx="2064347" cy="1166025"/>
          </a:xfrm>
          <a:prstGeom prst="rect">
            <a:avLst/>
          </a:prstGeom>
          <a:ln w="19050">
            <a:solidFill>
              <a:srgbClr val="C00000"/>
            </a:solidFill>
          </a:ln>
        </p:spPr>
      </p:pic>
      <p:pic>
        <p:nvPicPr>
          <p:cNvPr id="29" name="Рисунок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857" y="2889248"/>
            <a:ext cx="1891512" cy="1020503"/>
          </a:xfrm>
          <a:prstGeom prst="rect">
            <a:avLst/>
          </a:prstGeom>
          <a:ln w="19050">
            <a:solidFill>
              <a:srgbClr val="C00000"/>
            </a:solidFill>
          </a:ln>
        </p:spPr>
      </p:pic>
      <p:sp>
        <p:nvSpPr>
          <p:cNvPr id="8" name="Стрелка вправо 7"/>
          <p:cNvSpPr/>
          <p:nvPr/>
        </p:nvSpPr>
        <p:spPr>
          <a:xfrm>
            <a:off x="2559203" y="4327738"/>
            <a:ext cx="234014" cy="550530"/>
          </a:xfrm>
          <a:prstGeom prst="rightArrow">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a:off x="2015457" y="5688283"/>
            <a:ext cx="234014" cy="550530"/>
          </a:xfrm>
          <a:prstGeom prst="rightArrow">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27"/>
          <p:cNvSpPr/>
          <p:nvPr/>
        </p:nvSpPr>
        <p:spPr>
          <a:xfrm>
            <a:off x="2441113" y="3124234"/>
            <a:ext cx="234014" cy="550530"/>
          </a:xfrm>
          <a:prstGeom prst="rightArrow">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7383087" y="3909751"/>
            <a:ext cx="484632" cy="300381"/>
          </a:xfrm>
          <a:prstGeom prst="downArrow">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Равнобедренный треугольник 10"/>
          <p:cNvSpPr/>
          <p:nvPr/>
        </p:nvSpPr>
        <p:spPr>
          <a:xfrm>
            <a:off x="2046421" y="2160060"/>
            <a:ext cx="308825" cy="161370"/>
          </a:xfrm>
          <a:prstGeom prst="triangl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9797" y="973520"/>
            <a:ext cx="718323" cy="1180157"/>
          </a:xfrm>
          <a:prstGeom prst="rect">
            <a:avLst/>
          </a:prstGeom>
          <a:ln w="19050">
            <a:solidFill>
              <a:srgbClr val="7030A0"/>
            </a:solidFill>
          </a:ln>
        </p:spPr>
      </p:pic>
    </p:spTree>
    <p:extLst>
      <p:ext uri="{BB962C8B-B14F-4D97-AF65-F5344CB8AC3E}">
        <p14:creationId xmlns:p14="http://schemas.microsoft.com/office/powerpoint/2010/main" val="646714786"/>
      </p:ext>
    </p:extLst>
  </p:cSld>
  <p:clrMapOvr>
    <a:masterClrMapping/>
  </p:clrMapOvr>
  <mc:AlternateContent xmlns:mc="http://schemas.openxmlformats.org/markup-compatibility/2006" xmlns:p14="http://schemas.microsoft.com/office/powerpoint/2010/main">
    <mc:Choice Requires="p14">
      <p:transition spd="slow" p14:dur="2000" advTm="132236"/>
    </mc:Choice>
    <mc:Fallback xmlns="">
      <p:transition spd="slow" advTm="1322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35902" y="186797"/>
            <a:ext cx="8472196" cy="584775"/>
          </a:xfrm>
          <a:prstGeom prst="rect">
            <a:avLst/>
          </a:prstGeom>
        </p:spPr>
        <p:txBody>
          <a:bodyPr wrap="square">
            <a:spAutoFit/>
          </a:bodyPr>
          <a:lstStyle/>
          <a:p>
            <a:pPr lvl="0" algn="ctr" fontAlgn="auto">
              <a:spcBef>
                <a:spcPts val="0"/>
              </a:spcBef>
              <a:spcAft>
                <a:spcPts val="0"/>
              </a:spcAft>
              <a:defRPr/>
            </a:pPr>
            <a:r>
              <a:rPr lang="uk-UA" sz="1600" b="1" kern="0" dirty="0">
                <a:solidFill>
                  <a:prstClr val="black"/>
                </a:solidFill>
                <a:latin typeface="Cambria" pitchFamily="18" charset="0"/>
              </a:rPr>
              <a:t>ЗМІНИ  АМПЛІТУДИ  Н-РЕФЛЕКС</a:t>
            </a:r>
            <a:r>
              <a:rPr lang="ru-RU" sz="1600" b="1" kern="0" dirty="0">
                <a:solidFill>
                  <a:prstClr val="black"/>
                </a:solidFill>
                <a:latin typeface="Cambria" pitchFamily="18" charset="0"/>
              </a:rPr>
              <a:t>У</a:t>
            </a:r>
            <a:r>
              <a:rPr lang="uk-UA" sz="1600" b="1" kern="0" dirty="0">
                <a:solidFill>
                  <a:prstClr val="black"/>
                </a:solidFill>
                <a:latin typeface="Cambria" pitchFamily="18" charset="0"/>
              </a:rPr>
              <a:t>, ВИКЛИКАНІ  СТОМЛЕННЯМ, У  НЕТРЕНОВАНИХ</a:t>
            </a:r>
            <a:r>
              <a:rPr lang="en-US" sz="1600" b="1" kern="0" dirty="0">
                <a:solidFill>
                  <a:prstClr val="black"/>
                </a:solidFill>
                <a:latin typeface="Cambria" pitchFamily="18" charset="0"/>
              </a:rPr>
              <a:t> </a:t>
            </a:r>
            <a:r>
              <a:rPr lang="uk-UA" sz="1600" b="1" kern="0" dirty="0">
                <a:solidFill>
                  <a:prstClr val="black"/>
                </a:solidFill>
                <a:latin typeface="Cambria" pitchFamily="18" charset="0"/>
              </a:rPr>
              <a:t> </a:t>
            </a:r>
            <a:r>
              <a:rPr lang="en-US" sz="1600" b="1" kern="0" dirty="0">
                <a:solidFill>
                  <a:prstClr val="black"/>
                </a:solidFill>
                <a:latin typeface="Cambria" pitchFamily="18" charset="0"/>
              </a:rPr>
              <a:t> </a:t>
            </a:r>
            <a:r>
              <a:rPr lang="uk-UA" sz="1600" b="1" kern="0" dirty="0">
                <a:solidFill>
                  <a:prstClr val="black"/>
                </a:solidFill>
                <a:latin typeface="Cambria" pitchFamily="18" charset="0"/>
              </a:rPr>
              <a:t>ТА ТРЕНОВАНИХ</a:t>
            </a:r>
            <a:r>
              <a:rPr lang="en-US" sz="1600" b="1" kern="0" dirty="0">
                <a:solidFill>
                  <a:prstClr val="black"/>
                </a:solidFill>
                <a:latin typeface="Cambria" pitchFamily="18" charset="0"/>
              </a:rPr>
              <a:t>  </a:t>
            </a:r>
            <a:r>
              <a:rPr lang="uk-UA" sz="1600" b="1" kern="0" dirty="0">
                <a:solidFill>
                  <a:prstClr val="black"/>
                </a:solidFill>
                <a:latin typeface="Cambria" pitchFamily="18" charset="0"/>
              </a:rPr>
              <a:t>ОСІБ</a:t>
            </a:r>
          </a:p>
        </p:txBody>
      </p:sp>
      <p:sp>
        <p:nvSpPr>
          <p:cNvPr id="12" name="Прямоугольник 11"/>
          <p:cNvSpPr/>
          <p:nvPr/>
        </p:nvSpPr>
        <p:spPr>
          <a:xfrm>
            <a:off x="8093712" y="6334780"/>
            <a:ext cx="1050288" cy="523220"/>
          </a:xfrm>
          <a:prstGeom prst="rect">
            <a:avLst/>
          </a:prstGeom>
        </p:spPr>
        <p:txBody>
          <a:bodyPr wrap="none">
            <a:spAutoFit/>
          </a:bodyPr>
          <a:lstStyle/>
          <a:p>
            <a:pPr lvl="0"/>
            <a:r>
              <a:rPr lang="uk-UA" sz="2800" b="1" dirty="0">
                <a:solidFill>
                  <a:srgbClr val="C00000"/>
                </a:solidFill>
                <a:latin typeface="Calibri" pitchFamily="34" charset="0"/>
                <a:cs typeface="Arial" charset="0"/>
              </a:rPr>
              <a:t>8</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6" name="TextBox 5"/>
          <p:cNvSpPr txBox="1"/>
          <p:nvPr/>
        </p:nvSpPr>
        <p:spPr>
          <a:xfrm>
            <a:off x="373666" y="1020204"/>
            <a:ext cx="4335158" cy="584775"/>
          </a:xfrm>
          <a:prstGeom prst="rect">
            <a:avLst/>
          </a:prstGeom>
          <a:noFill/>
        </p:spPr>
        <p:txBody>
          <a:bodyPr wrap="square" rtlCol="0">
            <a:spAutoFit/>
          </a:bodyPr>
          <a:lstStyle/>
          <a:p>
            <a:pPr lvl="0" algn="ctr"/>
            <a:r>
              <a:rPr lang="uk-UA" sz="1600" b="1" dirty="0">
                <a:solidFill>
                  <a:prstClr val="black"/>
                </a:solidFill>
                <a:latin typeface="Cambria" pitchFamily="18" charset="0"/>
                <a:ea typeface="Times New Roman"/>
              </a:rPr>
              <a:t>Амплітуда </a:t>
            </a:r>
            <a:r>
              <a:rPr lang="uk-UA" sz="1600" b="1" dirty="0" err="1">
                <a:solidFill>
                  <a:prstClr val="black"/>
                </a:solidFill>
                <a:latin typeface="Cambria" pitchFamily="18" charset="0"/>
                <a:ea typeface="Times New Roman"/>
              </a:rPr>
              <a:t>Н-рефлексу</a:t>
            </a:r>
            <a:r>
              <a:rPr lang="uk-UA" sz="1600" b="1" dirty="0">
                <a:solidFill>
                  <a:prstClr val="black"/>
                </a:solidFill>
                <a:latin typeface="Cambria" pitchFamily="18" charset="0"/>
                <a:ea typeface="Times New Roman"/>
              </a:rPr>
              <a:t>, % відповідного контрольного значення </a:t>
            </a:r>
            <a:endParaRPr lang="ru-RU" sz="1600" b="1" strike="sngStrike" dirty="0">
              <a:solidFill>
                <a:prstClr val="black"/>
              </a:solidFill>
            </a:endParaRPr>
          </a:p>
        </p:txBody>
      </p:sp>
      <p:sp>
        <p:nvSpPr>
          <p:cNvPr id="7" name="TextBox 6"/>
          <p:cNvSpPr txBox="1"/>
          <p:nvPr/>
        </p:nvSpPr>
        <p:spPr>
          <a:xfrm>
            <a:off x="5002718" y="999959"/>
            <a:ext cx="4086447" cy="861774"/>
          </a:xfrm>
          <a:prstGeom prst="rect">
            <a:avLst/>
          </a:prstGeom>
          <a:noFill/>
        </p:spPr>
        <p:txBody>
          <a:bodyPr wrap="square" rtlCol="0">
            <a:spAutoFit/>
          </a:bodyPr>
          <a:lstStyle/>
          <a:p>
            <a:pPr lvl="0" algn="ctr"/>
            <a:r>
              <a:rPr lang="ru-RU" sz="1600" b="1" dirty="0" err="1">
                <a:solidFill>
                  <a:prstClr val="black"/>
                </a:solidFill>
                <a:latin typeface="Cambria" pitchFamily="18" charset="0"/>
              </a:rPr>
              <a:t>Усереднені</a:t>
            </a:r>
            <a:r>
              <a:rPr lang="ru-RU" sz="1600" b="1" dirty="0">
                <a:solidFill>
                  <a:prstClr val="black"/>
                </a:solidFill>
                <a:latin typeface="Cambria" pitchFamily="18" charset="0"/>
              </a:rPr>
              <a:t> </a:t>
            </a:r>
            <a:r>
              <a:rPr lang="en-US" sz="1600" b="1" dirty="0">
                <a:solidFill>
                  <a:prstClr val="black"/>
                </a:solidFill>
                <a:latin typeface="Cambria" pitchFamily="18" charset="0"/>
              </a:rPr>
              <a:t> </a:t>
            </a:r>
            <a:r>
              <a:rPr lang="ru-RU" sz="1600" b="1" dirty="0" err="1">
                <a:solidFill>
                  <a:prstClr val="black"/>
                </a:solidFill>
                <a:latin typeface="Cambria" pitchFamily="18" charset="0"/>
              </a:rPr>
              <a:t>залежності</a:t>
            </a:r>
            <a:r>
              <a:rPr lang="ru-RU" sz="1600" b="1" dirty="0">
                <a:solidFill>
                  <a:prstClr val="black"/>
                </a:solidFill>
                <a:latin typeface="Cambria" pitchFamily="18" charset="0"/>
              </a:rPr>
              <a:t> </a:t>
            </a:r>
            <a:r>
              <a:rPr lang="en-US" sz="1600" b="1" dirty="0">
                <a:solidFill>
                  <a:prstClr val="black"/>
                </a:solidFill>
                <a:latin typeface="Cambria" pitchFamily="18" charset="0"/>
              </a:rPr>
              <a:t> </a:t>
            </a:r>
            <a:r>
              <a:rPr lang="ru-RU" sz="1600" b="1" dirty="0" err="1">
                <a:solidFill>
                  <a:prstClr val="black"/>
                </a:solidFill>
                <a:latin typeface="Cambria" pitchFamily="18" charset="0"/>
              </a:rPr>
              <a:t>амплітуди</a:t>
            </a:r>
            <a:r>
              <a:rPr lang="ru-RU" sz="1600" b="1" dirty="0">
                <a:solidFill>
                  <a:prstClr val="black"/>
                </a:solidFill>
                <a:latin typeface="Cambria" pitchFamily="18" charset="0"/>
              </a:rPr>
              <a:t> </a:t>
            </a:r>
          </a:p>
          <a:p>
            <a:pPr lvl="0" algn="ctr"/>
            <a:r>
              <a:rPr lang="ru-RU" sz="1600" b="1" dirty="0">
                <a:solidFill>
                  <a:prstClr val="black"/>
                </a:solidFill>
                <a:latin typeface="Cambria" pitchFamily="18" charset="0"/>
              </a:rPr>
              <a:t>Н-рефлексу </a:t>
            </a:r>
            <a:r>
              <a:rPr lang="ru-RU" sz="1600" b="1" dirty="0" err="1">
                <a:solidFill>
                  <a:prstClr val="black"/>
                </a:solidFill>
                <a:latin typeface="Cambria" pitchFamily="18" charset="0"/>
              </a:rPr>
              <a:t>від</a:t>
            </a:r>
            <a:r>
              <a:rPr lang="ru-RU" sz="1600" b="1" dirty="0">
                <a:solidFill>
                  <a:prstClr val="black"/>
                </a:solidFill>
                <a:latin typeface="Cambria" pitchFamily="18" charset="0"/>
              </a:rPr>
              <a:t> часового </a:t>
            </a:r>
            <a:r>
              <a:rPr lang="ru-RU" sz="1600" b="1" dirty="0" err="1">
                <a:solidFill>
                  <a:prstClr val="black"/>
                </a:solidFill>
                <a:latin typeface="Cambria" pitchFamily="18" charset="0"/>
              </a:rPr>
              <a:t>інтервалу</a:t>
            </a:r>
            <a:r>
              <a:rPr lang="ru-RU" sz="1600" b="1" dirty="0">
                <a:solidFill>
                  <a:prstClr val="black"/>
                </a:solidFill>
                <a:latin typeface="Cambria" pitchFamily="18" charset="0"/>
              </a:rPr>
              <a:t> </a:t>
            </a:r>
            <a:r>
              <a:rPr lang="ru-RU" sz="1600" b="1" dirty="0" err="1">
                <a:solidFill>
                  <a:prstClr val="black"/>
                </a:solidFill>
                <a:latin typeface="Cambria" pitchFamily="18" charset="0"/>
              </a:rPr>
              <a:t>після</a:t>
            </a:r>
            <a:r>
              <a:rPr lang="ru-RU" sz="1600" b="1" dirty="0">
                <a:solidFill>
                  <a:prstClr val="black"/>
                </a:solidFill>
                <a:latin typeface="Cambria" pitchFamily="18" charset="0"/>
              </a:rPr>
              <a:t> </a:t>
            </a:r>
            <a:r>
              <a:rPr lang="ru-RU" sz="1600" b="1" dirty="0" err="1">
                <a:solidFill>
                  <a:prstClr val="black"/>
                </a:solidFill>
                <a:latin typeface="Cambria" pitchFamily="18" charset="0"/>
              </a:rPr>
              <a:t>стомлення</a:t>
            </a:r>
            <a:endParaRPr lang="ru-RU" sz="1600" dirty="0">
              <a:latin typeface="Cambria"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76" y="1783765"/>
            <a:ext cx="4420924" cy="3892798"/>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620" y="2101088"/>
            <a:ext cx="4101476" cy="3575475"/>
          </a:xfrm>
          <a:prstGeom prst="rect">
            <a:avLst/>
          </a:prstGeom>
        </p:spPr>
      </p:pic>
    </p:spTree>
    <p:extLst>
      <p:ext uri="{BB962C8B-B14F-4D97-AF65-F5344CB8AC3E}">
        <p14:creationId xmlns:p14="http://schemas.microsoft.com/office/powerpoint/2010/main" val="676266225"/>
      </p:ext>
    </p:extLst>
  </p:cSld>
  <p:clrMapOvr>
    <a:masterClrMapping/>
  </p:clrMapOvr>
  <mc:AlternateContent xmlns:mc="http://schemas.openxmlformats.org/markup-compatibility/2006" xmlns:p14="http://schemas.microsoft.com/office/powerpoint/2010/main">
    <mc:Choice Requires="p14">
      <p:transition spd="slow" p14:dur="2000" advTm="145697"/>
    </mc:Choice>
    <mc:Fallback xmlns="">
      <p:transition spd="slow" advTm="1456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5" name="Прямоугольник 4"/>
          <p:cNvSpPr/>
          <p:nvPr/>
        </p:nvSpPr>
        <p:spPr>
          <a:xfrm>
            <a:off x="335902" y="186797"/>
            <a:ext cx="8472196" cy="584775"/>
          </a:xfrm>
          <a:prstGeom prst="rect">
            <a:avLst/>
          </a:prstGeom>
        </p:spPr>
        <p:txBody>
          <a:bodyPr wrap="square">
            <a:spAutoFit/>
          </a:bodyPr>
          <a:lstStyle/>
          <a:p>
            <a:pPr algn="ctr" fontAlgn="auto">
              <a:spcBef>
                <a:spcPts val="0"/>
              </a:spcBef>
              <a:spcAft>
                <a:spcPts val="0"/>
              </a:spcAft>
              <a:defRPr/>
            </a:pPr>
            <a:r>
              <a:rPr lang="uk-UA" sz="1600" b="1" kern="0" dirty="0">
                <a:solidFill>
                  <a:prstClr val="black"/>
                </a:solidFill>
                <a:latin typeface="Cambria" pitchFamily="18" charset="0"/>
              </a:rPr>
              <a:t>ЗМІНИ  АМПЛІТУДИ  Н-РЕФЛЕКС</a:t>
            </a:r>
            <a:r>
              <a:rPr lang="ru-RU" sz="1600" b="1" kern="0" dirty="0">
                <a:solidFill>
                  <a:prstClr val="black"/>
                </a:solidFill>
                <a:latin typeface="Cambria" pitchFamily="18" charset="0"/>
              </a:rPr>
              <a:t>У</a:t>
            </a:r>
            <a:r>
              <a:rPr lang="uk-UA" sz="1600" b="1" kern="0" dirty="0">
                <a:solidFill>
                  <a:prstClr val="black"/>
                </a:solidFill>
                <a:latin typeface="Cambria" pitchFamily="18" charset="0"/>
              </a:rPr>
              <a:t>, ВИКЛИКАНІ  СТОМЛЕННЯМ, У  НЕТРЕНОВАНИХ</a:t>
            </a:r>
            <a:r>
              <a:rPr lang="en-US" sz="1600" b="1" kern="0" dirty="0">
                <a:solidFill>
                  <a:prstClr val="black"/>
                </a:solidFill>
                <a:latin typeface="Cambria" pitchFamily="18" charset="0"/>
              </a:rPr>
              <a:t> </a:t>
            </a:r>
            <a:r>
              <a:rPr lang="uk-UA" sz="1600" b="1" kern="0" dirty="0">
                <a:solidFill>
                  <a:prstClr val="black"/>
                </a:solidFill>
                <a:latin typeface="Cambria" pitchFamily="18" charset="0"/>
              </a:rPr>
              <a:t> </a:t>
            </a:r>
            <a:r>
              <a:rPr lang="en-US" sz="1600" b="1" kern="0" dirty="0">
                <a:solidFill>
                  <a:prstClr val="black"/>
                </a:solidFill>
                <a:latin typeface="Cambria" pitchFamily="18" charset="0"/>
              </a:rPr>
              <a:t> </a:t>
            </a:r>
            <a:r>
              <a:rPr lang="uk-UA" sz="1600" b="1" kern="0" dirty="0">
                <a:solidFill>
                  <a:prstClr val="black"/>
                </a:solidFill>
                <a:latin typeface="Cambria" pitchFamily="18" charset="0"/>
              </a:rPr>
              <a:t>ТА ТРЕНОВАНИХ</a:t>
            </a:r>
            <a:r>
              <a:rPr lang="en-US" sz="1600" b="1" kern="0" dirty="0">
                <a:solidFill>
                  <a:prstClr val="black"/>
                </a:solidFill>
                <a:latin typeface="Cambria" pitchFamily="18" charset="0"/>
              </a:rPr>
              <a:t>  </a:t>
            </a:r>
            <a:r>
              <a:rPr lang="uk-UA" sz="1600" b="1" kern="0" dirty="0">
                <a:solidFill>
                  <a:prstClr val="black"/>
                </a:solidFill>
                <a:latin typeface="Cambria" pitchFamily="18" charset="0"/>
              </a:rPr>
              <a:t>ОСІБ. </a:t>
            </a:r>
          </a:p>
        </p:txBody>
      </p:sp>
      <p:sp>
        <p:nvSpPr>
          <p:cNvPr id="12" name="Прямоугольник 11"/>
          <p:cNvSpPr/>
          <p:nvPr/>
        </p:nvSpPr>
        <p:spPr>
          <a:xfrm>
            <a:off x="8093712" y="6334780"/>
            <a:ext cx="1050288" cy="523220"/>
          </a:xfrm>
          <a:prstGeom prst="rect">
            <a:avLst/>
          </a:prstGeom>
        </p:spPr>
        <p:txBody>
          <a:bodyPr wrap="none">
            <a:spAutoFit/>
          </a:bodyPr>
          <a:lstStyle/>
          <a:p>
            <a:r>
              <a:rPr lang="uk-UA" sz="2800" b="1" dirty="0">
                <a:solidFill>
                  <a:srgbClr val="C00000"/>
                </a:solidFill>
                <a:latin typeface="Calibri" pitchFamily="34" charset="0"/>
                <a:cs typeface="Arial" charset="0"/>
              </a:rPr>
              <a:t>9</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з</a:t>
            </a:r>
            <a:r>
              <a:rPr lang="en-US" sz="2800" b="1" dirty="0">
                <a:solidFill>
                  <a:srgbClr val="C00000"/>
                </a:solidFill>
                <a:latin typeface="Calibri" pitchFamily="34" charset="0"/>
                <a:cs typeface="Arial" charset="0"/>
              </a:rPr>
              <a:t> </a:t>
            </a:r>
            <a:r>
              <a:rPr lang="uk-UA" sz="2800" b="1" dirty="0">
                <a:solidFill>
                  <a:srgbClr val="C00000"/>
                </a:solidFill>
                <a:latin typeface="Calibri" pitchFamily="34" charset="0"/>
                <a:cs typeface="Arial" charset="0"/>
              </a:rPr>
              <a:t>17</a:t>
            </a:r>
            <a:endParaRPr lang="ru-RU" sz="2800" b="1" dirty="0">
              <a:solidFill>
                <a:srgbClr val="C00000"/>
              </a:solidFill>
              <a:latin typeface="Calibri" pitchFamily="34" charset="0"/>
              <a:cs typeface="Arial" charset="0"/>
            </a:endParaRPr>
          </a:p>
        </p:txBody>
      </p:sp>
      <p:sp>
        <p:nvSpPr>
          <p:cNvPr id="6" name="TextBox 5"/>
          <p:cNvSpPr txBox="1"/>
          <p:nvPr/>
        </p:nvSpPr>
        <p:spPr>
          <a:xfrm>
            <a:off x="335902" y="757319"/>
            <a:ext cx="4335158" cy="369332"/>
          </a:xfrm>
          <a:prstGeom prst="rect">
            <a:avLst/>
          </a:prstGeom>
          <a:noFill/>
        </p:spPr>
        <p:txBody>
          <a:bodyPr wrap="square" rtlCol="0">
            <a:spAutoFit/>
          </a:bodyPr>
          <a:lstStyle/>
          <a:p>
            <a:r>
              <a:rPr lang="uk-UA" sz="1800" dirty="0">
                <a:solidFill>
                  <a:prstClr val="black"/>
                </a:solidFill>
                <a:latin typeface="Cambria" pitchFamily="18" charset="0"/>
              </a:rPr>
              <a:t>                                      </a:t>
            </a:r>
          </a:p>
        </p:txBody>
      </p:sp>
      <p:sp>
        <p:nvSpPr>
          <p:cNvPr id="7" name="TextBox 6"/>
          <p:cNvSpPr txBox="1"/>
          <p:nvPr/>
        </p:nvSpPr>
        <p:spPr>
          <a:xfrm>
            <a:off x="4988542" y="736424"/>
            <a:ext cx="4086447" cy="369332"/>
          </a:xfrm>
          <a:prstGeom prst="rect">
            <a:avLst/>
          </a:prstGeom>
          <a:noFill/>
        </p:spPr>
        <p:txBody>
          <a:bodyPr wrap="square" rtlCol="0">
            <a:spAutoFit/>
          </a:bodyPr>
          <a:lstStyle/>
          <a:p>
            <a:r>
              <a:rPr lang="uk-UA" sz="1800" dirty="0">
                <a:solidFill>
                  <a:prstClr val="black"/>
                </a:solidFill>
                <a:latin typeface="Cambria" pitchFamily="18" charset="0"/>
              </a:rPr>
              <a:t>                               </a:t>
            </a:r>
          </a:p>
        </p:txBody>
      </p:sp>
      <p:sp>
        <p:nvSpPr>
          <p:cNvPr id="15" name="TextBox 14"/>
          <p:cNvSpPr txBox="1"/>
          <p:nvPr/>
        </p:nvSpPr>
        <p:spPr>
          <a:xfrm>
            <a:off x="207091" y="1862590"/>
            <a:ext cx="8729817" cy="3046988"/>
          </a:xfrm>
          <a:prstGeom prst="rect">
            <a:avLst/>
          </a:prstGeom>
          <a:noFill/>
        </p:spPr>
        <p:txBody>
          <a:bodyPr wrap="square" rtlCol="0">
            <a:spAutoFit/>
          </a:bodyPr>
          <a:lstStyle/>
          <a:p>
            <a:pPr lvl="0" algn="just"/>
            <a:r>
              <a:rPr lang="uk-UA" sz="2000"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М’язове</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стомлення</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викликане</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тривалим</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інтенсивним</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статичним</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скороченням</a:t>
            </a:r>
            <a:r>
              <a:rPr lang="ru-RU" dirty="0">
                <a:solidFill>
                  <a:prstClr val="black"/>
                </a:solidFill>
                <a:latin typeface="Cambria" pitchFamily="18" charset="0"/>
                <a:ea typeface="Times New Roman"/>
              </a:rPr>
              <a:t> </a:t>
            </a:r>
            <a:r>
              <a:rPr lang="ru-RU" i="1" dirty="0">
                <a:solidFill>
                  <a:prstClr val="black"/>
                </a:solidFill>
                <a:latin typeface="Cambria" pitchFamily="18" charset="0"/>
                <a:ea typeface="Times New Roman"/>
              </a:rPr>
              <a:t>m.  </a:t>
            </a:r>
            <a:r>
              <a:rPr lang="ru-RU" i="1" dirty="0" err="1">
                <a:solidFill>
                  <a:prstClr val="black"/>
                </a:solidFill>
                <a:latin typeface="Cambria" pitchFamily="18" charset="0"/>
                <a:ea typeface="Times New Roman"/>
              </a:rPr>
              <a:t>gastrocnemius</a:t>
            </a:r>
            <a:r>
              <a:rPr lang="ru-RU" i="1" dirty="0">
                <a:solidFill>
                  <a:prstClr val="black"/>
                </a:solidFill>
                <a:latin typeface="Cambria" pitchFamily="18" charset="0"/>
                <a:ea typeface="Times New Roman"/>
              </a:rPr>
              <a:t> + </a:t>
            </a:r>
            <a:r>
              <a:rPr lang="ru-RU" i="1" dirty="0" err="1">
                <a:solidFill>
                  <a:prstClr val="black"/>
                </a:solidFill>
                <a:latin typeface="Cambria" pitchFamily="18" charset="0"/>
                <a:ea typeface="Times New Roman"/>
              </a:rPr>
              <a:t>soleus</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призводить</a:t>
            </a:r>
            <a:r>
              <a:rPr lang="ru-RU" dirty="0">
                <a:solidFill>
                  <a:prstClr val="black"/>
                </a:solidFill>
                <a:latin typeface="Cambria" pitchFamily="18" charset="0"/>
                <a:ea typeface="Times New Roman"/>
              </a:rPr>
              <a:t> до </a:t>
            </a:r>
            <a:r>
              <a:rPr lang="ru-RU" dirty="0" err="1">
                <a:solidFill>
                  <a:prstClr val="black"/>
                </a:solidFill>
                <a:latin typeface="Cambria" pitchFamily="18" charset="0"/>
                <a:ea typeface="Times New Roman"/>
              </a:rPr>
              <a:t>пригнічення</a:t>
            </a:r>
            <a:r>
              <a:rPr lang="ru-RU" dirty="0">
                <a:solidFill>
                  <a:prstClr val="black"/>
                </a:solidFill>
                <a:latin typeface="Cambria" pitchFamily="18" charset="0"/>
                <a:ea typeface="Times New Roman"/>
              </a:rPr>
              <a:t> (на 40% у </a:t>
            </a:r>
            <a:r>
              <a:rPr lang="ru-RU" dirty="0" err="1">
                <a:solidFill>
                  <a:prstClr val="black"/>
                </a:solidFill>
                <a:latin typeface="Cambria" pitchFamily="18" charset="0"/>
                <a:ea typeface="Times New Roman"/>
              </a:rPr>
              <a:t>нетренованих</a:t>
            </a:r>
            <a:r>
              <a:rPr lang="ru-RU" dirty="0">
                <a:solidFill>
                  <a:prstClr val="black"/>
                </a:solidFill>
                <a:latin typeface="Cambria" pitchFamily="18" charset="0"/>
                <a:ea typeface="Times New Roman"/>
              </a:rPr>
              <a:t> та на 15% у </a:t>
            </a:r>
            <a:r>
              <a:rPr lang="ru-RU" dirty="0" err="1">
                <a:solidFill>
                  <a:prstClr val="black"/>
                </a:solidFill>
                <a:latin typeface="Cambria" pitchFamily="18" charset="0"/>
                <a:ea typeface="Times New Roman"/>
              </a:rPr>
              <a:t>тренованих</a:t>
            </a:r>
            <a:r>
              <a:rPr lang="ru-RU" dirty="0">
                <a:solidFill>
                  <a:prstClr val="black"/>
                </a:solidFill>
                <a:latin typeface="Cambria" pitchFamily="18" charset="0"/>
                <a:ea typeface="Times New Roman"/>
              </a:rPr>
              <a:t> людей) </a:t>
            </a:r>
            <a:r>
              <a:rPr lang="ru-RU" dirty="0" err="1">
                <a:solidFill>
                  <a:prstClr val="black"/>
                </a:solidFill>
                <a:latin typeface="Cambria" pitchFamily="18" charset="0"/>
                <a:ea typeface="Times New Roman"/>
              </a:rPr>
              <a:t>амплітуди</a:t>
            </a:r>
            <a:r>
              <a:rPr lang="ru-RU" dirty="0">
                <a:solidFill>
                  <a:prstClr val="black"/>
                </a:solidFill>
                <a:latin typeface="Cambria" pitchFamily="18" charset="0"/>
                <a:ea typeface="Times New Roman"/>
              </a:rPr>
              <a:t> Н-рефлексу </a:t>
            </a:r>
            <a:r>
              <a:rPr lang="ru-RU" i="1" dirty="0">
                <a:solidFill>
                  <a:prstClr val="black"/>
                </a:solidFill>
                <a:latin typeface="Cambria" pitchFamily="18" charset="0"/>
                <a:ea typeface="Times New Roman"/>
              </a:rPr>
              <a:t>m. </a:t>
            </a:r>
            <a:r>
              <a:rPr lang="ru-RU" i="1" dirty="0" err="1">
                <a:solidFill>
                  <a:prstClr val="black"/>
                </a:solidFill>
                <a:latin typeface="Cambria" pitchFamily="18" charset="0"/>
                <a:ea typeface="Times New Roman"/>
              </a:rPr>
              <a:t>soleus</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динаміка</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відновлення</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якого</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має</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двохфазний</a:t>
            </a:r>
            <a:r>
              <a:rPr lang="ru-RU" dirty="0">
                <a:solidFill>
                  <a:prstClr val="black"/>
                </a:solidFill>
                <a:latin typeface="Cambria" pitchFamily="18" charset="0"/>
                <a:ea typeface="Times New Roman"/>
              </a:rPr>
              <a:t> характер та </a:t>
            </a:r>
            <a:r>
              <a:rPr lang="ru-RU" dirty="0" err="1">
                <a:solidFill>
                  <a:prstClr val="black"/>
                </a:solidFill>
                <a:latin typeface="Cambria" pitchFamily="18" charset="0"/>
                <a:ea typeface="Times New Roman"/>
              </a:rPr>
              <a:t>істотно</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відрізняється</a:t>
            </a:r>
            <a:r>
              <a:rPr lang="ru-RU" dirty="0">
                <a:solidFill>
                  <a:prstClr val="black"/>
                </a:solidFill>
                <a:latin typeface="Cambria" pitchFamily="18" charset="0"/>
                <a:ea typeface="Times New Roman"/>
              </a:rPr>
              <a:t> у </a:t>
            </a:r>
            <a:r>
              <a:rPr lang="ru-RU" dirty="0" err="1">
                <a:solidFill>
                  <a:prstClr val="black"/>
                </a:solidFill>
                <a:latin typeface="Cambria" pitchFamily="18" charset="0"/>
                <a:ea typeface="Times New Roman"/>
              </a:rPr>
              <a:t>осіб</a:t>
            </a:r>
            <a:r>
              <a:rPr lang="ru-RU" dirty="0">
                <a:solidFill>
                  <a:prstClr val="black"/>
                </a:solidFill>
                <a:latin typeface="Cambria" pitchFamily="18" charset="0"/>
                <a:ea typeface="Times New Roman"/>
              </a:rPr>
              <a:t> з </a:t>
            </a:r>
            <a:r>
              <a:rPr lang="ru-RU" dirty="0" err="1">
                <a:solidFill>
                  <a:prstClr val="black"/>
                </a:solidFill>
                <a:latin typeface="Cambria" pitchFamily="18" charset="0"/>
                <a:ea typeface="Times New Roman"/>
              </a:rPr>
              <a:t>різним</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рівнем</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тренованості</a:t>
            </a:r>
            <a:r>
              <a:rPr lang="ru-RU" dirty="0">
                <a:solidFill>
                  <a:prstClr val="black"/>
                </a:solidFill>
                <a:latin typeface="Cambria" pitchFamily="18" charset="0"/>
                <a:ea typeface="Times New Roman"/>
              </a:rPr>
              <a:t>. У </a:t>
            </a:r>
            <a:r>
              <a:rPr lang="ru-RU" dirty="0" err="1">
                <a:solidFill>
                  <a:prstClr val="black"/>
                </a:solidFill>
                <a:latin typeface="Cambria" pitchFamily="18" charset="0"/>
                <a:ea typeface="Times New Roman"/>
              </a:rPr>
              <a:t>нетренованих</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триваліша</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швидка</a:t>
            </a:r>
            <a:r>
              <a:rPr lang="ru-RU" dirty="0">
                <a:solidFill>
                  <a:prstClr val="black"/>
                </a:solidFill>
                <a:latin typeface="Cambria" pitchFamily="18" charset="0"/>
                <a:ea typeface="Times New Roman"/>
              </a:rPr>
              <a:t> фаза </a:t>
            </a:r>
            <a:r>
              <a:rPr lang="ru-RU" dirty="0" err="1">
                <a:solidFill>
                  <a:prstClr val="black"/>
                </a:solidFill>
                <a:latin typeface="Cambria" pitchFamily="18" charset="0"/>
                <a:ea typeface="Times New Roman"/>
              </a:rPr>
              <a:t>відновлення</a:t>
            </a:r>
            <a:r>
              <a:rPr lang="ru-RU" dirty="0">
                <a:solidFill>
                  <a:prstClr val="black"/>
                </a:solidFill>
                <a:latin typeface="Cambria" pitchFamily="18" charset="0"/>
                <a:ea typeface="Times New Roman"/>
              </a:rPr>
              <a:t>, а </a:t>
            </a:r>
            <a:r>
              <a:rPr lang="ru-RU" dirty="0" err="1">
                <a:solidFill>
                  <a:prstClr val="black"/>
                </a:solidFill>
                <a:latin typeface="Cambria" pitchFamily="18" charset="0"/>
                <a:ea typeface="Times New Roman"/>
              </a:rPr>
              <a:t>повільна</a:t>
            </a:r>
            <a:r>
              <a:rPr lang="ru-RU" dirty="0">
                <a:solidFill>
                  <a:prstClr val="black"/>
                </a:solidFill>
                <a:latin typeface="Cambria" pitchFamily="18" charset="0"/>
                <a:ea typeface="Times New Roman"/>
              </a:rPr>
              <a:t> фаза практично </a:t>
            </a:r>
            <a:r>
              <a:rPr lang="ru-RU" dirty="0" err="1">
                <a:solidFill>
                  <a:prstClr val="black"/>
                </a:solidFill>
                <a:latin typeface="Cambria" pitchFamily="18" charset="0"/>
                <a:ea typeface="Times New Roman"/>
              </a:rPr>
              <a:t>відсутня</a:t>
            </a:r>
            <a:r>
              <a:rPr lang="ru-RU" dirty="0">
                <a:solidFill>
                  <a:prstClr val="black"/>
                </a:solidFill>
                <a:latin typeface="Cambria" pitchFamily="18" charset="0"/>
                <a:ea typeface="Times New Roman"/>
              </a:rPr>
              <a:t> у </a:t>
            </a:r>
            <a:r>
              <a:rPr lang="ru-RU" dirty="0" err="1">
                <a:solidFill>
                  <a:prstClr val="black"/>
                </a:solidFill>
                <a:latin typeface="Cambria" pitchFamily="18" charset="0"/>
                <a:ea typeface="Times New Roman"/>
              </a:rPr>
              <a:t>тренованих</a:t>
            </a:r>
            <a:r>
              <a:rPr lang="ru-RU" dirty="0">
                <a:solidFill>
                  <a:prstClr val="black"/>
                </a:solidFill>
                <a:latin typeface="Cambria" pitchFamily="18" charset="0"/>
                <a:ea typeface="Times New Roman"/>
              </a:rPr>
              <a:t> </a:t>
            </a:r>
            <a:r>
              <a:rPr lang="ru-RU" dirty="0" err="1">
                <a:solidFill>
                  <a:prstClr val="black"/>
                </a:solidFill>
                <a:latin typeface="Cambria" pitchFamily="18" charset="0"/>
                <a:ea typeface="Times New Roman"/>
              </a:rPr>
              <a:t>осіб</a:t>
            </a:r>
            <a:r>
              <a:rPr lang="ru-RU" dirty="0">
                <a:solidFill>
                  <a:prstClr val="black"/>
                </a:solidFill>
                <a:latin typeface="Cambria" pitchFamily="18" charset="0"/>
                <a:ea typeface="Times New Roman"/>
              </a:rPr>
              <a:t>. </a:t>
            </a:r>
            <a:endParaRPr lang="ru-RU" dirty="0">
              <a:solidFill>
                <a:prstClr val="black"/>
              </a:solidFill>
              <a:latin typeface="Cambria" pitchFamily="18" charset="0"/>
            </a:endParaRPr>
          </a:p>
        </p:txBody>
      </p:sp>
    </p:spTree>
    <p:extLst>
      <p:ext uri="{BB962C8B-B14F-4D97-AF65-F5344CB8AC3E}">
        <p14:creationId xmlns:p14="http://schemas.microsoft.com/office/powerpoint/2010/main" val="2810264395"/>
      </p:ext>
    </p:extLst>
  </p:cSld>
  <p:clrMapOvr>
    <a:masterClrMapping/>
  </p:clrMapOvr>
  <mc:AlternateContent xmlns:mc="http://schemas.openxmlformats.org/markup-compatibility/2006" xmlns:p14="http://schemas.microsoft.com/office/powerpoint/2010/main">
    <mc:Choice Requires="p14">
      <p:transition spd="slow" p14:dur="2000" advTm="32554"/>
    </mc:Choice>
    <mc:Fallback xmlns="">
      <p:transition spd="slow" advTm="3255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21423</TotalTime>
  <Words>3740</Words>
  <Application>Microsoft Office PowerPoint</Application>
  <PresentationFormat>Экран (4:3)</PresentationFormat>
  <Paragraphs>195</Paragraphs>
  <Slides>18</Slides>
  <Notes>17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Arial</vt:lpstr>
      <vt:lpstr>Arial Unicode MS</vt:lpstr>
      <vt:lpstr>Calibri</vt:lpstr>
      <vt:lpstr>Cambria</vt:lpstr>
      <vt:lpstr>Tahoma</vt:lpstr>
      <vt:lpstr>Times New Roman</vt:lpstr>
      <vt:lpstr>Times NR Cyr MT</vt:lpstr>
      <vt:lpstr>Office Theme</vt:lpstr>
      <vt:lpstr> НАЦІОНАЛЬНА  АКАДЕМІЯ  НАУК  УКРАЇНИ ІНСТИТУТ  ФІЗІОЛОГІЇ  ім. О. О. БОГОМОЛЬЦЯ  КОЛОСОВА  ОЛЕНА  ВІКТОРІВНА  МОДУЛЯЦІЙНІ  ВПЛИВИ  НА  Н-РЕФЛЕКС   У  ФІЗИЧНО  НЕТРЕНОВАНИХ                 ТА  ТРЕНОВАНИХ   ЛЮДЕЙ  дисертація  на  здобуття  наукового  ступеня  кандидата  біологічних наук  за спеціальністю 03.00.13 – фізіологія людини і тварин                                                                                              Науковий керівник –                                                                           Костюков  Олександр Іванович                                                                    професор, доктор біологічних наук   Київ 2020  </vt:lpstr>
      <vt:lpstr>АКТУАЛЬНІСТЬ ТЕМИ</vt:lpstr>
      <vt:lpstr>АКТУАЛЬНІСТЬ ТЕМИ</vt:lpstr>
      <vt:lpstr>МЕТА, ОБ’ЄКТ І ПРЕДМЕТ ДОСЛІДЖЕННЯ</vt:lpstr>
      <vt:lpstr>ЗАВДАННЯ ДОСЛІДЖЕННЯ</vt:lpstr>
      <vt:lpstr>МЕТОДИКА  ВІДВЕДЕННЯ  Н-РЕФЛЕКСУ ВІД  КАМБАЛОПОДІБНОГО  М’ЯЗА ЛЮДИНИ</vt:lpstr>
      <vt:lpstr>ОРГАНІЗАЦІЯ ЕКСПЕРИМЕНТУ</vt:lpstr>
      <vt:lpstr>Презентация PowerPoint</vt:lpstr>
      <vt:lpstr>Презентация PowerPoint</vt:lpstr>
      <vt:lpstr>Презентация PowerPoint</vt:lpstr>
      <vt:lpstr>Презентация PowerPoint</vt:lpstr>
      <vt:lpstr>  ЗМІНИ  АМПЛІТУДИ  Н-РЕФЛЕКСУ, ВИКЛИКАНІ  СТОМЛЕННЯМ, В  УМОВАХ СЕГМЕНТАРНОГО ГАЛЬМУВАННЯ, ВИКЛИКАНОГО КОНДИЦІЮЮЧОЮ СТИМУЛЯЦІЄЮ НЕРВА ДО М’ЯЗІВ-АНТАГОНІСТІВ (N. PERONEUS  COMMUNIS)                 У НЕТРЕНОВАНИХ  ОСІБ.  </vt:lpstr>
      <vt:lpstr>ЗМІНИ  АМПЛІТУДИ  Н-РЕФЛЕКСУ, ВИКЛИКАНІ  СТОМЛЕННЯМ, В  УМОВАХ СЕГМЕНТАРНОГО ГАЛЬМУВАННЯ, ВИКЛИКАНОГО КОНДИЦІЮЮЧОЮ СТИМУЛЯЦІЄЮ НЕРВА ДО М’ЯЗІВ-АНТАГОНІСТІВ (N. PERONEUS  COMMUNIS) У НЕТРЕНОВАНИХ  ОСІБ. </vt:lpstr>
      <vt:lpstr>СТАТЕВІ ОСОБЛИВОСТІ ПАРАМЕТРІВ   Н-РЕФЛЕКСУ У ТРЕНОВАНИХ ОСІБ</vt:lpstr>
      <vt:lpstr>ВІКОВІ ОСОБЛИВОСТІ ПАРАМЕТРІВ   Н-РЕФЛЕКСУ У ТРЕНОВАНИХ ОСІБ</vt:lpstr>
      <vt:lpstr>СТАТЕВІ ТА ВІКОВІ ОСОБЛИВОСТІ ПАРАМЕТРІВ  Н-РЕФЛЕКСУ У ТРЕНОВАНИХ ОСІБ. </vt:lpstr>
      <vt:lpstr> ВИСНОВКИ </vt:lpstr>
      <vt:lpstr>                 Дякую за увагу!  </vt:lpstr>
    </vt:vector>
  </TitlesOfParts>
  <Company>carmen a. palogruto creative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 slide</dc:title>
  <dc:creator>OEM</dc:creator>
  <cp:lastModifiedBy>Elena Kolosova</cp:lastModifiedBy>
  <cp:revision>701</cp:revision>
  <dcterms:created xsi:type="dcterms:W3CDTF">2004-03-04T16:07:54Z</dcterms:created>
  <dcterms:modified xsi:type="dcterms:W3CDTF">2020-12-02T22:39:29Z</dcterms:modified>
</cp:coreProperties>
</file>