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6"/>
  </p:notesMasterIdLst>
  <p:sldIdLst>
    <p:sldId id="256" r:id="rId2"/>
    <p:sldId id="257" r:id="rId3"/>
    <p:sldId id="266" r:id="rId4"/>
    <p:sldId id="268" r:id="rId5"/>
    <p:sldId id="258" r:id="rId6"/>
    <p:sldId id="260" r:id="rId7"/>
    <p:sldId id="265" r:id="rId8"/>
    <p:sldId id="267" r:id="rId9"/>
    <p:sldId id="259" r:id="rId10"/>
    <p:sldId id="262" r:id="rId11"/>
    <p:sldId id="261" r:id="rId12"/>
    <p:sldId id="264" r:id="rId13"/>
    <p:sldId id="263"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F182232B-A6BE-469E-86A3-5C35E1A65D28}">
          <p14:sldIdLst>
            <p14:sldId id="256"/>
            <p14:sldId id="257"/>
            <p14:sldId id="266"/>
            <p14:sldId id="268"/>
            <p14:sldId id="258"/>
            <p14:sldId id="260"/>
            <p14:sldId id="265"/>
            <p14:sldId id="267"/>
            <p14:sldId id="259"/>
            <p14:sldId id="262"/>
            <p14:sldId id="261"/>
            <p14:sldId id="264"/>
            <p14:sldId id="263"/>
            <p14:sldId id="269"/>
          </p14:sldIdLst>
        </p14:section>
      </p14:sectionLst>
    </p:ext>
    <p:ext uri="{EFAFB233-063F-42B5-8137-9DF3F51BA10A}">
      <p15:sldGuideLst xmlns:p15="http://schemas.microsoft.com/office/powerpoint/2012/main">
        <p15:guide id="1" orient="horz">
          <p15:clr>
            <a:srgbClr val="9AA0A6"/>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sha" initials="M" lastIdx="1" clrIdx="0">
    <p:extLst>
      <p:ext uri="{19B8F6BF-5375-455C-9EA6-DF929625EA0E}">
        <p15:presenceInfo xmlns:p15="http://schemas.microsoft.com/office/powerpoint/2012/main" userId="Mis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5" autoAdjust="0"/>
    <p:restoredTop sz="95201" autoAdjust="0"/>
  </p:normalViewPr>
  <p:slideViewPr>
    <p:cSldViewPr snapToGrid="0">
      <p:cViewPr varScale="1">
        <p:scale>
          <a:sx n="114" d="100"/>
          <a:sy n="114" d="100"/>
        </p:scale>
        <p:origin x="642" y="102"/>
      </p:cViewPr>
      <p:guideLst>
        <p:guide orient="horz"/>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9173F-00C0-4DDC-A294-5DADE4A9735F}" type="doc">
      <dgm:prSet loTypeId="urn:microsoft.com/office/officeart/2005/8/layout/chevron1" loCatId="process" qsTypeId="urn:microsoft.com/office/officeart/2005/8/quickstyle/simple1" qsCatId="simple" csTypeId="urn:microsoft.com/office/officeart/2005/8/colors/accent0_1" csCatId="mainScheme" phldr="1"/>
      <dgm:spPr/>
    </dgm:pt>
    <dgm:pt modelId="{BA2C1C6B-CFCA-4D19-AD96-EBF4FEA74C85}">
      <dgm:prSet phldrT="[Текст]" custT="1"/>
      <dgm:spPr/>
      <dgm:t>
        <a:bodyPr/>
        <a:lstStyle/>
        <a:p>
          <a:r>
            <a:rPr lang="uk-UA" sz="1200" dirty="0" smtClean="0">
              <a:latin typeface="Times New Roman" panose="02020603050405020304" pitchFamily="18" charset="0"/>
              <a:cs typeface="Times New Roman" panose="02020603050405020304" pitchFamily="18" charset="0"/>
            </a:rPr>
            <a:t>Анестезія уретаном</a:t>
          </a:r>
          <a:endParaRPr lang="ru-RU" sz="1200" dirty="0">
            <a:latin typeface="Times New Roman" panose="02020603050405020304" pitchFamily="18" charset="0"/>
            <a:cs typeface="Times New Roman" panose="02020603050405020304" pitchFamily="18" charset="0"/>
          </a:endParaRPr>
        </a:p>
      </dgm:t>
    </dgm:pt>
    <dgm:pt modelId="{86B9F9DC-99F9-4745-9ABC-8339F8378C55}" type="par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42338078-2DCE-4A15-A461-E07C09090F92}" type="sib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934B4BA5-D938-4C8C-8AAA-D8EAB64C8BBC}">
      <dgm:prSet phldrT="[Текст]" custT="1"/>
      <dgm:spPr/>
      <dgm:t>
        <a:bodyPr/>
        <a:lstStyle/>
        <a:p>
          <a:r>
            <a:rPr lang="ru-RU" sz="1200" dirty="0" smtClean="0">
              <a:latin typeface="Times New Roman" panose="02020603050405020304" pitchFamily="18" charset="0"/>
              <a:cs typeface="Times New Roman" panose="02020603050405020304" pitchFamily="18" charset="0"/>
            </a:rPr>
            <a:t>Ін’єкція блокатора</a:t>
          </a:r>
          <a:endParaRPr lang="ru-RU" sz="1200" dirty="0">
            <a:latin typeface="Times New Roman" panose="02020603050405020304" pitchFamily="18" charset="0"/>
            <a:cs typeface="Times New Roman" panose="02020603050405020304" pitchFamily="18" charset="0"/>
          </a:endParaRPr>
        </a:p>
      </dgm:t>
    </dgm:pt>
    <dgm:pt modelId="{093B55AF-1ACA-488C-8FCA-B5179CC1AD70}" type="par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1F01B081-9AFE-4495-8732-5078312114FB}" type="sib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483C65B7-B431-4934-B3FE-AB78CA5F3CED}">
      <dgm:prSet phldrT="[Текст]" custT="1"/>
      <dgm:spPr/>
      <dgm:t>
        <a:bodyPr/>
        <a:lstStyle/>
        <a:p>
          <a:r>
            <a:rPr lang="ru-RU" sz="1200" dirty="0" smtClean="0">
              <a:latin typeface="Times New Roman" panose="02020603050405020304" pitchFamily="18" charset="0"/>
              <a:cs typeface="Times New Roman" panose="02020603050405020304" pitchFamily="18" charset="0"/>
            </a:rPr>
            <a:t>Початок реєстрації ЕКоГ</a:t>
          </a:r>
          <a:endParaRPr lang="ru-RU" sz="1200" dirty="0">
            <a:latin typeface="Times New Roman" panose="02020603050405020304" pitchFamily="18" charset="0"/>
            <a:cs typeface="Times New Roman" panose="02020603050405020304" pitchFamily="18" charset="0"/>
          </a:endParaRPr>
        </a:p>
      </dgm:t>
    </dgm:pt>
    <dgm:pt modelId="{BAA8EBD6-2ADB-4070-A429-7C412234F0D9}" type="par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79675DEA-D118-4151-9D51-C454F74E9AC7}" type="sib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CC6FB8FE-D986-473A-9325-90A332F77F79}">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Операція</a:t>
          </a:r>
          <a:r>
            <a:rPr lang="en-US" sz="1200" dirty="0" smtClean="0">
              <a:latin typeface="Times New Roman" panose="02020603050405020304" pitchFamily="18" charset="0"/>
              <a:cs typeface="Times New Roman" panose="02020603050405020304" pitchFamily="18" charset="0"/>
            </a:rPr>
            <a:t> </a:t>
          </a:r>
          <a:r>
            <a:rPr lang="uk-UA" sz="1200" dirty="0" smtClean="0">
              <a:latin typeface="Times New Roman" panose="02020603050405020304" pitchFamily="18" charset="0"/>
              <a:cs typeface="Times New Roman" panose="02020603050405020304" pitchFamily="18" charset="0"/>
            </a:rPr>
            <a:t>по вживленню реєструючих електродів</a:t>
          </a:r>
          <a:endParaRPr lang="ru-RU" sz="1200" dirty="0">
            <a:latin typeface="Times New Roman" panose="02020603050405020304" pitchFamily="18" charset="0"/>
            <a:cs typeface="Times New Roman" panose="02020603050405020304" pitchFamily="18" charset="0"/>
          </a:endParaRPr>
        </a:p>
      </dgm:t>
    </dgm:pt>
    <dgm:pt modelId="{DDBFA9FB-4EF9-4A53-85D0-CCE606E661DA}" type="parTrans" cxnId="{606FE3BB-D5B5-43F2-B2F9-AF9ACD8028BF}">
      <dgm:prSet/>
      <dgm:spPr/>
      <dgm:t>
        <a:bodyPr/>
        <a:lstStyle/>
        <a:p>
          <a:endParaRPr lang="ru-RU"/>
        </a:p>
      </dgm:t>
    </dgm:pt>
    <dgm:pt modelId="{217C96AC-35AB-4358-9B3F-D65B15E164E2}" type="sibTrans" cxnId="{606FE3BB-D5B5-43F2-B2F9-AF9ACD8028BF}">
      <dgm:prSet/>
      <dgm:spPr/>
      <dgm:t>
        <a:bodyPr/>
        <a:lstStyle/>
        <a:p>
          <a:endParaRPr lang="ru-RU"/>
        </a:p>
      </dgm:t>
    </dgm:pt>
    <dgm:pt modelId="{4363ED9D-AC2F-495D-9A98-BCCFA08E321F}">
      <dgm:prSet phldrT="[Текст]" custT="1"/>
      <dgm:spPr/>
      <dgm:t>
        <a:bodyPr/>
        <a:lstStyle/>
        <a:p>
          <a:r>
            <a:rPr lang="ru-RU" sz="1200" dirty="0" smtClean="0">
              <a:latin typeface="Times New Roman" panose="02020603050405020304" pitchFamily="18" charset="0"/>
              <a:cs typeface="Times New Roman" panose="02020603050405020304" pitchFamily="18" charset="0"/>
            </a:rPr>
            <a:t>Ін’єкція каїнату</a:t>
          </a:r>
          <a:endParaRPr lang="ru-RU" sz="1200" dirty="0">
            <a:latin typeface="Times New Roman" panose="02020603050405020304" pitchFamily="18" charset="0"/>
            <a:cs typeface="Times New Roman" panose="02020603050405020304" pitchFamily="18" charset="0"/>
          </a:endParaRPr>
        </a:p>
      </dgm:t>
    </dgm:pt>
    <dgm:pt modelId="{D1FC421A-FF54-4A77-A9B3-B00658A65CAD}" type="parTrans" cxnId="{7AB18734-B5A9-419A-83AE-BF338294699A}">
      <dgm:prSet/>
      <dgm:spPr/>
      <dgm:t>
        <a:bodyPr/>
        <a:lstStyle/>
        <a:p>
          <a:endParaRPr lang="ru-RU"/>
        </a:p>
      </dgm:t>
    </dgm:pt>
    <dgm:pt modelId="{956A972D-1B7D-4326-98EC-3F86496EEE1E}" type="sibTrans" cxnId="{7AB18734-B5A9-419A-83AE-BF338294699A}">
      <dgm:prSet/>
      <dgm:spPr/>
      <dgm:t>
        <a:bodyPr/>
        <a:lstStyle/>
        <a:p>
          <a:endParaRPr lang="ru-RU"/>
        </a:p>
      </dgm:t>
    </dgm:pt>
    <dgm:pt modelId="{022E89B8-A6BF-4E93-B763-141F98653F0E}" type="pres">
      <dgm:prSet presAssocID="{39A9173F-00C0-4DDC-A294-5DADE4A9735F}" presName="Name0" presStyleCnt="0">
        <dgm:presLayoutVars>
          <dgm:dir/>
          <dgm:animLvl val="lvl"/>
          <dgm:resizeHandles val="exact"/>
        </dgm:presLayoutVars>
      </dgm:prSet>
      <dgm:spPr/>
    </dgm:pt>
    <dgm:pt modelId="{7792683B-9072-40B8-952E-B4848094E235}" type="pres">
      <dgm:prSet presAssocID="{BA2C1C6B-CFCA-4D19-AD96-EBF4FEA74C85}" presName="parTxOnly" presStyleLbl="node1" presStyleIdx="0" presStyleCnt="5">
        <dgm:presLayoutVars>
          <dgm:chMax val="0"/>
          <dgm:chPref val="0"/>
          <dgm:bulletEnabled val="1"/>
        </dgm:presLayoutVars>
      </dgm:prSet>
      <dgm:spPr/>
      <dgm:t>
        <a:bodyPr/>
        <a:lstStyle/>
        <a:p>
          <a:endParaRPr lang="ru-RU"/>
        </a:p>
      </dgm:t>
    </dgm:pt>
    <dgm:pt modelId="{8C879246-BC1A-442A-B8FD-E13B92177A57}" type="pres">
      <dgm:prSet presAssocID="{42338078-2DCE-4A15-A461-E07C09090F92}" presName="parTxOnlySpace" presStyleCnt="0"/>
      <dgm:spPr/>
    </dgm:pt>
    <dgm:pt modelId="{C3203E28-B1F7-4D0F-968B-1D95C38F30C5}" type="pres">
      <dgm:prSet presAssocID="{CC6FB8FE-D986-473A-9325-90A332F77F79}" presName="parTxOnly" presStyleLbl="node1" presStyleIdx="1" presStyleCnt="5">
        <dgm:presLayoutVars>
          <dgm:chMax val="0"/>
          <dgm:chPref val="0"/>
          <dgm:bulletEnabled val="1"/>
        </dgm:presLayoutVars>
      </dgm:prSet>
      <dgm:spPr/>
      <dgm:t>
        <a:bodyPr/>
        <a:lstStyle/>
        <a:p>
          <a:endParaRPr lang="ru-RU"/>
        </a:p>
      </dgm:t>
    </dgm:pt>
    <dgm:pt modelId="{35C69C7F-41BD-4AB4-97F3-83CF5042BABE}" type="pres">
      <dgm:prSet presAssocID="{217C96AC-35AB-4358-9B3F-D65B15E164E2}" presName="parTxOnlySpace" presStyleCnt="0"/>
      <dgm:spPr/>
    </dgm:pt>
    <dgm:pt modelId="{B85F4301-D14B-4EEA-B7E0-D19C6E809673}" type="pres">
      <dgm:prSet presAssocID="{4363ED9D-AC2F-495D-9A98-BCCFA08E321F}" presName="parTxOnly" presStyleLbl="node1" presStyleIdx="2" presStyleCnt="5" custLinFactX="79421" custLinFactNeighborX="100000" custLinFactNeighborY="-600">
        <dgm:presLayoutVars>
          <dgm:chMax val="0"/>
          <dgm:chPref val="0"/>
          <dgm:bulletEnabled val="1"/>
        </dgm:presLayoutVars>
      </dgm:prSet>
      <dgm:spPr/>
      <dgm:t>
        <a:bodyPr/>
        <a:lstStyle/>
        <a:p>
          <a:endParaRPr lang="ru-RU"/>
        </a:p>
      </dgm:t>
    </dgm:pt>
    <dgm:pt modelId="{D92495B0-9C7C-42E6-BBD1-CA1ED2D72735}" type="pres">
      <dgm:prSet presAssocID="{956A972D-1B7D-4326-98EC-3F86496EEE1E}" presName="parTxOnlySpace" presStyleCnt="0"/>
      <dgm:spPr/>
    </dgm:pt>
    <dgm:pt modelId="{7F3D0CE3-4632-4EAB-BC52-DF7D783FDC73}" type="pres">
      <dgm:prSet presAssocID="{934B4BA5-D938-4C8C-8AAA-D8EAB64C8BBC}" presName="parTxOnly" presStyleLbl="node1" presStyleIdx="3" presStyleCnt="5" custLinFactX="77637" custLinFactNeighborX="100000" custLinFactNeighborY="-600">
        <dgm:presLayoutVars>
          <dgm:chMax val="0"/>
          <dgm:chPref val="0"/>
          <dgm:bulletEnabled val="1"/>
        </dgm:presLayoutVars>
      </dgm:prSet>
      <dgm:spPr/>
      <dgm:t>
        <a:bodyPr/>
        <a:lstStyle/>
        <a:p>
          <a:endParaRPr lang="ru-RU"/>
        </a:p>
      </dgm:t>
    </dgm:pt>
    <dgm:pt modelId="{BBB0DC92-CB32-457C-88F2-4AAAA7F74172}" type="pres">
      <dgm:prSet presAssocID="{1F01B081-9AFE-4495-8732-5078312114FB}" presName="parTxOnlySpace" presStyleCnt="0"/>
      <dgm:spPr/>
    </dgm:pt>
    <dgm:pt modelId="{4C1732C3-EF96-4FB3-A4C5-45B0DAC047C6}" type="pres">
      <dgm:prSet presAssocID="{483C65B7-B431-4934-B3FE-AB78CA5F3CED}" presName="parTxOnly" presStyleLbl="node1" presStyleIdx="4" presStyleCnt="5" custLinFactX="-160000" custLinFactNeighborX="-200000" custLinFactNeighborY="118">
        <dgm:presLayoutVars>
          <dgm:chMax val="0"/>
          <dgm:chPref val="0"/>
          <dgm:bulletEnabled val="1"/>
        </dgm:presLayoutVars>
      </dgm:prSet>
      <dgm:spPr/>
      <dgm:t>
        <a:bodyPr/>
        <a:lstStyle/>
        <a:p>
          <a:endParaRPr lang="ru-RU"/>
        </a:p>
      </dgm:t>
    </dgm:pt>
  </dgm:ptLst>
  <dgm:cxnLst>
    <dgm:cxn modelId="{63596C34-CEFF-40BF-9C9C-CE478179EA83}" srcId="{39A9173F-00C0-4DDC-A294-5DADE4A9735F}" destId="{934B4BA5-D938-4C8C-8AAA-D8EAB64C8BBC}" srcOrd="3" destOrd="0" parTransId="{093B55AF-1ACA-488C-8FCA-B5179CC1AD70}" sibTransId="{1F01B081-9AFE-4495-8732-5078312114FB}"/>
    <dgm:cxn modelId="{CE4D60F9-2908-4274-A748-4760CFAEF5B3}" srcId="{39A9173F-00C0-4DDC-A294-5DADE4A9735F}" destId="{483C65B7-B431-4934-B3FE-AB78CA5F3CED}" srcOrd="4" destOrd="0" parTransId="{BAA8EBD6-2ADB-4070-A429-7C412234F0D9}" sibTransId="{79675DEA-D118-4151-9D51-C454F74E9AC7}"/>
    <dgm:cxn modelId="{606FE3BB-D5B5-43F2-B2F9-AF9ACD8028BF}" srcId="{39A9173F-00C0-4DDC-A294-5DADE4A9735F}" destId="{CC6FB8FE-D986-473A-9325-90A332F77F79}" srcOrd="1" destOrd="0" parTransId="{DDBFA9FB-4EF9-4A53-85D0-CCE606E661DA}" sibTransId="{217C96AC-35AB-4358-9B3F-D65B15E164E2}"/>
    <dgm:cxn modelId="{182FBF17-293D-464D-8AD0-E06D1070510C}" type="presOf" srcId="{4363ED9D-AC2F-495D-9A98-BCCFA08E321F}" destId="{B85F4301-D14B-4EEA-B7E0-D19C6E809673}" srcOrd="0" destOrd="0" presId="urn:microsoft.com/office/officeart/2005/8/layout/chevron1"/>
    <dgm:cxn modelId="{A8F1C5F0-B5E9-4909-BDB7-14D018890308}" type="presOf" srcId="{39A9173F-00C0-4DDC-A294-5DADE4A9735F}" destId="{022E89B8-A6BF-4E93-B763-141F98653F0E}" srcOrd="0" destOrd="0" presId="urn:microsoft.com/office/officeart/2005/8/layout/chevron1"/>
    <dgm:cxn modelId="{DC02A75D-EFC9-4865-BAFB-6F95FA9D3D4E}" type="presOf" srcId="{CC6FB8FE-D986-473A-9325-90A332F77F79}" destId="{C3203E28-B1F7-4D0F-968B-1D95C38F30C5}" srcOrd="0" destOrd="0" presId="urn:microsoft.com/office/officeart/2005/8/layout/chevron1"/>
    <dgm:cxn modelId="{3C747B4C-90A3-4A86-A148-52C9B0B2608E}" type="presOf" srcId="{BA2C1C6B-CFCA-4D19-AD96-EBF4FEA74C85}" destId="{7792683B-9072-40B8-952E-B4848094E235}" srcOrd="0" destOrd="0" presId="urn:microsoft.com/office/officeart/2005/8/layout/chevron1"/>
    <dgm:cxn modelId="{7AB18734-B5A9-419A-83AE-BF338294699A}" srcId="{39A9173F-00C0-4DDC-A294-5DADE4A9735F}" destId="{4363ED9D-AC2F-495D-9A98-BCCFA08E321F}" srcOrd="2" destOrd="0" parTransId="{D1FC421A-FF54-4A77-A9B3-B00658A65CAD}" sibTransId="{956A972D-1B7D-4326-98EC-3F86496EEE1E}"/>
    <dgm:cxn modelId="{9AF5C16D-C40B-458C-B3C5-7555F7223C2B}" srcId="{39A9173F-00C0-4DDC-A294-5DADE4A9735F}" destId="{BA2C1C6B-CFCA-4D19-AD96-EBF4FEA74C85}" srcOrd="0" destOrd="0" parTransId="{86B9F9DC-99F9-4745-9ABC-8339F8378C55}" sibTransId="{42338078-2DCE-4A15-A461-E07C09090F92}"/>
    <dgm:cxn modelId="{983C077C-410F-46F3-80D9-0DFB9707220F}" type="presOf" srcId="{483C65B7-B431-4934-B3FE-AB78CA5F3CED}" destId="{4C1732C3-EF96-4FB3-A4C5-45B0DAC047C6}" srcOrd="0" destOrd="0" presId="urn:microsoft.com/office/officeart/2005/8/layout/chevron1"/>
    <dgm:cxn modelId="{B3901DB2-5B11-4D9D-AF4D-A670CB3B10DA}" type="presOf" srcId="{934B4BA5-D938-4C8C-8AAA-D8EAB64C8BBC}" destId="{7F3D0CE3-4632-4EAB-BC52-DF7D783FDC73}" srcOrd="0" destOrd="0" presId="urn:microsoft.com/office/officeart/2005/8/layout/chevron1"/>
    <dgm:cxn modelId="{0F6CDDA1-AF70-419F-BB9A-3D1120E7E3C8}" type="presParOf" srcId="{022E89B8-A6BF-4E93-B763-141F98653F0E}" destId="{7792683B-9072-40B8-952E-B4848094E235}" srcOrd="0" destOrd="0" presId="urn:microsoft.com/office/officeart/2005/8/layout/chevron1"/>
    <dgm:cxn modelId="{19B58A9A-F445-4B10-9F00-4785172E5C12}" type="presParOf" srcId="{022E89B8-A6BF-4E93-B763-141F98653F0E}" destId="{8C879246-BC1A-442A-B8FD-E13B92177A57}" srcOrd="1" destOrd="0" presId="urn:microsoft.com/office/officeart/2005/8/layout/chevron1"/>
    <dgm:cxn modelId="{A0802FD5-4775-4698-8BFF-56BA2BD57FC6}" type="presParOf" srcId="{022E89B8-A6BF-4E93-B763-141F98653F0E}" destId="{C3203E28-B1F7-4D0F-968B-1D95C38F30C5}" srcOrd="2" destOrd="0" presId="urn:microsoft.com/office/officeart/2005/8/layout/chevron1"/>
    <dgm:cxn modelId="{913FF5BE-4B5A-43D0-90CB-B993E2F6C9C2}" type="presParOf" srcId="{022E89B8-A6BF-4E93-B763-141F98653F0E}" destId="{35C69C7F-41BD-4AB4-97F3-83CF5042BABE}" srcOrd="3" destOrd="0" presId="urn:microsoft.com/office/officeart/2005/8/layout/chevron1"/>
    <dgm:cxn modelId="{3FF71E79-821D-43EA-A9F0-FA72350BBCCD}" type="presParOf" srcId="{022E89B8-A6BF-4E93-B763-141F98653F0E}" destId="{B85F4301-D14B-4EEA-B7E0-D19C6E809673}" srcOrd="4" destOrd="0" presId="urn:microsoft.com/office/officeart/2005/8/layout/chevron1"/>
    <dgm:cxn modelId="{661DE55E-9AE8-46C2-BF59-6E66CE789B4E}" type="presParOf" srcId="{022E89B8-A6BF-4E93-B763-141F98653F0E}" destId="{D92495B0-9C7C-42E6-BBD1-CA1ED2D72735}" srcOrd="5" destOrd="0" presId="urn:microsoft.com/office/officeart/2005/8/layout/chevron1"/>
    <dgm:cxn modelId="{7EDFCA14-28DF-4E70-99E4-6D66B2A8527F}" type="presParOf" srcId="{022E89B8-A6BF-4E93-B763-141F98653F0E}" destId="{7F3D0CE3-4632-4EAB-BC52-DF7D783FDC73}" srcOrd="6" destOrd="0" presId="urn:microsoft.com/office/officeart/2005/8/layout/chevron1"/>
    <dgm:cxn modelId="{756CDE22-F2F5-4113-9835-B13E9860B4D8}" type="presParOf" srcId="{022E89B8-A6BF-4E93-B763-141F98653F0E}" destId="{BBB0DC92-CB32-457C-88F2-4AAAA7F74172}" srcOrd="7" destOrd="0" presId="urn:microsoft.com/office/officeart/2005/8/layout/chevron1"/>
    <dgm:cxn modelId="{43CD686A-DF4D-42B4-8FD3-EE18FA372BBD}" type="presParOf" srcId="{022E89B8-A6BF-4E93-B763-141F98653F0E}" destId="{4C1732C3-EF96-4FB3-A4C5-45B0DAC047C6}"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A9173F-00C0-4DDC-A294-5DADE4A9735F}" type="doc">
      <dgm:prSet loTypeId="urn:microsoft.com/office/officeart/2005/8/layout/chevron1" loCatId="process" qsTypeId="urn:microsoft.com/office/officeart/2005/8/quickstyle/simple1" qsCatId="simple" csTypeId="urn:microsoft.com/office/officeart/2005/8/colors/accent0_1" csCatId="mainScheme" phldr="1"/>
      <dgm:spPr/>
    </dgm:pt>
    <dgm:pt modelId="{BA2C1C6B-CFCA-4D19-AD96-EBF4FEA74C85}">
      <dgm:prSet phldrT="[Текст]" custT="1"/>
      <dgm:spPr/>
      <dgm:t>
        <a:bodyPr/>
        <a:lstStyle/>
        <a:p>
          <a:r>
            <a:rPr lang="uk-UA" sz="1200" dirty="0" smtClean="0">
              <a:latin typeface="Times New Roman" panose="02020603050405020304" pitchFamily="18" charset="0"/>
              <a:cs typeface="Times New Roman" panose="02020603050405020304" pitchFamily="18" charset="0"/>
            </a:rPr>
            <a:t>Анестезія кетаміном та ксилазином</a:t>
          </a:r>
          <a:endParaRPr lang="ru-RU" sz="1200" dirty="0">
            <a:latin typeface="Times New Roman" panose="02020603050405020304" pitchFamily="18" charset="0"/>
            <a:cs typeface="Times New Roman" panose="02020603050405020304" pitchFamily="18" charset="0"/>
          </a:endParaRPr>
        </a:p>
      </dgm:t>
    </dgm:pt>
    <dgm:pt modelId="{86B9F9DC-99F9-4745-9ABC-8339F8378C55}" type="par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42338078-2DCE-4A15-A461-E07C09090F92}" type="sib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934B4BA5-D938-4C8C-8AAA-D8EAB64C8BBC}">
      <dgm:prSet phldrT="[Текст]" custT="1"/>
      <dgm:spPr/>
      <dgm:t>
        <a:bodyPr/>
        <a:lstStyle/>
        <a:p>
          <a:r>
            <a:rPr lang="ru-RU" sz="1200" dirty="0" smtClean="0">
              <a:latin typeface="Times New Roman" panose="02020603050405020304" pitchFamily="18" charset="0"/>
              <a:cs typeface="Times New Roman" panose="02020603050405020304" pitchFamily="18" charset="0"/>
            </a:rPr>
            <a:t>Ін’єкція блокатора або фізрозчину</a:t>
          </a:r>
          <a:endParaRPr lang="ru-RU" sz="1200" dirty="0">
            <a:latin typeface="Times New Roman" panose="02020603050405020304" pitchFamily="18" charset="0"/>
            <a:cs typeface="Times New Roman" panose="02020603050405020304" pitchFamily="18" charset="0"/>
          </a:endParaRPr>
        </a:p>
      </dgm:t>
    </dgm:pt>
    <dgm:pt modelId="{093B55AF-1ACA-488C-8FCA-B5179CC1AD70}" type="par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1F01B081-9AFE-4495-8732-5078312114FB}" type="sib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483C65B7-B431-4934-B3FE-AB78CA5F3CED}">
      <dgm:prSet phldrT="[Текст]" custT="1"/>
      <dgm:spPr/>
      <dgm:t>
        <a:bodyPr/>
        <a:lstStyle/>
        <a:p>
          <a:r>
            <a:rPr lang="ru-RU" sz="1200" dirty="0" smtClean="0">
              <a:latin typeface="Times New Roman" panose="02020603050405020304" pitchFamily="18" charset="0"/>
              <a:cs typeface="Times New Roman" panose="02020603050405020304" pitchFamily="18" charset="0"/>
            </a:rPr>
            <a:t>Адаптація до електродів</a:t>
          </a:r>
          <a:endParaRPr lang="ru-RU" sz="1200" dirty="0">
            <a:latin typeface="Times New Roman" panose="02020603050405020304" pitchFamily="18" charset="0"/>
            <a:cs typeface="Times New Roman" panose="02020603050405020304" pitchFamily="18" charset="0"/>
          </a:endParaRPr>
        </a:p>
      </dgm:t>
    </dgm:pt>
    <dgm:pt modelId="{BAA8EBD6-2ADB-4070-A429-7C412234F0D9}" type="par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79675DEA-D118-4151-9D51-C454F74E9AC7}" type="sib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CC6FB8FE-D986-473A-9325-90A332F77F79}">
      <dgm:prSet phldrT="[Текст]" custT="1"/>
      <dgm:spPr/>
      <dgm:t>
        <a:bodyPr/>
        <a:lstStyle/>
        <a:p>
          <a:r>
            <a:rPr lang="ru-RU" sz="1200" dirty="0" smtClean="0">
              <a:latin typeface="Times New Roman" panose="02020603050405020304" pitchFamily="18" charset="0"/>
              <a:cs typeface="Times New Roman" panose="02020603050405020304" pitchFamily="18" charset="0"/>
            </a:rPr>
            <a:t>Операція </a:t>
          </a:r>
          <a:r>
            <a:rPr lang="uk-UA" sz="1200" dirty="0" smtClean="0">
              <a:latin typeface="Times New Roman" panose="02020603050405020304" pitchFamily="18" charset="0"/>
              <a:cs typeface="Times New Roman" panose="02020603050405020304" pitchFamily="18" charset="0"/>
            </a:rPr>
            <a:t>по вживленню реєструючих електродів </a:t>
          </a:r>
          <a:endParaRPr lang="ru-RU" sz="1200" dirty="0">
            <a:latin typeface="Times New Roman" panose="02020603050405020304" pitchFamily="18" charset="0"/>
            <a:cs typeface="Times New Roman" panose="02020603050405020304" pitchFamily="18" charset="0"/>
          </a:endParaRPr>
        </a:p>
      </dgm:t>
    </dgm:pt>
    <dgm:pt modelId="{DDBFA9FB-4EF9-4A53-85D0-CCE606E661DA}" type="parTrans" cxnId="{606FE3BB-D5B5-43F2-B2F9-AF9ACD8028BF}">
      <dgm:prSet/>
      <dgm:spPr/>
      <dgm:t>
        <a:bodyPr/>
        <a:lstStyle/>
        <a:p>
          <a:endParaRPr lang="ru-RU"/>
        </a:p>
      </dgm:t>
    </dgm:pt>
    <dgm:pt modelId="{217C96AC-35AB-4358-9B3F-D65B15E164E2}" type="sibTrans" cxnId="{606FE3BB-D5B5-43F2-B2F9-AF9ACD8028BF}">
      <dgm:prSet/>
      <dgm:spPr/>
      <dgm:t>
        <a:bodyPr/>
        <a:lstStyle/>
        <a:p>
          <a:endParaRPr lang="ru-RU"/>
        </a:p>
      </dgm:t>
    </dgm:pt>
    <dgm:pt modelId="{4363ED9D-AC2F-495D-9A98-BCCFA08E321F}">
      <dgm:prSet phldrT="[Текст]" custT="1"/>
      <dgm:spPr/>
      <dgm:t>
        <a:bodyPr/>
        <a:lstStyle/>
        <a:p>
          <a:r>
            <a:rPr lang="ru-RU" sz="1200" dirty="0" smtClean="0">
              <a:latin typeface="Times New Roman" panose="02020603050405020304" pitchFamily="18" charset="0"/>
              <a:cs typeface="Times New Roman" panose="02020603050405020304" pitchFamily="18" charset="0"/>
            </a:rPr>
            <a:t>Початок реєстрації ЕКоГ</a:t>
          </a:r>
          <a:endParaRPr lang="ru-RU" sz="1200" dirty="0">
            <a:latin typeface="Times New Roman" panose="02020603050405020304" pitchFamily="18" charset="0"/>
            <a:cs typeface="Times New Roman" panose="02020603050405020304" pitchFamily="18" charset="0"/>
          </a:endParaRPr>
        </a:p>
      </dgm:t>
    </dgm:pt>
    <dgm:pt modelId="{D1FC421A-FF54-4A77-A9B3-B00658A65CAD}" type="parTrans" cxnId="{7AB18734-B5A9-419A-83AE-BF338294699A}">
      <dgm:prSet/>
      <dgm:spPr/>
      <dgm:t>
        <a:bodyPr/>
        <a:lstStyle/>
        <a:p>
          <a:endParaRPr lang="ru-RU"/>
        </a:p>
      </dgm:t>
    </dgm:pt>
    <dgm:pt modelId="{956A972D-1B7D-4326-98EC-3F86496EEE1E}" type="sibTrans" cxnId="{7AB18734-B5A9-419A-83AE-BF338294699A}">
      <dgm:prSet/>
      <dgm:spPr/>
      <dgm:t>
        <a:bodyPr/>
        <a:lstStyle/>
        <a:p>
          <a:endParaRPr lang="ru-RU"/>
        </a:p>
      </dgm:t>
    </dgm:pt>
    <dgm:pt modelId="{724852F5-0EC2-4B34-AD70-7C056FDD9B14}">
      <dgm:prSet phldrT="[Текст]" custT="1"/>
      <dgm:spPr/>
      <dgm:t>
        <a:bodyPr/>
        <a:lstStyle/>
        <a:p>
          <a:r>
            <a:rPr lang="ru-RU" sz="1200" dirty="0" smtClean="0">
              <a:latin typeface="Times New Roman" panose="02020603050405020304" pitchFamily="18" charset="0"/>
              <a:cs typeface="Times New Roman" panose="02020603050405020304" pitchFamily="18" charset="0"/>
            </a:rPr>
            <a:t>Тест поведінки</a:t>
          </a:r>
          <a:endParaRPr lang="ru-RU" sz="1200" dirty="0">
            <a:latin typeface="Times New Roman" panose="02020603050405020304" pitchFamily="18" charset="0"/>
            <a:cs typeface="Times New Roman" panose="02020603050405020304" pitchFamily="18" charset="0"/>
          </a:endParaRPr>
        </a:p>
      </dgm:t>
    </dgm:pt>
    <dgm:pt modelId="{2B41E62B-2B59-49C5-A24F-26CEA4755184}" type="parTrans" cxnId="{0CF6A354-5AFB-492F-8FA6-7509009CBD24}">
      <dgm:prSet/>
      <dgm:spPr/>
      <dgm:t>
        <a:bodyPr/>
        <a:lstStyle/>
        <a:p>
          <a:endParaRPr lang="ru-RU"/>
        </a:p>
      </dgm:t>
    </dgm:pt>
    <dgm:pt modelId="{F8C7DBDA-F609-46AE-B778-EF840D54F5B0}" type="sibTrans" cxnId="{0CF6A354-5AFB-492F-8FA6-7509009CBD24}">
      <dgm:prSet/>
      <dgm:spPr/>
      <dgm:t>
        <a:bodyPr/>
        <a:lstStyle/>
        <a:p>
          <a:endParaRPr lang="ru-RU"/>
        </a:p>
      </dgm:t>
    </dgm:pt>
    <dgm:pt modelId="{022E89B8-A6BF-4E93-B763-141F98653F0E}" type="pres">
      <dgm:prSet presAssocID="{39A9173F-00C0-4DDC-A294-5DADE4A9735F}" presName="Name0" presStyleCnt="0">
        <dgm:presLayoutVars>
          <dgm:dir/>
          <dgm:animLvl val="lvl"/>
          <dgm:resizeHandles val="exact"/>
        </dgm:presLayoutVars>
      </dgm:prSet>
      <dgm:spPr/>
    </dgm:pt>
    <dgm:pt modelId="{7792683B-9072-40B8-952E-B4848094E235}" type="pres">
      <dgm:prSet presAssocID="{BA2C1C6B-CFCA-4D19-AD96-EBF4FEA74C85}" presName="parTxOnly" presStyleLbl="node1" presStyleIdx="0" presStyleCnt="6">
        <dgm:presLayoutVars>
          <dgm:chMax val="0"/>
          <dgm:chPref val="0"/>
          <dgm:bulletEnabled val="1"/>
        </dgm:presLayoutVars>
      </dgm:prSet>
      <dgm:spPr/>
      <dgm:t>
        <a:bodyPr/>
        <a:lstStyle/>
        <a:p>
          <a:endParaRPr lang="ru-RU"/>
        </a:p>
      </dgm:t>
    </dgm:pt>
    <dgm:pt modelId="{8C879246-BC1A-442A-B8FD-E13B92177A57}" type="pres">
      <dgm:prSet presAssocID="{42338078-2DCE-4A15-A461-E07C09090F92}" presName="parTxOnlySpace" presStyleCnt="0"/>
      <dgm:spPr/>
    </dgm:pt>
    <dgm:pt modelId="{C3203E28-B1F7-4D0F-968B-1D95C38F30C5}" type="pres">
      <dgm:prSet presAssocID="{CC6FB8FE-D986-473A-9325-90A332F77F79}" presName="parTxOnly" presStyleLbl="node1" presStyleIdx="1" presStyleCnt="6">
        <dgm:presLayoutVars>
          <dgm:chMax val="0"/>
          <dgm:chPref val="0"/>
          <dgm:bulletEnabled val="1"/>
        </dgm:presLayoutVars>
      </dgm:prSet>
      <dgm:spPr/>
      <dgm:t>
        <a:bodyPr/>
        <a:lstStyle/>
        <a:p>
          <a:endParaRPr lang="ru-RU"/>
        </a:p>
      </dgm:t>
    </dgm:pt>
    <dgm:pt modelId="{35C69C7F-41BD-4AB4-97F3-83CF5042BABE}" type="pres">
      <dgm:prSet presAssocID="{217C96AC-35AB-4358-9B3F-D65B15E164E2}" presName="parTxOnlySpace" presStyleCnt="0"/>
      <dgm:spPr/>
    </dgm:pt>
    <dgm:pt modelId="{B85F4301-D14B-4EEA-B7E0-D19C6E809673}" type="pres">
      <dgm:prSet presAssocID="{4363ED9D-AC2F-495D-9A98-BCCFA08E321F}" presName="parTxOnly" presStyleLbl="node1" presStyleIdx="2" presStyleCnt="6" custLinFactX="79421" custLinFactNeighborX="100000" custLinFactNeighborY="-600">
        <dgm:presLayoutVars>
          <dgm:chMax val="0"/>
          <dgm:chPref val="0"/>
          <dgm:bulletEnabled val="1"/>
        </dgm:presLayoutVars>
      </dgm:prSet>
      <dgm:spPr/>
      <dgm:t>
        <a:bodyPr/>
        <a:lstStyle/>
        <a:p>
          <a:endParaRPr lang="ru-RU"/>
        </a:p>
      </dgm:t>
    </dgm:pt>
    <dgm:pt modelId="{D92495B0-9C7C-42E6-BBD1-CA1ED2D72735}" type="pres">
      <dgm:prSet presAssocID="{956A972D-1B7D-4326-98EC-3F86496EEE1E}" presName="parTxOnlySpace" presStyleCnt="0"/>
      <dgm:spPr/>
    </dgm:pt>
    <dgm:pt modelId="{7F3D0CE3-4632-4EAB-BC52-DF7D783FDC73}" type="pres">
      <dgm:prSet presAssocID="{934B4BA5-D938-4C8C-8AAA-D8EAB64C8BBC}" presName="parTxOnly" presStyleLbl="node1" presStyleIdx="3" presStyleCnt="6" custLinFactX="77637" custLinFactNeighborX="100000" custLinFactNeighborY="-600">
        <dgm:presLayoutVars>
          <dgm:chMax val="0"/>
          <dgm:chPref val="0"/>
          <dgm:bulletEnabled val="1"/>
        </dgm:presLayoutVars>
      </dgm:prSet>
      <dgm:spPr/>
      <dgm:t>
        <a:bodyPr/>
        <a:lstStyle/>
        <a:p>
          <a:endParaRPr lang="ru-RU"/>
        </a:p>
      </dgm:t>
    </dgm:pt>
    <dgm:pt modelId="{BBB0DC92-CB32-457C-88F2-4AAAA7F74172}" type="pres">
      <dgm:prSet presAssocID="{1F01B081-9AFE-4495-8732-5078312114FB}" presName="parTxOnlySpace" presStyleCnt="0"/>
      <dgm:spPr/>
    </dgm:pt>
    <dgm:pt modelId="{4C1732C3-EF96-4FB3-A4C5-45B0DAC047C6}" type="pres">
      <dgm:prSet presAssocID="{483C65B7-B431-4934-B3FE-AB78CA5F3CED}" presName="parTxOnly" presStyleLbl="node1" presStyleIdx="4" presStyleCnt="6" custLinFactX="-160000" custLinFactNeighborX="-200000" custLinFactNeighborY="118">
        <dgm:presLayoutVars>
          <dgm:chMax val="0"/>
          <dgm:chPref val="0"/>
          <dgm:bulletEnabled val="1"/>
        </dgm:presLayoutVars>
      </dgm:prSet>
      <dgm:spPr/>
      <dgm:t>
        <a:bodyPr/>
        <a:lstStyle/>
        <a:p>
          <a:endParaRPr lang="ru-RU"/>
        </a:p>
      </dgm:t>
    </dgm:pt>
    <dgm:pt modelId="{624D1395-8EF8-4DAF-9FB6-491E0237293A}" type="pres">
      <dgm:prSet presAssocID="{79675DEA-D118-4151-9D51-C454F74E9AC7}" presName="parTxOnlySpace" presStyleCnt="0"/>
      <dgm:spPr/>
    </dgm:pt>
    <dgm:pt modelId="{677CC3F6-D613-458F-BD63-5CE8701B9FF3}" type="pres">
      <dgm:prSet presAssocID="{724852F5-0EC2-4B34-AD70-7C056FDD9B14}" presName="parTxOnly" presStyleLbl="node1" presStyleIdx="5" presStyleCnt="6">
        <dgm:presLayoutVars>
          <dgm:chMax val="0"/>
          <dgm:chPref val="0"/>
          <dgm:bulletEnabled val="1"/>
        </dgm:presLayoutVars>
      </dgm:prSet>
      <dgm:spPr/>
      <dgm:t>
        <a:bodyPr/>
        <a:lstStyle/>
        <a:p>
          <a:endParaRPr lang="ru-RU"/>
        </a:p>
      </dgm:t>
    </dgm:pt>
  </dgm:ptLst>
  <dgm:cxnLst>
    <dgm:cxn modelId="{0CF6A354-5AFB-492F-8FA6-7509009CBD24}" srcId="{39A9173F-00C0-4DDC-A294-5DADE4A9735F}" destId="{724852F5-0EC2-4B34-AD70-7C056FDD9B14}" srcOrd="5" destOrd="0" parTransId="{2B41E62B-2B59-49C5-A24F-26CEA4755184}" sibTransId="{F8C7DBDA-F609-46AE-B778-EF840D54F5B0}"/>
    <dgm:cxn modelId="{D6795DFE-EC0E-420E-B98B-A08F651CAA9A}" type="presOf" srcId="{724852F5-0EC2-4B34-AD70-7C056FDD9B14}" destId="{677CC3F6-D613-458F-BD63-5CE8701B9FF3}" srcOrd="0" destOrd="0" presId="urn:microsoft.com/office/officeart/2005/8/layout/chevron1"/>
    <dgm:cxn modelId="{63596C34-CEFF-40BF-9C9C-CE478179EA83}" srcId="{39A9173F-00C0-4DDC-A294-5DADE4A9735F}" destId="{934B4BA5-D938-4C8C-8AAA-D8EAB64C8BBC}" srcOrd="3" destOrd="0" parTransId="{093B55AF-1ACA-488C-8FCA-B5179CC1AD70}" sibTransId="{1F01B081-9AFE-4495-8732-5078312114FB}"/>
    <dgm:cxn modelId="{CE4D60F9-2908-4274-A748-4760CFAEF5B3}" srcId="{39A9173F-00C0-4DDC-A294-5DADE4A9735F}" destId="{483C65B7-B431-4934-B3FE-AB78CA5F3CED}" srcOrd="4" destOrd="0" parTransId="{BAA8EBD6-2ADB-4070-A429-7C412234F0D9}" sibTransId="{79675DEA-D118-4151-9D51-C454F74E9AC7}"/>
    <dgm:cxn modelId="{606FE3BB-D5B5-43F2-B2F9-AF9ACD8028BF}" srcId="{39A9173F-00C0-4DDC-A294-5DADE4A9735F}" destId="{CC6FB8FE-D986-473A-9325-90A332F77F79}" srcOrd="1" destOrd="0" parTransId="{DDBFA9FB-4EF9-4A53-85D0-CCE606E661DA}" sibTransId="{217C96AC-35AB-4358-9B3F-D65B15E164E2}"/>
    <dgm:cxn modelId="{182FBF17-293D-464D-8AD0-E06D1070510C}" type="presOf" srcId="{4363ED9D-AC2F-495D-9A98-BCCFA08E321F}" destId="{B85F4301-D14B-4EEA-B7E0-D19C6E809673}" srcOrd="0" destOrd="0" presId="urn:microsoft.com/office/officeart/2005/8/layout/chevron1"/>
    <dgm:cxn modelId="{A8F1C5F0-B5E9-4909-BDB7-14D018890308}" type="presOf" srcId="{39A9173F-00C0-4DDC-A294-5DADE4A9735F}" destId="{022E89B8-A6BF-4E93-B763-141F98653F0E}" srcOrd="0" destOrd="0" presId="urn:microsoft.com/office/officeart/2005/8/layout/chevron1"/>
    <dgm:cxn modelId="{DC02A75D-EFC9-4865-BAFB-6F95FA9D3D4E}" type="presOf" srcId="{CC6FB8FE-D986-473A-9325-90A332F77F79}" destId="{C3203E28-B1F7-4D0F-968B-1D95C38F30C5}" srcOrd="0" destOrd="0" presId="urn:microsoft.com/office/officeart/2005/8/layout/chevron1"/>
    <dgm:cxn modelId="{3C747B4C-90A3-4A86-A148-52C9B0B2608E}" type="presOf" srcId="{BA2C1C6B-CFCA-4D19-AD96-EBF4FEA74C85}" destId="{7792683B-9072-40B8-952E-B4848094E235}" srcOrd="0" destOrd="0" presId="urn:microsoft.com/office/officeart/2005/8/layout/chevron1"/>
    <dgm:cxn modelId="{7AB18734-B5A9-419A-83AE-BF338294699A}" srcId="{39A9173F-00C0-4DDC-A294-5DADE4A9735F}" destId="{4363ED9D-AC2F-495D-9A98-BCCFA08E321F}" srcOrd="2" destOrd="0" parTransId="{D1FC421A-FF54-4A77-A9B3-B00658A65CAD}" sibTransId="{956A972D-1B7D-4326-98EC-3F86496EEE1E}"/>
    <dgm:cxn modelId="{9AF5C16D-C40B-458C-B3C5-7555F7223C2B}" srcId="{39A9173F-00C0-4DDC-A294-5DADE4A9735F}" destId="{BA2C1C6B-CFCA-4D19-AD96-EBF4FEA74C85}" srcOrd="0" destOrd="0" parTransId="{86B9F9DC-99F9-4745-9ABC-8339F8378C55}" sibTransId="{42338078-2DCE-4A15-A461-E07C09090F92}"/>
    <dgm:cxn modelId="{983C077C-410F-46F3-80D9-0DFB9707220F}" type="presOf" srcId="{483C65B7-B431-4934-B3FE-AB78CA5F3CED}" destId="{4C1732C3-EF96-4FB3-A4C5-45B0DAC047C6}" srcOrd="0" destOrd="0" presId="urn:microsoft.com/office/officeart/2005/8/layout/chevron1"/>
    <dgm:cxn modelId="{B3901DB2-5B11-4D9D-AF4D-A670CB3B10DA}" type="presOf" srcId="{934B4BA5-D938-4C8C-8AAA-D8EAB64C8BBC}" destId="{7F3D0CE3-4632-4EAB-BC52-DF7D783FDC73}" srcOrd="0" destOrd="0" presId="urn:microsoft.com/office/officeart/2005/8/layout/chevron1"/>
    <dgm:cxn modelId="{0F6CDDA1-AF70-419F-BB9A-3D1120E7E3C8}" type="presParOf" srcId="{022E89B8-A6BF-4E93-B763-141F98653F0E}" destId="{7792683B-9072-40B8-952E-B4848094E235}" srcOrd="0" destOrd="0" presId="urn:microsoft.com/office/officeart/2005/8/layout/chevron1"/>
    <dgm:cxn modelId="{19B58A9A-F445-4B10-9F00-4785172E5C12}" type="presParOf" srcId="{022E89B8-A6BF-4E93-B763-141F98653F0E}" destId="{8C879246-BC1A-442A-B8FD-E13B92177A57}" srcOrd="1" destOrd="0" presId="urn:microsoft.com/office/officeart/2005/8/layout/chevron1"/>
    <dgm:cxn modelId="{A0802FD5-4775-4698-8BFF-56BA2BD57FC6}" type="presParOf" srcId="{022E89B8-A6BF-4E93-B763-141F98653F0E}" destId="{C3203E28-B1F7-4D0F-968B-1D95C38F30C5}" srcOrd="2" destOrd="0" presId="urn:microsoft.com/office/officeart/2005/8/layout/chevron1"/>
    <dgm:cxn modelId="{913FF5BE-4B5A-43D0-90CB-B993E2F6C9C2}" type="presParOf" srcId="{022E89B8-A6BF-4E93-B763-141F98653F0E}" destId="{35C69C7F-41BD-4AB4-97F3-83CF5042BABE}" srcOrd="3" destOrd="0" presId="urn:microsoft.com/office/officeart/2005/8/layout/chevron1"/>
    <dgm:cxn modelId="{3FF71E79-821D-43EA-A9F0-FA72350BBCCD}" type="presParOf" srcId="{022E89B8-A6BF-4E93-B763-141F98653F0E}" destId="{B85F4301-D14B-4EEA-B7E0-D19C6E809673}" srcOrd="4" destOrd="0" presId="urn:microsoft.com/office/officeart/2005/8/layout/chevron1"/>
    <dgm:cxn modelId="{661DE55E-9AE8-46C2-BF59-6E66CE789B4E}" type="presParOf" srcId="{022E89B8-A6BF-4E93-B763-141F98653F0E}" destId="{D92495B0-9C7C-42E6-BBD1-CA1ED2D72735}" srcOrd="5" destOrd="0" presId="urn:microsoft.com/office/officeart/2005/8/layout/chevron1"/>
    <dgm:cxn modelId="{7EDFCA14-28DF-4E70-99E4-6D66B2A8527F}" type="presParOf" srcId="{022E89B8-A6BF-4E93-B763-141F98653F0E}" destId="{7F3D0CE3-4632-4EAB-BC52-DF7D783FDC73}" srcOrd="6" destOrd="0" presId="urn:microsoft.com/office/officeart/2005/8/layout/chevron1"/>
    <dgm:cxn modelId="{756CDE22-F2F5-4113-9835-B13E9860B4D8}" type="presParOf" srcId="{022E89B8-A6BF-4E93-B763-141F98653F0E}" destId="{BBB0DC92-CB32-457C-88F2-4AAAA7F74172}" srcOrd="7" destOrd="0" presId="urn:microsoft.com/office/officeart/2005/8/layout/chevron1"/>
    <dgm:cxn modelId="{43CD686A-DF4D-42B4-8FD3-EE18FA372BBD}" type="presParOf" srcId="{022E89B8-A6BF-4E93-B763-141F98653F0E}" destId="{4C1732C3-EF96-4FB3-A4C5-45B0DAC047C6}" srcOrd="8" destOrd="0" presId="urn:microsoft.com/office/officeart/2005/8/layout/chevron1"/>
    <dgm:cxn modelId="{48B61FDA-616E-4DEA-8821-56490F024C14}" type="presParOf" srcId="{022E89B8-A6BF-4E93-B763-141F98653F0E}" destId="{624D1395-8EF8-4DAF-9FB6-491E0237293A}" srcOrd="9" destOrd="0" presId="urn:microsoft.com/office/officeart/2005/8/layout/chevron1"/>
    <dgm:cxn modelId="{61475743-C88B-4FEB-B90C-9DD3EDC279FC}" type="presParOf" srcId="{022E89B8-A6BF-4E93-B763-141F98653F0E}" destId="{677CC3F6-D613-458F-BD63-5CE8701B9FF3}" srcOrd="10"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A9173F-00C0-4DDC-A294-5DADE4A9735F}" type="doc">
      <dgm:prSet loTypeId="urn:microsoft.com/office/officeart/2005/8/layout/chevron1" loCatId="process" qsTypeId="urn:microsoft.com/office/officeart/2005/8/quickstyle/simple1" qsCatId="simple" csTypeId="urn:microsoft.com/office/officeart/2005/8/colors/accent0_1" csCatId="mainScheme" phldr="1"/>
      <dgm:spPr/>
    </dgm:pt>
    <dgm:pt modelId="{BA2C1C6B-CFCA-4D19-AD96-EBF4FEA74C85}">
      <dgm:prSet phldrT="[Текст]" custT="1"/>
      <dgm:spPr/>
      <dgm:t>
        <a:bodyPr/>
        <a:lstStyle/>
        <a:p>
          <a:r>
            <a:rPr lang="uk-UA" sz="1200" dirty="0" smtClean="0">
              <a:latin typeface="Times New Roman" panose="02020603050405020304" pitchFamily="18" charset="0"/>
              <a:cs typeface="Times New Roman" panose="02020603050405020304" pitchFamily="18" charset="0"/>
            </a:rPr>
            <a:t>Адаптація до експериментальної кімнати</a:t>
          </a:r>
          <a:endParaRPr lang="ru-RU" sz="1200" dirty="0">
            <a:latin typeface="Times New Roman" panose="02020603050405020304" pitchFamily="18" charset="0"/>
            <a:cs typeface="Times New Roman" panose="02020603050405020304" pitchFamily="18" charset="0"/>
          </a:endParaRPr>
        </a:p>
      </dgm:t>
    </dgm:pt>
    <dgm:pt modelId="{86B9F9DC-99F9-4745-9ABC-8339F8378C55}" type="par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42338078-2DCE-4A15-A461-E07C09090F92}" type="sibTrans" cxnId="{9AF5C16D-C40B-458C-B3C5-7555F7223C2B}">
      <dgm:prSet/>
      <dgm:spPr/>
      <dgm:t>
        <a:bodyPr/>
        <a:lstStyle/>
        <a:p>
          <a:endParaRPr lang="ru-RU" sz="1200">
            <a:latin typeface="Times New Roman" panose="02020603050405020304" pitchFamily="18" charset="0"/>
            <a:cs typeface="Times New Roman" panose="02020603050405020304" pitchFamily="18" charset="0"/>
          </a:endParaRPr>
        </a:p>
      </dgm:t>
    </dgm:pt>
    <dgm:pt modelId="{934B4BA5-D938-4C8C-8AAA-D8EAB64C8BBC}">
      <dgm:prSet phldrT="[Текст]" custT="1"/>
      <dgm:spPr/>
      <dgm:t>
        <a:bodyPr/>
        <a:lstStyle/>
        <a:p>
          <a:r>
            <a:rPr lang="ru-RU" sz="1200" dirty="0" smtClean="0">
              <a:latin typeface="Times New Roman" panose="02020603050405020304" pitchFamily="18" charset="0"/>
              <a:cs typeface="Times New Roman" panose="02020603050405020304" pitchFamily="18" charset="0"/>
            </a:rPr>
            <a:t>Ін’єкція блокатора або фізрозчину</a:t>
          </a:r>
          <a:endParaRPr lang="ru-RU" sz="1200" dirty="0">
            <a:latin typeface="Times New Roman" panose="02020603050405020304" pitchFamily="18" charset="0"/>
            <a:cs typeface="Times New Roman" panose="02020603050405020304" pitchFamily="18" charset="0"/>
          </a:endParaRPr>
        </a:p>
      </dgm:t>
    </dgm:pt>
    <dgm:pt modelId="{093B55AF-1ACA-488C-8FCA-B5179CC1AD70}" type="par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1F01B081-9AFE-4495-8732-5078312114FB}" type="sibTrans" cxnId="{63596C34-CEFF-40BF-9C9C-CE478179EA83}">
      <dgm:prSet/>
      <dgm:spPr/>
      <dgm:t>
        <a:bodyPr/>
        <a:lstStyle/>
        <a:p>
          <a:endParaRPr lang="ru-RU" sz="1200">
            <a:latin typeface="Times New Roman" panose="02020603050405020304" pitchFamily="18" charset="0"/>
            <a:cs typeface="Times New Roman" panose="02020603050405020304" pitchFamily="18" charset="0"/>
          </a:endParaRPr>
        </a:p>
      </dgm:t>
    </dgm:pt>
    <dgm:pt modelId="{483C65B7-B431-4934-B3FE-AB78CA5F3CED}">
      <dgm:prSet phldrT="[Текст]" custT="1"/>
      <dgm:spPr/>
      <dgm:t>
        <a:bodyPr/>
        <a:lstStyle/>
        <a:p>
          <a:r>
            <a:rPr lang="ru-RU" sz="1200" dirty="0" smtClean="0">
              <a:latin typeface="Times New Roman" panose="02020603050405020304" pitchFamily="18" charset="0"/>
              <a:cs typeface="Times New Roman" panose="02020603050405020304" pitchFamily="18" charset="0"/>
            </a:rPr>
            <a:t>Тест поведінки з відеореєстрацією</a:t>
          </a:r>
          <a:endParaRPr lang="ru-RU" sz="1200" dirty="0">
            <a:latin typeface="Times New Roman" panose="02020603050405020304" pitchFamily="18" charset="0"/>
            <a:cs typeface="Times New Roman" panose="02020603050405020304" pitchFamily="18" charset="0"/>
          </a:endParaRPr>
        </a:p>
      </dgm:t>
    </dgm:pt>
    <dgm:pt modelId="{BAA8EBD6-2ADB-4070-A429-7C412234F0D9}" type="par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79675DEA-D118-4151-9D51-C454F74E9AC7}" type="sibTrans" cxnId="{CE4D60F9-2908-4274-A748-4760CFAEF5B3}">
      <dgm:prSet/>
      <dgm:spPr/>
      <dgm:t>
        <a:bodyPr/>
        <a:lstStyle/>
        <a:p>
          <a:endParaRPr lang="ru-RU" sz="1200">
            <a:latin typeface="Times New Roman" panose="02020603050405020304" pitchFamily="18" charset="0"/>
            <a:cs typeface="Times New Roman" panose="02020603050405020304" pitchFamily="18" charset="0"/>
          </a:endParaRPr>
        </a:p>
      </dgm:t>
    </dgm:pt>
    <dgm:pt modelId="{595F0A7B-04E7-473A-A3B6-6234C172875F}">
      <dgm:prSet phldrT="[Текст]" custT="1"/>
      <dgm:spPr/>
      <dgm:t>
        <a:bodyPr/>
        <a:lstStyle/>
        <a:p>
          <a:r>
            <a:rPr lang="ru-RU" sz="1200" dirty="0" smtClean="0">
              <a:latin typeface="Times New Roman" panose="02020603050405020304" pitchFamily="18" charset="0"/>
              <a:cs typeface="Times New Roman" panose="02020603050405020304" pitchFamily="18" charset="0"/>
            </a:rPr>
            <a:t>Аналіз отриманих даних</a:t>
          </a:r>
          <a:endParaRPr lang="ru-RU" sz="1200" dirty="0">
            <a:latin typeface="Times New Roman" panose="02020603050405020304" pitchFamily="18" charset="0"/>
            <a:cs typeface="Times New Roman" panose="02020603050405020304" pitchFamily="18" charset="0"/>
          </a:endParaRPr>
        </a:p>
      </dgm:t>
    </dgm:pt>
    <dgm:pt modelId="{B3629F35-2B95-4B71-A16B-58E6864E203C}" type="parTrans" cxnId="{D09DDFC6-45AA-42A0-92BA-7EC271915961}">
      <dgm:prSet/>
      <dgm:spPr/>
      <dgm:t>
        <a:bodyPr/>
        <a:lstStyle/>
        <a:p>
          <a:endParaRPr lang="ru-RU"/>
        </a:p>
      </dgm:t>
    </dgm:pt>
    <dgm:pt modelId="{07D343D7-714A-4494-ADC4-BCFBA71024DE}" type="sibTrans" cxnId="{D09DDFC6-45AA-42A0-92BA-7EC271915961}">
      <dgm:prSet/>
      <dgm:spPr/>
      <dgm:t>
        <a:bodyPr/>
        <a:lstStyle/>
        <a:p>
          <a:endParaRPr lang="ru-RU"/>
        </a:p>
      </dgm:t>
    </dgm:pt>
    <dgm:pt modelId="{022E89B8-A6BF-4E93-B763-141F98653F0E}" type="pres">
      <dgm:prSet presAssocID="{39A9173F-00C0-4DDC-A294-5DADE4A9735F}" presName="Name0" presStyleCnt="0">
        <dgm:presLayoutVars>
          <dgm:dir/>
          <dgm:animLvl val="lvl"/>
          <dgm:resizeHandles val="exact"/>
        </dgm:presLayoutVars>
      </dgm:prSet>
      <dgm:spPr/>
    </dgm:pt>
    <dgm:pt modelId="{7792683B-9072-40B8-952E-B4848094E235}" type="pres">
      <dgm:prSet presAssocID="{BA2C1C6B-CFCA-4D19-AD96-EBF4FEA74C85}" presName="parTxOnly" presStyleLbl="node1" presStyleIdx="0" presStyleCnt="4">
        <dgm:presLayoutVars>
          <dgm:chMax val="0"/>
          <dgm:chPref val="0"/>
          <dgm:bulletEnabled val="1"/>
        </dgm:presLayoutVars>
      </dgm:prSet>
      <dgm:spPr/>
      <dgm:t>
        <a:bodyPr/>
        <a:lstStyle/>
        <a:p>
          <a:endParaRPr lang="ru-RU"/>
        </a:p>
      </dgm:t>
    </dgm:pt>
    <dgm:pt modelId="{8C879246-BC1A-442A-B8FD-E13B92177A57}" type="pres">
      <dgm:prSet presAssocID="{42338078-2DCE-4A15-A461-E07C09090F92}" presName="parTxOnlySpace" presStyleCnt="0"/>
      <dgm:spPr/>
    </dgm:pt>
    <dgm:pt modelId="{7F3D0CE3-4632-4EAB-BC52-DF7D783FDC73}" type="pres">
      <dgm:prSet presAssocID="{934B4BA5-D938-4C8C-8AAA-D8EAB64C8BBC}" presName="parTxOnly" presStyleLbl="node1" presStyleIdx="1" presStyleCnt="4">
        <dgm:presLayoutVars>
          <dgm:chMax val="0"/>
          <dgm:chPref val="0"/>
          <dgm:bulletEnabled val="1"/>
        </dgm:presLayoutVars>
      </dgm:prSet>
      <dgm:spPr/>
      <dgm:t>
        <a:bodyPr/>
        <a:lstStyle/>
        <a:p>
          <a:endParaRPr lang="ru-RU"/>
        </a:p>
      </dgm:t>
    </dgm:pt>
    <dgm:pt modelId="{BBB0DC92-CB32-457C-88F2-4AAAA7F74172}" type="pres">
      <dgm:prSet presAssocID="{1F01B081-9AFE-4495-8732-5078312114FB}" presName="parTxOnlySpace" presStyleCnt="0"/>
      <dgm:spPr/>
    </dgm:pt>
    <dgm:pt modelId="{4C1732C3-EF96-4FB3-A4C5-45B0DAC047C6}" type="pres">
      <dgm:prSet presAssocID="{483C65B7-B431-4934-B3FE-AB78CA5F3CED}" presName="parTxOnly" presStyleLbl="node1" presStyleIdx="2" presStyleCnt="4">
        <dgm:presLayoutVars>
          <dgm:chMax val="0"/>
          <dgm:chPref val="0"/>
          <dgm:bulletEnabled val="1"/>
        </dgm:presLayoutVars>
      </dgm:prSet>
      <dgm:spPr/>
      <dgm:t>
        <a:bodyPr/>
        <a:lstStyle/>
        <a:p>
          <a:endParaRPr lang="ru-RU"/>
        </a:p>
      </dgm:t>
    </dgm:pt>
    <dgm:pt modelId="{5F1D3365-70D0-4770-BFB2-D7328BE90711}" type="pres">
      <dgm:prSet presAssocID="{79675DEA-D118-4151-9D51-C454F74E9AC7}" presName="parTxOnlySpace" presStyleCnt="0"/>
      <dgm:spPr/>
    </dgm:pt>
    <dgm:pt modelId="{75811BCB-6F7E-4FEB-A32E-B45D12E98C3A}" type="pres">
      <dgm:prSet presAssocID="{595F0A7B-04E7-473A-A3B6-6234C172875F}" presName="parTxOnly" presStyleLbl="node1" presStyleIdx="3" presStyleCnt="4">
        <dgm:presLayoutVars>
          <dgm:chMax val="0"/>
          <dgm:chPref val="0"/>
          <dgm:bulletEnabled val="1"/>
        </dgm:presLayoutVars>
      </dgm:prSet>
      <dgm:spPr/>
      <dgm:t>
        <a:bodyPr/>
        <a:lstStyle/>
        <a:p>
          <a:endParaRPr lang="ru-RU"/>
        </a:p>
      </dgm:t>
    </dgm:pt>
  </dgm:ptLst>
  <dgm:cxnLst>
    <dgm:cxn modelId="{63596C34-CEFF-40BF-9C9C-CE478179EA83}" srcId="{39A9173F-00C0-4DDC-A294-5DADE4A9735F}" destId="{934B4BA5-D938-4C8C-8AAA-D8EAB64C8BBC}" srcOrd="1" destOrd="0" parTransId="{093B55AF-1ACA-488C-8FCA-B5179CC1AD70}" sibTransId="{1F01B081-9AFE-4495-8732-5078312114FB}"/>
    <dgm:cxn modelId="{D09DDFC6-45AA-42A0-92BA-7EC271915961}" srcId="{39A9173F-00C0-4DDC-A294-5DADE4A9735F}" destId="{595F0A7B-04E7-473A-A3B6-6234C172875F}" srcOrd="3" destOrd="0" parTransId="{B3629F35-2B95-4B71-A16B-58E6864E203C}" sibTransId="{07D343D7-714A-4494-ADC4-BCFBA71024DE}"/>
    <dgm:cxn modelId="{CE4D60F9-2908-4274-A748-4760CFAEF5B3}" srcId="{39A9173F-00C0-4DDC-A294-5DADE4A9735F}" destId="{483C65B7-B431-4934-B3FE-AB78CA5F3CED}" srcOrd="2" destOrd="0" parTransId="{BAA8EBD6-2ADB-4070-A429-7C412234F0D9}" sibTransId="{79675DEA-D118-4151-9D51-C454F74E9AC7}"/>
    <dgm:cxn modelId="{94EF6B1C-9933-47BD-8F3B-E5E2715219C2}" type="presOf" srcId="{595F0A7B-04E7-473A-A3B6-6234C172875F}" destId="{75811BCB-6F7E-4FEB-A32E-B45D12E98C3A}" srcOrd="0" destOrd="0" presId="urn:microsoft.com/office/officeart/2005/8/layout/chevron1"/>
    <dgm:cxn modelId="{A8F1C5F0-B5E9-4909-BDB7-14D018890308}" type="presOf" srcId="{39A9173F-00C0-4DDC-A294-5DADE4A9735F}" destId="{022E89B8-A6BF-4E93-B763-141F98653F0E}" srcOrd="0" destOrd="0" presId="urn:microsoft.com/office/officeart/2005/8/layout/chevron1"/>
    <dgm:cxn modelId="{3C747B4C-90A3-4A86-A148-52C9B0B2608E}" type="presOf" srcId="{BA2C1C6B-CFCA-4D19-AD96-EBF4FEA74C85}" destId="{7792683B-9072-40B8-952E-B4848094E235}" srcOrd="0" destOrd="0" presId="urn:microsoft.com/office/officeart/2005/8/layout/chevron1"/>
    <dgm:cxn modelId="{9AF5C16D-C40B-458C-B3C5-7555F7223C2B}" srcId="{39A9173F-00C0-4DDC-A294-5DADE4A9735F}" destId="{BA2C1C6B-CFCA-4D19-AD96-EBF4FEA74C85}" srcOrd="0" destOrd="0" parTransId="{86B9F9DC-99F9-4745-9ABC-8339F8378C55}" sibTransId="{42338078-2DCE-4A15-A461-E07C09090F92}"/>
    <dgm:cxn modelId="{983C077C-410F-46F3-80D9-0DFB9707220F}" type="presOf" srcId="{483C65B7-B431-4934-B3FE-AB78CA5F3CED}" destId="{4C1732C3-EF96-4FB3-A4C5-45B0DAC047C6}" srcOrd="0" destOrd="0" presId="urn:microsoft.com/office/officeart/2005/8/layout/chevron1"/>
    <dgm:cxn modelId="{B3901DB2-5B11-4D9D-AF4D-A670CB3B10DA}" type="presOf" srcId="{934B4BA5-D938-4C8C-8AAA-D8EAB64C8BBC}" destId="{7F3D0CE3-4632-4EAB-BC52-DF7D783FDC73}" srcOrd="0" destOrd="0" presId="urn:microsoft.com/office/officeart/2005/8/layout/chevron1"/>
    <dgm:cxn modelId="{0F6CDDA1-AF70-419F-BB9A-3D1120E7E3C8}" type="presParOf" srcId="{022E89B8-A6BF-4E93-B763-141F98653F0E}" destId="{7792683B-9072-40B8-952E-B4848094E235}" srcOrd="0" destOrd="0" presId="urn:microsoft.com/office/officeart/2005/8/layout/chevron1"/>
    <dgm:cxn modelId="{19B58A9A-F445-4B10-9F00-4785172E5C12}" type="presParOf" srcId="{022E89B8-A6BF-4E93-B763-141F98653F0E}" destId="{8C879246-BC1A-442A-B8FD-E13B92177A57}" srcOrd="1" destOrd="0" presId="urn:microsoft.com/office/officeart/2005/8/layout/chevron1"/>
    <dgm:cxn modelId="{7EDFCA14-28DF-4E70-99E4-6D66B2A8527F}" type="presParOf" srcId="{022E89B8-A6BF-4E93-B763-141F98653F0E}" destId="{7F3D0CE3-4632-4EAB-BC52-DF7D783FDC73}" srcOrd="2" destOrd="0" presId="urn:microsoft.com/office/officeart/2005/8/layout/chevron1"/>
    <dgm:cxn modelId="{756CDE22-F2F5-4113-9835-B13E9860B4D8}" type="presParOf" srcId="{022E89B8-A6BF-4E93-B763-141F98653F0E}" destId="{BBB0DC92-CB32-457C-88F2-4AAAA7F74172}" srcOrd="3" destOrd="0" presId="urn:microsoft.com/office/officeart/2005/8/layout/chevron1"/>
    <dgm:cxn modelId="{43CD686A-DF4D-42B4-8FD3-EE18FA372BBD}" type="presParOf" srcId="{022E89B8-A6BF-4E93-B763-141F98653F0E}" destId="{4C1732C3-EF96-4FB3-A4C5-45B0DAC047C6}" srcOrd="4" destOrd="0" presId="urn:microsoft.com/office/officeart/2005/8/layout/chevron1"/>
    <dgm:cxn modelId="{EAC67AEF-1028-46C2-943A-B6007E5FB829}" type="presParOf" srcId="{022E89B8-A6BF-4E93-B763-141F98653F0E}" destId="{5F1D3365-70D0-4770-BFB2-D7328BE90711}" srcOrd="5" destOrd="0" presId="urn:microsoft.com/office/officeart/2005/8/layout/chevron1"/>
    <dgm:cxn modelId="{0078C7A2-EBF7-4BD6-9330-41D181D932BB}" type="presParOf" srcId="{022E89B8-A6BF-4E93-B763-141F98653F0E}" destId="{75811BCB-6F7E-4FEB-A32E-B45D12E98C3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683B-9072-40B8-952E-B4848094E235}">
      <dsp:nvSpPr>
        <dsp:cNvPr id="0" name=""/>
        <dsp:cNvSpPr/>
      </dsp:nvSpPr>
      <dsp:spPr>
        <a:xfrm>
          <a:off x="1824" y="57435"/>
          <a:ext cx="1623469" cy="6493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anose="02020603050405020304" pitchFamily="18" charset="0"/>
              <a:cs typeface="Times New Roman" panose="02020603050405020304" pitchFamily="18" charset="0"/>
            </a:rPr>
            <a:t>Анестезія уретаном</a:t>
          </a:r>
          <a:endParaRPr lang="ru-RU" sz="1200" kern="1200" dirty="0">
            <a:latin typeface="Times New Roman" panose="02020603050405020304" pitchFamily="18" charset="0"/>
            <a:cs typeface="Times New Roman" panose="02020603050405020304" pitchFamily="18" charset="0"/>
          </a:endParaRPr>
        </a:p>
      </dsp:txBody>
      <dsp:txXfrm>
        <a:off x="326518" y="57435"/>
        <a:ext cx="974082" cy="649387"/>
      </dsp:txXfrm>
    </dsp:sp>
    <dsp:sp modelId="{C3203E28-B1F7-4D0F-968B-1D95C38F30C5}">
      <dsp:nvSpPr>
        <dsp:cNvPr id="0" name=""/>
        <dsp:cNvSpPr/>
      </dsp:nvSpPr>
      <dsp:spPr>
        <a:xfrm>
          <a:off x="1462947" y="57435"/>
          <a:ext cx="1623469" cy="6493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Операція</a:t>
          </a:r>
          <a:r>
            <a:rPr lang="en-US" sz="1200" kern="1200" dirty="0" smtClean="0">
              <a:latin typeface="Times New Roman" panose="02020603050405020304" pitchFamily="18" charset="0"/>
              <a:cs typeface="Times New Roman" panose="02020603050405020304" pitchFamily="18" charset="0"/>
            </a:rPr>
            <a:t> </a:t>
          </a:r>
          <a:r>
            <a:rPr lang="uk-UA" sz="1200" kern="1200" dirty="0" smtClean="0">
              <a:latin typeface="Times New Roman" panose="02020603050405020304" pitchFamily="18" charset="0"/>
              <a:cs typeface="Times New Roman" panose="02020603050405020304" pitchFamily="18" charset="0"/>
            </a:rPr>
            <a:t>по вживленню реєструючих електродів</a:t>
          </a:r>
          <a:endParaRPr lang="ru-RU" sz="1200" kern="1200" dirty="0">
            <a:latin typeface="Times New Roman" panose="02020603050405020304" pitchFamily="18" charset="0"/>
            <a:cs typeface="Times New Roman" panose="02020603050405020304" pitchFamily="18" charset="0"/>
          </a:endParaRPr>
        </a:p>
      </dsp:txBody>
      <dsp:txXfrm>
        <a:off x="1787641" y="57435"/>
        <a:ext cx="974082" cy="649387"/>
      </dsp:txXfrm>
    </dsp:sp>
    <dsp:sp modelId="{B85F4301-D14B-4EEA-B7E0-D19C6E809673}">
      <dsp:nvSpPr>
        <dsp:cNvPr id="0" name=""/>
        <dsp:cNvSpPr/>
      </dsp:nvSpPr>
      <dsp:spPr>
        <a:xfrm>
          <a:off x="4375793" y="53538"/>
          <a:ext cx="1623469" cy="6493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Ін’єкція каїнату</a:t>
          </a:r>
          <a:endParaRPr lang="ru-RU" sz="1200" kern="1200" dirty="0">
            <a:latin typeface="Times New Roman" panose="02020603050405020304" pitchFamily="18" charset="0"/>
            <a:cs typeface="Times New Roman" panose="02020603050405020304" pitchFamily="18" charset="0"/>
          </a:endParaRPr>
        </a:p>
      </dsp:txBody>
      <dsp:txXfrm>
        <a:off x="4700487" y="53538"/>
        <a:ext cx="974082" cy="649387"/>
      </dsp:txXfrm>
    </dsp:sp>
    <dsp:sp modelId="{7F3D0CE3-4632-4EAB-BC52-DF7D783FDC73}">
      <dsp:nvSpPr>
        <dsp:cNvPr id="0" name=""/>
        <dsp:cNvSpPr/>
      </dsp:nvSpPr>
      <dsp:spPr>
        <a:xfrm>
          <a:off x="5807953" y="53538"/>
          <a:ext cx="1623469" cy="6493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Ін’єкція блокатора</a:t>
          </a:r>
          <a:endParaRPr lang="ru-RU" sz="1200" kern="1200" dirty="0">
            <a:latin typeface="Times New Roman" panose="02020603050405020304" pitchFamily="18" charset="0"/>
            <a:cs typeface="Times New Roman" panose="02020603050405020304" pitchFamily="18" charset="0"/>
          </a:endParaRPr>
        </a:p>
      </dsp:txBody>
      <dsp:txXfrm>
        <a:off x="6132647" y="53538"/>
        <a:ext cx="974082" cy="649387"/>
      </dsp:txXfrm>
    </dsp:sp>
    <dsp:sp modelId="{4C1732C3-EF96-4FB3-A4C5-45B0DAC047C6}">
      <dsp:nvSpPr>
        <dsp:cNvPr id="0" name=""/>
        <dsp:cNvSpPr/>
      </dsp:nvSpPr>
      <dsp:spPr>
        <a:xfrm>
          <a:off x="2924070" y="58201"/>
          <a:ext cx="1623469" cy="64938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Початок реєстрації ЕКоГ</a:t>
          </a:r>
          <a:endParaRPr lang="ru-RU" sz="1200" kern="1200" dirty="0">
            <a:latin typeface="Times New Roman" panose="02020603050405020304" pitchFamily="18" charset="0"/>
            <a:cs typeface="Times New Roman" panose="02020603050405020304" pitchFamily="18" charset="0"/>
          </a:endParaRPr>
        </a:p>
      </dsp:txBody>
      <dsp:txXfrm>
        <a:off x="3248764" y="58201"/>
        <a:ext cx="974082" cy="649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683B-9072-40B8-952E-B4848094E235}">
      <dsp:nvSpPr>
        <dsp:cNvPr id="0" name=""/>
        <dsp:cNvSpPr/>
      </dsp:nvSpPr>
      <dsp:spPr>
        <a:xfrm>
          <a:off x="4234" y="142626"/>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anose="02020603050405020304" pitchFamily="18" charset="0"/>
              <a:cs typeface="Times New Roman" panose="02020603050405020304" pitchFamily="18" charset="0"/>
            </a:rPr>
            <a:t>Анестезія кетаміном та ксилазином</a:t>
          </a:r>
          <a:endParaRPr lang="ru-RU" sz="1200" kern="1200" dirty="0">
            <a:latin typeface="Times New Roman" panose="02020603050405020304" pitchFamily="18" charset="0"/>
            <a:cs typeface="Times New Roman" panose="02020603050405020304" pitchFamily="18" charset="0"/>
          </a:endParaRPr>
        </a:p>
      </dsp:txBody>
      <dsp:txXfrm>
        <a:off x="319280" y="142626"/>
        <a:ext cx="945139" cy="630092"/>
      </dsp:txXfrm>
    </dsp:sp>
    <dsp:sp modelId="{C3203E28-B1F7-4D0F-968B-1D95C38F30C5}">
      <dsp:nvSpPr>
        <dsp:cNvPr id="0" name=""/>
        <dsp:cNvSpPr/>
      </dsp:nvSpPr>
      <dsp:spPr>
        <a:xfrm>
          <a:off x="1421942" y="142626"/>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Операція </a:t>
          </a:r>
          <a:r>
            <a:rPr lang="uk-UA" sz="1200" kern="1200" dirty="0" smtClean="0">
              <a:latin typeface="Times New Roman" panose="02020603050405020304" pitchFamily="18" charset="0"/>
              <a:cs typeface="Times New Roman" panose="02020603050405020304" pitchFamily="18" charset="0"/>
            </a:rPr>
            <a:t>по вживленню реєструючих електродів </a:t>
          </a:r>
          <a:endParaRPr lang="ru-RU" sz="1200" kern="1200" dirty="0">
            <a:latin typeface="Times New Roman" panose="02020603050405020304" pitchFamily="18" charset="0"/>
            <a:cs typeface="Times New Roman" panose="02020603050405020304" pitchFamily="18" charset="0"/>
          </a:endParaRPr>
        </a:p>
      </dsp:txBody>
      <dsp:txXfrm>
        <a:off x="1736988" y="142626"/>
        <a:ext cx="945139" cy="630092"/>
      </dsp:txXfrm>
    </dsp:sp>
    <dsp:sp modelId="{B85F4301-D14B-4EEA-B7E0-D19C6E809673}">
      <dsp:nvSpPr>
        <dsp:cNvPr id="0" name=""/>
        <dsp:cNvSpPr/>
      </dsp:nvSpPr>
      <dsp:spPr>
        <a:xfrm>
          <a:off x="4248238" y="138845"/>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Початок реєстрації ЕКоГ</a:t>
          </a:r>
          <a:endParaRPr lang="ru-RU" sz="1200" kern="1200" dirty="0">
            <a:latin typeface="Times New Roman" panose="02020603050405020304" pitchFamily="18" charset="0"/>
            <a:cs typeface="Times New Roman" panose="02020603050405020304" pitchFamily="18" charset="0"/>
          </a:endParaRPr>
        </a:p>
      </dsp:txBody>
      <dsp:txXfrm>
        <a:off x="4563284" y="138845"/>
        <a:ext cx="945139" cy="630092"/>
      </dsp:txXfrm>
    </dsp:sp>
    <dsp:sp modelId="{7F3D0CE3-4632-4EAB-BC52-DF7D783FDC73}">
      <dsp:nvSpPr>
        <dsp:cNvPr id="0" name=""/>
        <dsp:cNvSpPr/>
      </dsp:nvSpPr>
      <dsp:spPr>
        <a:xfrm>
          <a:off x="5637845" y="138845"/>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Ін’єкція блокатора або фізрозчину</a:t>
          </a:r>
          <a:endParaRPr lang="ru-RU" sz="1200" kern="1200" dirty="0">
            <a:latin typeface="Times New Roman" panose="02020603050405020304" pitchFamily="18" charset="0"/>
            <a:cs typeface="Times New Roman" panose="02020603050405020304" pitchFamily="18" charset="0"/>
          </a:endParaRPr>
        </a:p>
      </dsp:txBody>
      <dsp:txXfrm>
        <a:off x="5952891" y="138845"/>
        <a:ext cx="945139" cy="630092"/>
      </dsp:txXfrm>
    </dsp:sp>
    <dsp:sp modelId="{4C1732C3-EF96-4FB3-A4C5-45B0DAC047C6}">
      <dsp:nvSpPr>
        <dsp:cNvPr id="0" name=""/>
        <dsp:cNvSpPr/>
      </dsp:nvSpPr>
      <dsp:spPr>
        <a:xfrm>
          <a:off x="2839651" y="143369"/>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Адаптація до електродів</a:t>
          </a:r>
          <a:endParaRPr lang="ru-RU" sz="1200" kern="1200" dirty="0">
            <a:latin typeface="Times New Roman" panose="02020603050405020304" pitchFamily="18" charset="0"/>
            <a:cs typeface="Times New Roman" panose="02020603050405020304" pitchFamily="18" charset="0"/>
          </a:endParaRPr>
        </a:p>
      </dsp:txBody>
      <dsp:txXfrm>
        <a:off x="3154697" y="143369"/>
        <a:ext cx="945139" cy="630092"/>
      </dsp:txXfrm>
    </dsp:sp>
    <dsp:sp modelId="{677CC3F6-D613-458F-BD63-5CE8701B9FF3}">
      <dsp:nvSpPr>
        <dsp:cNvPr id="0" name=""/>
        <dsp:cNvSpPr/>
      </dsp:nvSpPr>
      <dsp:spPr>
        <a:xfrm>
          <a:off x="7092776" y="142626"/>
          <a:ext cx="1575231" cy="630092"/>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поведінки</a:t>
          </a:r>
          <a:endParaRPr lang="ru-RU" sz="1200" kern="1200" dirty="0">
            <a:latin typeface="Times New Roman" panose="02020603050405020304" pitchFamily="18" charset="0"/>
            <a:cs typeface="Times New Roman" panose="02020603050405020304" pitchFamily="18" charset="0"/>
          </a:endParaRPr>
        </a:p>
      </dsp:txBody>
      <dsp:txXfrm>
        <a:off x="7407822" y="142626"/>
        <a:ext cx="945139" cy="6300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683B-9072-40B8-952E-B4848094E235}">
      <dsp:nvSpPr>
        <dsp:cNvPr id="0" name=""/>
        <dsp:cNvSpPr/>
      </dsp:nvSpPr>
      <dsp:spPr>
        <a:xfrm>
          <a:off x="3204" y="0"/>
          <a:ext cx="1865089" cy="50935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uk-UA" sz="1200" kern="1200" dirty="0" smtClean="0">
              <a:latin typeface="Times New Roman" panose="02020603050405020304" pitchFamily="18" charset="0"/>
              <a:cs typeface="Times New Roman" panose="02020603050405020304" pitchFamily="18" charset="0"/>
            </a:rPr>
            <a:t>Адаптація до експериментальної кімнати</a:t>
          </a:r>
          <a:endParaRPr lang="ru-RU" sz="1200" kern="1200" dirty="0">
            <a:latin typeface="Times New Roman" panose="02020603050405020304" pitchFamily="18" charset="0"/>
            <a:cs typeface="Times New Roman" panose="02020603050405020304" pitchFamily="18" charset="0"/>
          </a:endParaRPr>
        </a:p>
      </dsp:txBody>
      <dsp:txXfrm>
        <a:off x="257879" y="0"/>
        <a:ext cx="1355739" cy="509350"/>
      </dsp:txXfrm>
    </dsp:sp>
    <dsp:sp modelId="{7F3D0CE3-4632-4EAB-BC52-DF7D783FDC73}">
      <dsp:nvSpPr>
        <dsp:cNvPr id="0" name=""/>
        <dsp:cNvSpPr/>
      </dsp:nvSpPr>
      <dsp:spPr>
        <a:xfrm>
          <a:off x="1681784" y="0"/>
          <a:ext cx="1865089" cy="50935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Ін’єкція блокатора або фізрозчину</a:t>
          </a:r>
          <a:endParaRPr lang="ru-RU" sz="1200" kern="1200" dirty="0">
            <a:latin typeface="Times New Roman" panose="02020603050405020304" pitchFamily="18" charset="0"/>
            <a:cs typeface="Times New Roman" panose="02020603050405020304" pitchFamily="18" charset="0"/>
          </a:endParaRPr>
        </a:p>
      </dsp:txBody>
      <dsp:txXfrm>
        <a:off x="1936459" y="0"/>
        <a:ext cx="1355739" cy="509350"/>
      </dsp:txXfrm>
    </dsp:sp>
    <dsp:sp modelId="{4C1732C3-EF96-4FB3-A4C5-45B0DAC047C6}">
      <dsp:nvSpPr>
        <dsp:cNvPr id="0" name=""/>
        <dsp:cNvSpPr/>
      </dsp:nvSpPr>
      <dsp:spPr>
        <a:xfrm>
          <a:off x="3360365" y="0"/>
          <a:ext cx="1865089" cy="50935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поведінки з відеореєстрацією</a:t>
          </a:r>
          <a:endParaRPr lang="ru-RU" sz="1200" kern="1200" dirty="0">
            <a:latin typeface="Times New Roman" panose="02020603050405020304" pitchFamily="18" charset="0"/>
            <a:cs typeface="Times New Roman" panose="02020603050405020304" pitchFamily="18" charset="0"/>
          </a:endParaRPr>
        </a:p>
      </dsp:txBody>
      <dsp:txXfrm>
        <a:off x="3615040" y="0"/>
        <a:ext cx="1355739" cy="509350"/>
      </dsp:txXfrm>
    </dsp:sp>
    <dsp:sp modelId="{75811BCB-6F7E-4FEB-A32E-B45D12E98C3A}">
      <dsp:nvSpPr>
        <dsp:cNvPr id="0" name=""/>
        <dsp:cNvSpPr/>
      </dsp:nvSpPr>
      <dsp:spPr>
        <a:xfrm>
          <a:off x="5038945" y="0"/>
          <a:ext cx="1865089" cy="509350"/>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Аналіз отриманих даних</a:t>
          </a:r>
          <a:endParaRPr lang="ru-RU" sz="1200" kern="1200" dirty="0">
            <a:latin typeface="Times New Roman" panose="02020603050405020304" pitchFamily="18" charset="0"/>
            <a:cs typeface="Times New Roman" panose="02020603050405020304" pitchFamily="18" charset="0"/>
          </a:endParaRPr>
        </a:p>
      </dsp:txBody>
      <dsp:txXfrm>
        <a:off x="5293620" y="0"/>
        <a:ext cx="1355739" cy="5093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2e10a43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2e10a43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0f4dedfa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0f4dedfa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err="1" smtClean="0"/>
              <a:t>Зареєстровані</a:t>
            </a:r>
            <a:r>
              <a:rPr lang="ru-RU" dirty="0" smtClean="0"/>
              <a:t> в наших </a:t>
            </a:r>
            <a:r>
              <a:rPr lang="ru-RU" dirty="0" err="1" smtClean="0"/>
              <a:t>експериментах</a:t>
            </a:r>
            <a:r>
              <a:rPr lang="ru-RU" dirty="0" smtClean="0"/>
              <a:t> </a:t>
            </a:r>
            <a:r>
              <a:rPr lang="ru-RU" dirty="0" err="1" smtClean="0"/>
              <a:t>міжгрупові</a:t>
            </a:r>
            <a:r>
              <a:rPr lang="ru-RU" dirty="0" smtClean="0"/>
              <a:t> </a:t>
            </a:r>
            <a:r>
              <a:rPr lang="ru-RU" dirty="0" err="1" smtClean="0"/>
              <a:t>відмінності</a:t>
            </a:r>
            <a:r>
              <a:rPr lang="ru-RU" dirty="0" smtClean="0"/>
              <a:t> у поведінці </a:t>
            </a:r>
            <a:r>
              <a:rPr lang="ru-RU" dirty="0" err="1" smtClean="0"/>
              <a:t>узгоджуються</a:t>
            </a:r>
            <a:r>
              <a:rPr lang="ru-RU" dirty="0" smtClean="0"/>
              <a:t> з </a:t>
            </a:r>
            <a:r>
              <a:rPr lang="ru-RU" dirty="0" err="1" smtClean="0"/>
              <a:t>наведеними</a:t>
            </a:r>
            <a:r>
              <a:rPr lang="ru-RU" dirty="0" smtClean="0"/>
              <a:t> </a:t>
            </a:r>
            <a:r>
              <a:rPr lang="ru-RU" dirty="0" err="1" smtClean="0"/>
              <a:t>змінами</a:t>
            </a:r>
            <a:r>
              <a:rPr lang="ru-RU" dirty="0" smtClean="0"/>
              <a:t> у </a:t>
            </a:r>
            <a:r>
              <a:rPr lang="ru-RU" dirty="0" err="1" smtClean="0"/>
              <a:t>електричній</a:t>
            </a:r>
            <a:r>
              <a:rPr lang="ru-RU" dirty="0" smtClean="0"/>
              <a:t> активності гіпокампа. </a:t>
            </a:r>
            <a:r>
              <a:rPr lang="ru-RU" dirty="0" err="1" smtClean="0"/>
              <a:t>Відомо</a:t>
            </a:r>
            <a:r>
              <a:rPr lang="ru-RU" dirty="0" smtClean="0"/>
              <a:t>, </a:t>
            </a:r>
            <a:r>
              <a:rPr lang="ru-RU" dirty="0" err="1" smtClean="0"/>
              <a:t>що</a:t>
            </a:r>
            <a:r>
              <a:rPr lang="ru-RU" dirty="0" smtClean="0"/>
              <a:t> частота </a:t>
            </a:r>
            <a:r>
              <a:rPr lang="el-GR" dirty="0" smtClean="0"/>
              <a:t>θ-</a:t>
            </a:r>
            <a:r>
              <a:rPr lang="ru-RU" dirty="0" smtClean="0"/>
              <a:t>ритму позитивно </a:t>
            </a:r>
            <a:r>
              <a:rPr lang="ru-RU" dirty="0" err="1" smtClean="0"/>
              <a:t>корелює</a:t>
            </a:r>
            <a:r>
              <a:rPr lang="ru-RU" dirty="0" smtClean="0"/>
              <a:t> зі </a:t>
            </a:r>
            <a:r>
              <a:rPr lang="ru-RU" dirty="0" err="1" smtClean="0"/>
              <a:t>швидкістю</a:t>
            </a:r>
            <a:r>
              <a:rPr lang="ru-RU" dirty="0" smtClean="0"/>
              <a:t> </a:t>
            </a:r>
            <a:r>
              <a:rPr lang="ru-RU" dirty="0" err="1" smtClean="0"/>
              <a:t>локомоції</a:t>
            </a:r>
            <a:r>
              <a:rPr lang="ru-RU" dirty="0" smtClean="0"/>
              <a:t> </a:t>
            </a:r>
            <a:r>
              <a:rPr lang="ru-RU" dirty="0" err="1" smtClean="0"/>
              <a:t>гризунів</a:t>
            </a:r>
            <a:r>
              <a:rPr lang="ru-RU" dirty="0" smtClean="0"/>
              <a:t>. Сполука 5</a:t>
            </a:r>
            <a:r>
              <a:rPr lang="en-US" dirty="0" smtClean="0"/>
              <a:t>b </a:t>
            </a:r>
            <a:r>
              <a:rPr lang="ru-RU" dirty="0" err="1" smtClean="0"/>
              <a:t>суттєво</a:t>
            </a:r>
            <a:r>
              <a:rPr lang="ru-RU" dirty="0" smtClean="0"/>
              <a:t> не </a:t>
            </a:r>
            <a:r>
              <a:rPr lang="ru-RU" dirty="0" err="1" smtClean="0"/>
              <a:t>порушує</a:t>
            </a:r>
            <a:r>
              <a:rPr lang="ru-RU" dirty="0" smtClean="0"/>
              <a:t> </a:t>
            </a:r>
            <a:r>
              <a:rPr lang="ru-RU" dirty="0" err="1" smtClean="0"/>
              <a:t>функціонування</a:t>
            </a:r>
            <a:r>
              <a:rPr lang="ru-RU" dirty="0" smtClean="0"/>
              <a:t> </a:t>
            </a:r>
            <a:r>
              <a:rPr lang="ru-RU" dirty="0" err="1" smtClean="0"/>
              <a:t>фізіологічних</a:t>
            </a:r>
            <a:r>
              <a:rPr lang="ru-RU" dirty="0" smtClean="0"/>
              <a:t> </a:t>
            </a:r>
            <a:r>
              <a:rPr lang="ru-RU" dirty="0" err="1" smtClean="0"/>
              <a:t>механізмів</a:t>
            </a:r>
            <a:r>
              <a:rPr lang="ru-RU" dirty="0" smtClean="0"/>
              <a:t> </a:t>
            </a:r>
            <a:r>
              <a:rPr lang="ru-RU" dirty="0" err="1" smtClean="0"/>
              <a:t>генерації</a:t>
            </a:r>
            <a:r>
              <a:rPr lang="ru-RU" dirty="0" smtClean="0"/>
              <a:t> </a:t>
            </a:r>
            <a:r>
              <a:rPr lang="el-GR" dirty="0" smtClean="0"/>
              <a:t>θ-</a:t>
            </a:r>
            <a:r>
              <a:rPr lang="ru-RU" dirty="0" smtClean="0"/>
              <a:t>активності гіпокампа, </a:t>
            </a:r>
            <a:r>
              <a:rPr lang="ru-RU" dirty="0" err="1" smtClean="0"/>
              <a:t>проте</a:t>
            </a:r>
            <a:r>
              <a:rPr lang="ru-RU" dirty="0" smtClean="0"/>
              <a:t> </a:t>
            </a:r>
            <a:r>
              <a:rPr lang="ru-RU" dirty="0" err="1" smtClean="0"/>
              <a:t>призводить</a:t>
            </a:r>
            <a:r>
              <a:rPr lang="ru-RU" dirty="0" smtClean="0"/>
              <a:t> до </a:t>
            </a:r>
            <a:r>
              <a:rPr lang="ru-RU" dirty="0" err="1" smtClean="0"/>
              <a:t>значних</a:t>
            </a:r>
            <a:r>
              <a:rPr lang="ru-RU" dirty="0" smtClean="0"/>
              <a:t> змін </a:t>
            </a:r>
            <a:r>
              <a:rPr lang="ru-RU" dirty="0" err="1" smtClean="0"/>
              <a:t>домінуючої</a:t>
            </a:r>
            <a:r>
              <a:rPr lang="ru-RU" dirty="0" smtClean="0"/>
              <a:t> </a:t>
            </a:r>
            <a:r>
              <a:rPr lang="ru-RU" dirty="0" err="1" smtClean="0"/>
              <a:t>частоти</a:t>
            </a:r>
            <a:r>
              <a:rPr lang="ru-RU" dirty="0" smtClean="0"/>
              <a:t>, </a:t>
            </a:r>
            <a:r>
              <a:rPr lang="ru-RU" dirty="0" err="1" smtClean="0"/>
              <a:t>що</a:t>
            </a:r>
            <a:r>
              <a:rPr lang="ru-RU" dirty="0" smtClean="0"/>
              <a:t> </a:t>
            </a:r>
            <a:r>
              <a:rPr lang="ru-RU" dirty="0" err="1" smtClean="0"/>
              <a:t>швидше</a:t>
            </a:r>
            <a:r>
              <a:rPr lang="ru-RU" dirty="0" smtClean="0"/>
              <a:t> за все є </a:t>
            </a:r>
            <a:r>
              <a:rPr lang="ru-RU" dirty="0" err="1" smtClean="0"/>
              <a:t>наслідком</a:t>
            </a:r>
            <a:r>
              <a:rPr lang="ru-RU" dirty="0" smtClean="0"/>
              <a:t> </a:t>
            </a:r>
            <a:r>
              <a:rPr lang="ru-RU" dirty="0" err="1" smtClean="0"/>
              <a:t>збільшення</a:t>
            </a:r>
            <a:r>
              <a:rPr lang="ru-RU" dirty="0" smtClean="0"/>
              <a:t> </a:t>
            </a:r>
            <a:r>
              <a:rPr lang="ru-RU" dirty="0" err="1" smtClean="0"/>
              <a:t>гальмівної</a:t>
            </a:r>
            <a:r>
              <a:rPr lang="ru-RU" dirty="0" smtClean="0"/>
              <a:t> активності. </a:t>
            </a:r>
            <a:r>
              <a:rPr lang="ru-RU" dirty="0" err="1" smtClean="0"/>
              <a:t>Зазвичай</a:t>
            </a:r>
            <a:r>
              <a:rPr lang="ru-RU" dirty="0" smtClean="0"/>
              <a:t> </a:t>
            </a:r>
            <a:r>
              <a:rPr lang="ru-RU" dirty="0" err="1" smtClean="0"/>
              <a:t>дія</a:t>
            </a:r>
            <a:r>
              <a:rPr lang="ru-RU" dirty="0" smtClean="0"/>
              <a:t> </a:t>
            </a:r>
            <a:r>
              <a:rPr lang="ru-RU" dirty="0" err="1" smtClean="0"/>
              <a:t>анксіолітиків</a:t>
            </a:r>
            <a:r>
              <a:rPr lang="ru-RU" dirty="0" smtClean="0"/>
              <a:t> у </a:t>
            </a:r>
            <a:r>
              <a:rPr lang="ru-RU" dirty="0" err="1" smtClean="0"/>
              <a:t>терапевтичних</a:t>
            </a:r>
            <a:r>
              <a:rPr lang="ru-RU" dirty="0" smtClean="0"/>
              <a:t> дозах </a:t>
            </a:r>
            <a:r>
              <a:rPr lang="ru-RU" dirty="0" err="1" smtClean="0"/>
              <a:t>супроводжується</a:t>
            </a:r>
            <a:r>
              <a:rPr lang="ru-RU" dirty="0" smtClean="0"/>
              <a:t> </a:t>
            </a:r>
            <a:r>
              <a:rPr lang="ru-RU" dirty="0" err="1" smtClean="0"/>
              <a:t>підвищеною</a:t>
            </a:r>
            <a:r>
              <a:rPr lang="ru-RU" dirty="0" smtClean="0"/>
              <a:t> локомоторною </a:t>
            </a:r>
            <a:r>
              <a:rPr lang="ru-RU" dirty="0" err="1" smtClean="0"/>
              <a:t>активністю</a:t>
            </a:r>
            <a:r>
              <a:rPr lang="ru-RU" dirty="0" smtClean="0"/>
              <a:t>, яка </a:t>
            </a:r>
            <a:r>
              <a:rPr lang="ru-RU" dirty="0" err="1" smtClean="0"/>
              <a:t>знижується</a:t>
            </a:r>
            <a:r>
              <a:rPr lang="ru-RU" dirty="0" smtClean="0"/>
              <a:t> зі </a:t>
            </a:r>
            <a:r>
              <a:rPr lang="ru-RU" dirty="0" err="1" smtClean="0"/>
              <a:t>збільшенням</a:t>
            </a:r>
            <a:r>
              <a:rPr lang="ru-RU" dirty="0" smtClean="0"/>
              <a:t> </a:t>
            </a:r>
            <a:r>
              <a:rPr lang="ru-RU" dirty="0" err="1" smtClean="0"/>
              <a:t>концентрації</a:t>
            </a:r>
            <a:r>
              <a:rPr lang="ru-RU" dirty="0" smtClean="0"/>
              <a:t> </a:t>
            </a:r>
            <a:r>
              <a:rPr lang="ru-RU" dirty="0" err="1" smtClean="0"/>
              <a:t>діючої</a:t>
            </a:r>
            <a:r>
              <a:rPr lang="ru-RU" dirty="0" smtClean="0"/>
              <a:t> </a:t>
            </a:r>
            <a:r>
              <a:rPr lang="ru-RU" dirty="0" err="1" smtClean="0"/>
              <a:t>речовини</a:t>
            </a:r>
            <a:r>
              <a:rPr lang="ru-RU" dirty="0" smtClean="0"/>
              <a:t>. </a:t>
            </a:r>
          </a:p>
          <a:p>
            <a:pPr marL="0" lvl="0" indent="0" algn="l" rtl="0">
              <a:spcBef>
                <a:spcPts val="0"/>
              </a:spcBef>
              <a:spcAft>
                <a:spcPts val="0"/>
              </a:spcAft>
              <a:buNone/>
            </a:pPr>
            <a:r>
              <a:rPr lang="ru-RU" dirty="0" smtClean="0"/>
              <a:t>В </a:t>
            </a:r>
            <a:r>
              <a:rPr lang="ru-RU" dirty="0" err="1" smtClean="0"/>
              <a:t>нашому</a:t>
            </a:r>
            <a:r>
              <a:rPr lang="ru-RU" dirty="0" smtClean="0"/>
              <a:t> </a:t>
            </a:r>
            <a:r>
              <a:rPr lang="ru-RU" dirty="0" err="1" smtClean="0"/>
              <a:t>дослідженні</a:t>
            </a:r>
            <a:r>
              <a:rPr lang="ru-RU" dirty="0" smtClean="0"/>
              <a:t> </a:t>
            </a:r>
            <a:r>
              <a:rPr lang="ru-RU" dirty="0" err="1" smtClean="0"/>
              <a:t>було</a:t>
            </a:r>
            <a:r>
              <a:rPr lang="ru-RU" dirty="0" smtClean="0"/>
              <a:t> </a:t>
            </a:r>
            <a:r>
              <a:rPr lang="ru-RU" dirty="0" err="1" smtClean="0"/>
              <a:t>виявлено</a:t>
            </a:r>
            <a:r>
              <a:rPr lang="ru-RU" dirty="0" smtClean="0"/>
              <a:t>, </a:t>
            </a:r>
            <a:r>
              <a:rPr lang="ru-RU" dirty="0" err="1" smtClean="0"/>
              <a:t>що</a:t>
            </a:r>
            <a:r>
              <a:rPr lang="ru-RU" dirty="0" smtClean="0"/>
              <a:t> </a:t>
            </a:r>
            <a:r>
              <a:rPr lang="ru-RU" dirty="0" err="1" smtClean="0"/>
              <a:t>зниження</a:t>
            </a:r>
            <a:r>
              <a:rPr lang="ru-RU" dirty="0" smtClean="0"/>
              <a:t> активності протон-чутливих іонних каналів </a:t>
            </a:r>
            <a:r>
              <a:rPr lang="ru-RU" dirty="0" err="1" smtClean="0"/>
              <a:t>призводить</a:t>
            </a:r>
            <a:r>
              <a:rPr lang="ru-RU" dirty="0" smtClean="0"/>
              <a:t> до </a:t>
            </a:r>
            <a:r>
              <a:rPr lang="ru-RU" dirty="0" err="1" smtClean="0"/>
              <a:t>зниження</a:t>
            </a:r>
            <a:r>
              <a:rPr lang="ru-RU" dirty="0" smtClean="0"/>
              <a:t> як </a:t>
            </a:r>
            <a:r>
              <a:rPr lang="ru-RU" dirty="0" err="1" smtClean="0"/>
              <a:t>домінуючої</a:t>
            </a:r>
            <a:r>
              <a:rPr lang="ru-RU" dirty="0" smtClean="0"/>
              <a:t> </a:t>
            </a:r>
            <a:r>
              <a:rPr lang="ru-RU" dirty="0" err="1" smtClean="0"/>
              <a:t>частоти</a:t>
            </a:r>
            <a:r>
              <a:rPr lang="ru-RU" dirty="0" smtClean="0"/>
              <a:t> </a:t>
            </a:r>
            <a:r>
              <a:rPr lang="el-GR" dirty="0" smtClean="0"/>
              <a:t>θ-</a:t>
            </a:r>
            <a:r>
              <a:rPr lang="ru-RU" dirty="0" smtClean="0"/>
              <a:t>ритму, так і </a:t>
            </a:r>
            <a:r>
              <a:rPr lang="ru-RU" dirty="0" err="1" smtClean="0"/>
              <a:t>загального</a:t>
            </a:r>
            <a:r>
              <a:rPr lang="ru-RU" dirty="0" smtClean="0"/>
              <a:t> </a:t>
            </a:r>
            <a:r>
              <a:rPr lang="ru-RU" dirty="0" err="1" smtClean="0"/>
              <a:t>рівня</a:t>
            </a:r>
            <a:r>
              <a:rPr lang="ru-RU" dirty="0" smtClean="0"/>
              <a:t> </a:t>
            </a:r>
            <a:r>
              <a:rPr lang="ru-RU" dirty="0" err="1" smtClean="0"/>
              <a:t>локомоторної</a:t>
            </a:r>
            <a:r>
              <a:rPr lang="ru-RU" dirty="0" smtClean="0"/>
              <a:t> активності в тесті «відкрите поле». </a:t>
            </a:r>
            <a:r>
              <a:rPr lang="ru-RU" dirty="0" err="1" smtClean="0"/>
              <a:t>Це</a:t>
            </a:r>
            <a:r>
              <a:rPr lang="ru-RU" dirty="0" smtClean="0"/>
              <a:t> </a:t>
            </a:r>
            <a:r>
              <a:rPr lang="ru-RU" dirty="0" err="1" smtClean="0"/>
              <a:t>може</a:t>
            </a:r>
            <a:r>
              <a:rPr lang="ru-RU" dirty="0" smtClean="0"/>
              <a:t> бути </a:t>
            </a:r>
            <a:r>
              <a:rPr lang="ru-RU" dirty="0" err="1" smtClean="0"/>
              <a:t>свідченням</a:t>
            </a:r>
            <a:r>
              <a:rPr lang="ru-RU" dirty="0" smtClean="0"/>
              <a:t> того, </a:t>
            </a:r>
            <a:r>
              <a:rPr lang="ru-RU" dirty="0" err="1" smtClean="0"/>
              <a:t>що</a:t>
            </a:r>
            <a:r>
              <a:rPr lang="ru-RU" dirty="0" smtClean="0"/>
              <a:t> активність таких каналів </a:t>
            </a:r>
            <a:r>
              <a:rPr lang="ru-RU" dirty="0" err="1" smtClean="0"/>
              <a:t>впливає</a:t>
            </a:r>
            <a:r>
              <a:rPr lang="ru-RU" dirty="0" smtClean="0"/>
              <a:t> на рівень тривожності, а </a:t>
            </a:r>
            <a:r>
              <a:rPr lang="ru-RU" dirty="0" err="1" smtClean="0"/>
              <a:t>отже</a:t>
            </a:r>
            <a:r>
              <a:rPr lang="ru-RU" dirty="0" smtClean="0"/>
              <a:t> </a:t>
            </a:r>
            <a:r>
              <a:rPr lang="ru-RU" dirty="0" err="1" smtClean="0"/>
              <a:t>фармакологічна</a:t>
            </a:r>
            <a:r>
              <a:rPr lang="ru-RU" dirty="0" smtClean="0"/>
              <a:t> </a:t>
            </a:r>
            <a:r>
              <a:rPr lang="ru-RU" dirty="0" err="1" smtClean="0"/>
              <a:t>маніпуляція</a:t>
            </a:r>
            <a:r>
              <a:rPr lang="ru-RU" dirty="0" smtClean="0"/>
              <a:t> протон-</a:t>
            </a:r>
            <a:r>
              <a:rPr lang="ru-RU" dirty="0" err="1" smtClean="0"/>
              <a:t>чутливими</a:t>
            </a:r>
            <a:r>
              <a:rPr lang="ru-RU" dirty="0" smtClean="0"/>
              <a:t> </a:t>
            </a:r>
            <a:r>
              <a:rPr lang="ru-RU" dirty="0" err="1" smtClean="0"/>
              <a:t>іонними</a:t>
            </a:r>
            <a:r>
              <a:rPr lang="ru-RU" dirty="0" smtClean="0"/>
              <a:t> каналами </a:t>
            </a:r>
            <a:r>
              <a:rPr lang="ru-RU" dirty="0" err="1" smtClean="0"/>
              <a:t>має</a:t>
            </a:r>
            <a:r>
              <a:rPr lang="ru-RU" dirty="0" smtClean="0"/>
              <a:t> </a:t>
            </a:r>
            <a:r>
              <a:rPr lang="ru-RU" dirty="0" err="1" smtClean="0"/>
              <a:t>перспективи</a:t>
            </a:r>
            <a:r>
              <a:rPr lang="ru-RU" dirty="0" smtClean="0"/>
              <a:t> бути </a:t>
            </a:r>
            <a:r>
              <a:rPr lang="ru-RU" dirty="0" err="1" smtClean="0"/>
              <a:t>використаною</a:t>
            </a:r>
            <a:r>
              <a:rPr lang="ru-RU" dirty="0" smtClean="0"/>
              <a:t>, як нова </a:t>
            </a:r>
            <a:r>
              <a:rPr lang="ru-RU" dirty="0" err="1" smtClean="0"/>
              <a:t>стратегія</a:t>
            </a:r>
            <a:r>
              <a:rPr lang="ru-RU" dirty="0" smtClean="0"/>
              <a:t> </a:t>
            </a:r>
            <a:r>
              <a:rPr lang="ru-RU" dirty="0" err="1" smtClean="0"/>
              <a:t>боротьби</a:t>
            </a:r>
            <a:r>
              <a:rPr lang="ru-RU" dirty="0" smtClean="0"/>
              <a:t> з </a:t>
            </a:r>
            <a:r>
              <a:rPr lang="ru-RU" dirty="0" err="1" smtClean="0"/>
              <a:t>депресивними</a:t>
            </a:r>
            <a:r>
              <a:rPr lang="ru-RU" dirty="0" smtClean="0"/>
              <a:t> та </a:t>
            </a:r>
            <a:r>
              <a:rPr lang="ru-RU" dirty="0" err="1" smtClean="0"/>
              <a:t>тривожними</a:t>
            </a:r>
            <a:r>
              <a:rPr lang="ru-RU" dirty="0" smtClean="0"/>
              <a:t> станами.</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2e10a43cc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2e10a43cc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uk-UA" sz="1100" b="0" i="0" u="none" strike="noStrike" cap="none" dirty="0" smtClean="0">
                <a:solidFill>
                  <a:srgbClr val="000000"/>
                </a:solidFill>
                <a:effectLst/>
                <a:latin typeface="Arial"/>
                <a:ea typeface="Arial"/>
                <a:cs typeface="Arial"/>
                <a:sym typeface="Arial"/>
              </a:rPr>
              <a:t>Експериментальні дані щодо впливу нападів на рівень тривожності щурів неоднозначні і відрізняються від збільшення до зменшення тривожності залежно від експериментальної моделі, тяжкості припадків, віку гризуна, виду і навіть штаму. Наші дані узгоджуються з дослідженнями з використанням літій-</a:t>
            </a:r>
            <a:r>
              <a:rPr lang="uk-UA" sz="1100" b="0" i="0" u="none" strike="noStrike" cap="none" dirty="0" err="1" smtClean="0">
                <a:solidFill>
                  <a:srgbClr val="000000"/>
                </a:solidFill>
                <a:effectLst/>
                <a:latin typeface="Arial"/>
                <a:ea typeface="Arial"/>
                <a:cs typeface="Arial"/>
                <a:sym typeface="Arial"/>
              </a:rPr>
              <a:t>пілокарпінової</a:t>
            </a:r>
            <a:r>
              <a:rPr lang="uk-UA" sz="1100" b="0" i="0" u="none" strike="noStrike" cap="none" dirty="0" smtClean="0">
                <a:solidFill>
                  <a:srgbClr val="000000"/>
                </a:solidFill>
                <a:effectLst/>
                <a:latin typeface="Arial"/>
                <a:ea typeface="Arial"/>
                <a:cs typeface="Arial"/>
                <a:sym typeface="Arial"/>
              </a:rPr>
              <a:t> моделі скроневої епілепсії, що демонструють меншу тривожність у щурів з індукованою епілепсією. У нашому дослідженні ми показали, що тварини з індукованою епілепсією показують знижений  рівень природної тривожності уникати відкритих рукавів  в тесті, а сполука 5</a:t>
            </a:r>
            <a:r>
              <a:rPr lang="ru-RU" sz="1100" b="0" i="0" u="none" strike="noStrike" cap="none" dirty="0" smtClean="0">
                <a:solidFill>
                  <a:srgbClr val="000000"/>
                </a:solidFill>
                <a:effectLst/>
                <a:latin typeface="Arial"/>
                <a:ea typeface="Arial"/>
                <a:cs typeface="Arial"/>
                <a:sym typeface="Arial"/>
              </a:rPr>
              <a:t>b</a:t>
            </a:r>
            <a:r>
              <a:rPr lang="uk-UA" sz="1100" b="0" i="0" u="none" strike="noStrike" cap="none" dirty="0" smtClean="0">
                <a:solidFill>
                  <a:srgbClr val="000000"/>
                </a:solidFill>
                <a:effectLst/>
                <a:latin typeface="Arial"/>
                <a:ea typeface="Arial"/>
                <a:cs typeface="Arial"/>
                <a:sym typeface="Arial"/>
              </a:rPr>
              <a:t> допомагає повернути його до такого, що демонструють контрольні тварини. Також ми показали, що блокада протон-чутливих іонних каналів сполукою 5</a:t>
            </a:r>
            <a:r>
              <a:rPr lang="ru-RU" sz="1100" b="0" i="0" u="none" strike="noStrike" cap="none" dirty="0" smtClean="0">
                <a:solidFill>
                  <a:srgbClr val="000000"/>
                </a:solidFill>
                <a:effectLst/>
                <a:latin typeface="Arial"/>
                <a:ea typeface="Arial"/>
                <a:cs typeface="Arial"/>
                <a:sym typeface="Arial"/>
              </a:rPr>
              <a:t>b</a:t>
            </a:r>
            <a:r>
              <a:rPr lang="uk-UA" sz="1100" b="0" i="0" u="none" strike="noStrike" cap="none" dirty="0" smtClean="0">
                <a:solidFill>
                  <a:srgbClr val="000000"/>
                </a:solidFill>
                <a:effectLst/>
                <a:latin typeface="Arial"/>
                <a:ea typeface="Arial"/>
                <a:cs typeface="Arial"/>
                <a:sym typeface="Arial"/>
              </a:rPr>
              <a:t> нормалізує загальний рівень локомоторної активності у поведінці щурів з індукованою епілепсією.</a:t>
            </a:r>
            <a:endParaRPr lang="ru-RU"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ru-RU" dirty="0" smtClean="0"/>
              <a:t>Реєстрація </a:t>
            </a:r>
            <a:r>
              <a:rPr lang="ru-RU" dirty="0" err="1" smtClean="0"/>
              <a:t>фізіологічних</a:t>
            </a:r>
            <a:r>
              <a:rPr lang="ru-RU" dirty="0" smtClean="0"/>
              <a:t> </a:t>
            </a:r>
            <a:r>
              <a:rPr lang="ru-RU" dirty="0" err="1" smtClean="0"/>
              <a:t>параметрів</a:t>
            </a:r>
            <a:r>
              <a:rPr lang="ru-RU" dirty="0" smtClean="0"/>
              <a:t> у експериментальній </a:t>
            </a:r>
            <a:r>
              <a:rPr lang="ru-RU" dirty="0" err="1" smtClean="0"/>
              <a:t>тварині</a:t>
            </a:r>
            <a:r>
              <a:rPr lang="ru-RU" dirty="0" smtClean="0"/>
              <a:t> </a:t>
            </a:r>
            <a:r>
              <a:rPr lang="ru-RU" dirty="0" err="1" smtClean="0"/>
              <a:t>що</a:t>
            </a:r>
            <a:r>
              <a:rPr lang="ru-RU" dirty="0" smtClean="0"/>
              <a:t> </a:t>
            </a:r>
            <a:r>
              <a:rPr lang="ru-RU" dirty="0" err="1" smtClean="0"/>
              <a:t>вільно</a:t>
            </a:r>
            <a:r>
              <a:rPr lang="ru-RU" dirty="0" smtClean="0"/>
              <a:t> </a:t>
            </a:r>
            <a:r>
              <a:rPr lang="ru-RU" dirty="0" err="1" smtClean="0"/>
              <a:t>рухається</a:t>
            </a:r>
            <a:r>
              <a:rPr lang="ru-RU" dirty="0" smtClean="0"/>
              <a:t>  є одним з </a:t>
            </a:r>
            <a:r>
              <a:rPr lang="ru-RU" dirty="0" err="1" smtClean="0"/>
              <a:t>найбільш</a:t>
            </a:r>
            <a:r>
              <a:rPr lang="ru-RU" dirty="0" smtClean="0"/>
              <a:t> </a:t>
            </a:r>
            <a:r>
              <a:rPr lang="ru-RU" dirty="0" err="1" smtClean="0"/>
              <a:t>важливих</a:t>
            </a:r>
            <a:r>
              <a:rPr lang="ru-RU" dirty="0" smtClean="0"/>
              <a:t> </a:t>
            </a:r>
            <a:r>
              <a:rPr lang="ru-RU" dirty="0" err="1" smtClean="0"/>
              <a:t>підходів</a:t>
            </a:r>
            <a:r>
              <a:rPr lang="ru-RU" dirty="0" smtClean="0"/>
              <a:t> до </a:t>
            </a:r>
            <a:r>
              <a:rPr lang="ru-RU" dirty="0" err="1" smtClean="0"/>
              <a:t>вивчення</a:t>
            </a:r>
            <a:r>
              <a:rPr lang="ru-RU" dirty="0" smtClean="0"/>
              <a:t> </a:t>
            </a:r>
            <a:r>
              <a:rPr lang="ru-RU" dirty="0" err="1" smtClean="0"/>
              <a:t>внутрішнього</a:t>
            </a:r>
            <a:r>
              <a:rPr lang="ru-RU" dirty="0" smtClean="0"/>
              <a:t> </a:t>
            </a:r>
            <a:r>
              <a:rPr lang="ru-RU" dirty="0" err="1" smtClean="0"/>
              <a:t>середовища</a:t>
            </a:r>
            <a:r>
              <a:rPr lang="ru-RU" dirty="0" smtClean="0"/>
              <a:t> тварин (</a:t>
            </a:r>
            <a:r>
              <a:rPr lang="ru-RU" dirty="0" err="1" smtClean="0"/>
              <a:t>кров’яного</a:t>
            </a:r>
            <a:r>
              <a:rPr lang="ru-RU" dirty="0" smtClean="0"/>
              <a:t> </a:t>
            </a:r>
            <a:r>
              <a:rPr lang="ru-RU" dirty="0" err="1" smtClean="0"/>
              <a:t>тиску</a:t>
            </a:r>
            <a:r>
              <a:rPr lang="ru-RU" dirty="0" smtClean="0"/>
              <a:t>, </a:t>
            </a:r>
            <a:r>
              <a:rPr lang="ru-RU" dirty="0" err="1" smtClean="0"/>
              <a:t>серцебиття</a:t>
            </a:r>
            <a:r>
              <a:rPr lang="ru-RU" dirty="0" smtClean="0"/>
              <a:t>, температури, </a:t>
            </a:r>
            <a:r>
              <a:rPr lang="ru-RU" dirty="0" err="1" smtClean="0"/>
              <a:t>мозкової</a:t>
            </a:r>
            <a:r>
              <a:rPr lang="ru-RU" dirty="0" smtClean="0"/>
              <a:t> активності). </a:t>
            </a:r>
            <a:r>
              <a:rPr lang="ru-RU" dirty="0" err="1" smtClean="0"/>
              <a:t>Бездротові</a:t>
            </a:r>
            <a:r>
              <a:rPr lang="ru-RU" dirty="0" smtClean="0"/>
              <a:t> </a:t>
            </a:r>
            <a:r>
              <a:rPr lang="ru-RU" dirty="0" err="1" smtClean="0"/>
              <a:t>телеметричні</a:t>
            </a:r>
            <a:r>
              <a:rPr lang="ru-RU" dirty="0" smtClean="0"/>
              <a:t> </a:t>
            </a:r>
            <a:r>
              <a:rPr lang="ru-RU" dirty="0" err="1" smtClean="0"/>
              <a:t>системи</a:t>
            </a:r>
            <a:r>
              <a:rPr lang="ru-RU" dirty="0" smtClean="0"/>
              <a:t> реєстрації </a:t>
            </a:r>
            <a:r>
              <a:rPr lang="ru-RU" dirty="0" err="1" smtClean="0"/>
              <a:t>дають</a:t>
            </a:r>
            <a:r>
              <a:rPr lang="ru-RU" dirty="0" smtClean="0"/>
              <a:t> </a:t>
            </a:r>
            <a:r>
              <a:rPr lang="ru-RU" dirty="0" err="1" smtClean="0"/>
              <a:t>вагому</a:t>
            </a:r>
            <a:r>
              <a:rPr lang="ru-RU" dirty="0" smtClean="0"/>
              <a:t> </a:t>
            </a:r>
            <a:r>
              <a:rPr lang="ru-RU" dirty="0" err="1" smtClean="0"/>
              <a:t>перевагу</a:t>
            </a:r>
            <a:r>
              <a:rPr lang="ru-RU" dirty="0" smtClean="0"/>
              <a:t> над </a:t>
            </a:r>
            <a:r>
              <a:rPr lang="ru-RU" dirty="0" err="1" smtClean="0"/>
              <a:t>класичними</a:t>
            </a:r>
            <a:r>
              <a:rPr lang="ru-RU" dirty="0" smtClean="0"/>
              <a:t>, </a:t>
            </a:r>
            <a:r>
              <a:rPr lang="ru-RU" dirty="0" err="1" smtClean="0"/>
              <a:t>які</a:t>
            </a:r>
            <a:r>
              <a:rPr lang="ru-RU" dirty="0" smtClean="0"/>
              <a:t> </a:t>
            </a:r>
            <a:r>
              <a:rPr lang="ru-RU" dirty="0" err="1" smtClean="0"/>
              <a:t>своїми</a:t>
            </a:r>
            <a:r>
              <a:rPr lang="ru-RU" dirty="0" smtClean="0"/>
              <a:t> дротами </a:t>
            </a:r>
            <a:r>
              <a:rPr lang="ru-RU" dirty="0" err="1" smtClean="0"/>
              <a:t>обмежують</a:t>
            </a:r>
            <a:r>
              <a:rPr lang="ru-RU" dirty="0" smtClean="0"/>
              <a:t> </a:t>
            </a:r>
            <a:r>
              <a:rPr lang="ru-RU" dirty="0" err="1" smtClean="0"/>
              <a:t>тварину</a:t>
            </a:r>
            <a:r>
              <a:rPr lang="ru-RU" dirty="0" smtClean="0"/>
              <a:t> в її </a:t>
            </a:r>
            <a:r>
              <a:rPr lang="ru-RU" dirty="0" err="1" smtClean="0"/>
              <a:t>локомоторній</a:t>
            </a:r>
            <a:r>
              <a:rPr lang="ru-RU" dirty="0" smtClean="0"/>
              <a:t> та </a:t>
            </a:r>
            <a:r>
              <a:rPr lang="ru-RU" dirty="0" err="1" smtClean="0"/>
              <a:t>дослідницькій</a:t>
            </a:r>
            <a:r>
              <a:rPr lang="ru-RU" dirty="0" smtClean="0"/>
              <a:t> поведінці, а </a:t>
            </a:r>
            <a:r>
              <a:rPr lang="ru-RU" dirty="0" err="1" smtClean="0"/>
              <a:t>також</a:t>
            </a:r>
            <a:r>
              <a:rPr lang="ru-RU" dirty="0" smtClean="0"/>
              <a:t> </a:t>
            </a:r>
            <a:r>
              <a:rPr lang="ru-RU" dirty="0" err="1" smtClean="0"/>
              <a:t>можуть</a:t>
            </a:r>
            <a:r>
              <a:rPr lang="ru-RU" dirty="0" smtClean="0"/>
              <a:t> </a:t>
            </a:r>
            <a:r>
              <a:rPr lang="ru-RU" dirty="0" err="1" smtClean="0"/>
              <a:t>виступати</a:t>
            </a:r>
            <a:r>
              <a:rPr lang="ru-RU" dirty="0" smtClean="0"/>
              <a:t> у </a:t>
            </a:r>
            <a:r>
              <a:rPr lang="ru-RU" dirty="0" err="1" smtClean="0"/>
              <a:t>якості</a:t>
            </a:r>
            <a:r>
              <a:rPr lang="ru-RU" dirty="0" smtClean="0"/>
              <a:t> </a:t>
            </a:r>
            <a:r>
              <a:rPr lang="ru-RU" dirty="0" err="1" smtClean="0"/>
              <a:t>стресового</a:t>
            </a:r>
            <a:r>
              <a:rPr lang="ru-RU" dirty="0" smtClean="0"/>
              <a:t> фактора, який </a:t>
            </a:r>
            <a:r>
              <a:rPr lang="ru-RU" dirty="0" err="1" smtClean="0"/>
              <a:t>може</a:t>
            </a:r>
            <a:r>
              <a:rPr lang="ru-RU" dirty="0" smtClean="0"/>
              <a:t> </a:t>
            </a:r>
            <a:r>
              <a:rPr lang="ru-RU" dirty="0" err="1" smtClean="0"/>
              <a:t>модифікувати</a:t>
            </a:r>
            <a:r>
              <a:rPr lang="ru-RU" dirty="0" smtClean="0"/>
              <a:t> </a:t>
            </a:r>
            <a:r>
              <a:rPr lang="ru-RU" dirty="0" err="1" smtClean="0"/>
              <a:t>різні</a:t>
            </a:r>
            <a:r>
              <a:rPr lang="ru-RU" dirty="0" smtClean="0"/>
              <a:t> </a:t>
            </a:r>
            <a:r>
              <a:rPr lang="ru-RU" dirty="0" err="1" smtClean="0"/>
              <a:t>фізіологічні</a:t>
            </a:r>
            <a:r>
              <a:rPr lang="ru-RU" dirty="0" smtClean="0"/>
              <a:t> </a:t>
            </a:r>
            <a:r>
              <a:rPr lang="ru-RU" dirty="0" err="1" smtClean="0"/>
              <a:t>параметри</a:t>
            </a:r>
            <a:r>
              <a:rPr lang="ru-RU" dirty="0" smtClean="0"/>
              <a:t>.</a:t>
            </a:r>
          </a:p>
          <a:p>
            <a:pPr marL="158750" indent="0">
              <a:buNone/>
            </a:pPr>
            <a:r>
              <a:rPr lang="ru-RU" dirty="0" smtClean="0"/>
              <a:t>Нами </a:t>
            </a:r>
            <a:r>
              <a:rPr lang="ru-RU" dirty="0" err="1" smtClean="0"/>
              <a:t>був</a:t>
            </a:r>
            <a:r>
              <a:rPr lang="ru-RU" dirty="0" smtClean="0"/>
              <a:t> </a:t>
            </a:r>
            <a:r>
              <a:rPr lang="ru-RU" dirty="0" err="1" smtClean="0"/>
              <a:t>розроблений</a:t>
            </a:r>
            <a:r>
              <a:rPr lang="ru-RU" dirty="0" smtClean="0"/>
              <a:t> прототип пристрію для реєстрації електрокортикограми головного мозку щурів із записом на флеш картку </a:t>
            </a:r>
            <a:r>
              <a:rPr lang="en-US" dirty="0" smtClean="0"/>
              <a:t>microSD. </a:t>
            </a:r>
            <a:r>
              <a:rPr lang="ru-RU" dirty="0" err="1" smtClean="0"/>
              <a:t>Цей</a:t>
            </a:r>
            <a:r>
              <a:rPr lang="ru-RU" dirty="0" smtClean="0"/>
              <a:t> </a:t>
            </a:r>
            <a:r>
              <a:rPr lang="ru-RU" dirty="0" err="1" smtClean="0"/>
              <a:t>ристрій</a:t>
            </a:r>
            <a:r>
              <a:rPr lang="ru-RU" dirty="0" smtClean="0"/>
              <a:t> </a:t>
            </a:r>
            <a:r>
              <a:rPr lang="ru-RU" dirty="0" err="1" smtClean="0"/>
              <a:t>має</a:t>
            </a:r>
            <a:r>
              <a:rPr lang="ru-RU" dirty="0" smtClean="0"/>
              <a:t> наступні переваги у порівнянні з найближчими аналогами: </a:t>
            </a:r>
          </a:p>
          <a:p>
            <a:pPr marL="158750" indent="0">
              <a:buNone/>
            </a:pPr>
            <a:r>
              <a:rPr lang="ru-RU" dirty="0" smtClean="0"/>
              <a:t>- </a:t>
            </a:r>
            <a:r>
              <a:rPr lang="ru-RU" dirty="0" err="1" smtClean="0"/>
              <a:t>використані</a:t>
            </a:r>
            <a:r>
              <a:rPr lang="ru-RU" dirty="0" smtClean="0"/>
              <a:t> підсилювачі сигналу забезпечують низьку напругу зсуву, низький дрейф струму зі зміною температури та мають майже нульовий шум;</a:t>
            </a:r>
          </a:p>
          <a:p>
            <a:pPr marL="158750" indent="0">
              <a:buNone/>
            </a:pPr>
            <a:r>
              <a:rPr lang="ru-RU" dirty="0" smtClean="0"/>
              <a:t>- однополярне живленням дозволяє використовувати один елемент живлення, такий як акумулятор, який можно презаряджати;</a:t>
            </a:r>
          </a:p>
          <a:p>
            <a:pPr marL="158750" indent="0">
              <a:buNone/>
            </a:pPr>
            <a:r>
              <a:rPr lang="ru-RU" dirty="0" smtClean="0"/>
              <a:t>- флеш пам’ять формату </a:t>
            </a:r>
            <a:r>
              <a:rPr lang="en-US" dirty="0" smtClean="0"/>
              <a:t>microSD </a:t>
            </a:r>
            <a:r>
              <a:rPr lang="ru-RU" dirty="0" smtClean="0"/>
              <a:t>надає універсальності пристрою, дозволяючи легко її підключати, змінювати та зчитувати дані;</a:t>
            </a:r>
          </a:p>
          <a:p>
            <a:pPr marL="158750" indent="0">
              <a:buNone/>
            </a:pPr>
            <a:r>
              <a:rPr lang="ru-RU" dirty="0" smtClean="0"/>
              <a:t>- використання одноплатної конструкції  посилює жорсткість пристрою</a:t>
            </a:r>
          </a:p>
          <a:p>
            <a:pPr marL="158750" indent="0">
              <a:buNone/>
            </a:pPr>
            <a:endParaRPr lang="ru-RU" dirty="0"/>
          </a:p>
        </p:txBody>
      </p:sp>
    </p:spTree>
    <p:extLst>
      <p:ext uri="{BB962C8B-B14F-4D97-AF65-F5344CB8AC3E}">
        <p14:creationId xmlns:p14="http://schemas.microsoft.com/office/powerpoint/2010/main" val="342179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0f4dedfa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0f4dedfa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2c31ad4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2c31ad4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З моменту </a:t>
            </a:r>
            <a:r>
              <a:rPr lang="ru-RU" dirty="0" err="1" smtClean="0"/>
              <a:t>відкриття</a:t>
            </a:r>
            <a:r>
              <a:rPr lang="ru-RU" dirty="0" smtClean="0"/>
              <a:t> “</a:t>
            </a:r>
            <a:r>
              <a:rPr lang="ru-RU" dirty="0" err="1" smtClean="0"/>
              <a:t>рецепторів</a:t>
            </a:r>
            <a:r>
              <a:rPr lang="ru-RU" dirty="0" smtClean="0"/>
              <a:t> до </a:t>
            </a:r>
            <a:r>
              <a:rPr lang="ru-RU" dirty="0" err="1" smtClean="0"/>
              <a:t>протонів</a:t>
            </a:r>
            <a:r>
              <a:rPr lang="ru-RU" dirty="0" smtClean="0"/>
              <a:t>” (</a:t>
            </a:r>
            <a:r>
              <a:rPr lang="en-US" dirty="0" err="1" smtClean="0"/>
              <a:t>Krishtal</a:t>
            </a:r>
            <a:r>
              <a:rPr lang="en-US" dirty="0" smtClean="0"/>
              <a:t> &amp; </a:t>
            </a:r>
            <a:r>
              <a:rPr lang="en-US" dirty="0" err="1" smtClean="0"/>
              <a:t>Pidoplichko</a:t>
            </a:r>
            <a:r>
              <a:rPr lang="en-US" dirty="0" smtClean="0"/>
              <a:t>, 1980) </a:t>
            </a:r>
            <a:r>
              <a:rPr lang="ru-RU" dirty="0" err="1" smtClean="0"/>
              <a:t>які</a:t>
            </a:r>
            <a:r>
              <a:rPr lang="ru-RU" dirty="0" smtClean="0"/>
              <a:t> </a:t>
            </a:r>
            <a:r>
              <a:rPr lang="ru-RU" dirty="0" err="1" smtClean="0"/>
              <a:t>згодом</a:t>
            </a:r>
            <a:r>
              <a:rPr lang="ru-RU" dirty="0" smtClean="0"/>
              <a:t> </a:t>
            </a:r>
            <a:r>
              <a:rPr lang="ru-RU" dirty="0" err="1" smtClean="0"/>
              <a:t>були</a:t>
            </a:r>
            <a:r>
              <a:rPr lang="ru-RU" dirty="0" smtClean="0"/>
              <a:t> </a:t>
            </a:r>
            <a:r>
              <a:rPr lang="ru-RU" dirty="0" err="1" smtClean="0"/>
              <a:t>клоновані</a:t>
            </a:r>
            <a:r>
              <a:rPr lang="ru-RU" dirty="0" smtClean="0"/>
              <a:t> </a:t>
            </a:r>
            <a:r>
              <a:rPr lang="ru-RU" dirty="0" err="1" smtClean="0"/>
              <a:t>групою</a:t>
            </a:r>
            <a:r>
              <a:rPr lang="ru-RU" dirty="0" smtClean="0"/>
              <a:t> </a:t>
            </a:r>
            <a:r>
              <a:rPr lang="ru-RU" dirty="0" err="1" smtClean="0"/>
              <a:t>французьких</a:t>
            </a:r>
            <a:r>
              <a:rPr lang="ru-RU" dirty="0" smtClean="0"/>
              <a:t> </a:t>
            </a:r>
            <a:r>
              <a:rPr lang="ru-RU" dirty="0" err="1" smtClean="0"/>
              <a:t>дослідників</a:t>
            </a:r>
            <a:r>
              <a:rPr lang="ru-RU" dirty="0" smtClean="0"/>
              <a:t> (</a:t>
            </a:r>
            <a:r>
              <a:rPr lang="en-US" dirty="0" err="1" smtClean="0"/>
              <a:t>Waldmann</a:t>
            </a:r>
            <a:r>
              <a:rPr lang="en-US" dirty="0" smtClean="0"/>
              <a:t> et. al., 1997) </a:t>
            </a:r>
            <a:r>
              <a:rPr lang="ru-RU" dirty="0" smtClean="0"/>
              <a:t>і </a:t>
            </a:r>
            <a:r>
              <a:rPr lang="ru-RU" dirty="0" err="1" smtClean="0"/>
              <a:t>отримали</a:t>
            </a:r>
            <a:r>
              <a:rPr lang="ru-RU" dirty="0" smtClean="0"/>
              <a:t> </a:t>
            </a:r>
            <a:r>
              <a:rPr lang="ru-RU" dirty="0" err="1" smtClean="0"/>
              <a:t>назву</a:t>
            </a:r>
            <a:r>
              <a:rPr lang="ru-RU" dirty="0" smtClean="0"/>
              <a:t> протон-</a:t>
            </a:r>
            <a:r>
              <a:rPr lang="ru-RU" dirty="0" err="1" smtClean="0"/>
              <a:t>чутливі</a:t>
            </a:r>
            <a:r>
              <a:rPr lang="ru-RU" dirty="0" smtClean="0"/>
              <a:t> іонні канали, </a:t>
            </a:r>
            <a:r>
              <a:rPr lang="ru-RU" dirty="0" err="1" smtClean="0"/>
              <a:t>пройшло</a:t>
            </a:r>
            <a:r>
              <a:rPr lang="ru-RU" dirty="0" smtClean="0"/>
              <a:t> майже </a:t>
            </a:r>
            <a:r>
              <a:rPr lang="ru-RU" dirty="0" err="1" smtClean="0"/>
              <a:t>чотири</a:t>
            </a:r>
            <a:r>
              <a:rPr lang="ru-RU" dirty="0" smtClean="0"/>
              <a:t> </a:t>
            </a:r>
            <a:r>
              <a:rPr lang="ru-RU" dirty="0" err="1" smtClean="0"/>
              <a:t>десятиліття</a:t>
            </a:r>
            <a:r>
              <a:rPr lang="ru-RU" dirty="0" smtClean="0"/>
              <a:t>, </a:t>
            </a:r>
            <a:r>
              <a:rPr lang="ru-RU" dirty="0" err="1" smtClean="0"/>
              <a:t>проте</a:t>
            </a:r>
            <a:r>
              <a:rPr lang="ru-RU" dirty="0" smtClean="0"/>
              <a:t> </a:t>
            </a:r>
            <a:r>
              <a:rPr lang="ru-RU" dirty="0" err="1" smtClean="0"/>
              <a:t>повна</a:t>
            </a:r>
            <a:r>
              <a:rPr lang="ru-RU" dirty="0" smtClean="0"/>
              <a:t> картина </a:t>
            </a:r>
            <a:r>
              <a:rPr lang="ru-RU" dirty="0" err="1" smtClean="0"/>
              <a:t>їх</a:t>
            </a:r>
            <a:r>
              <a:rPr lang="ru-RU" dirty="0" smtClean="0"/>
              <a:t> </a:t>
            </a:r>
            <a:r>
              <a:rPr lang="ru-RU" dirty="0" err="1" smtClean="0"/>
              <a:t>функціональної</a:t>
            </a:r>
            <a:r>
              <a:rPr lang="ru-RU" dirty="0" smtClean="0"/>
              <a:t> </a:t>
            </a:r>
            <a:r>
              <a:rPr lang="ru-RU" dirty="0" err="1" smtClean="0"/>
              <a:t>ролі</a:t>
            </a:r>
            <a:r>
              <a:rPr lang="ru-RU" dirty="0" smtClean="0"/>
              <a:t> у </a:t>
            </a:r>
            <a:r>
              <a:rPr lang="ru-RU" dirty="0" err="1" smtClean="0"/>
              <a:t>периферичній</a:t>
            </a:r>
            <a:r>
              <a:rPr lang="ru-RU" dirty="0" smtClean="0"/>
              <a:t> та </a:t>
            </a:r>
            <a:r>
              <a:rPr lang="ru-RU" dirty="0" err="1" smtClean="0"/>
              <a:t>центральній</a:t>
            </a:r>
            <a:r>
              <a:rPr lang="ru-RU" dirty="0" smtClean="0"/>
              <a:t> </a:t>
            </a:r>
            <a:r>
              <a:rPr lang="ru-RU" dirty="0" err="1" smtClean="0"/>
              <a:t>нервовій</a:t>
            </a:r>
            <a:r>
              <a:rPr lang="ru-RU" dirty="0" smtClean="0"/>
              <a:t> </a:t>
            </a:r>
            <a:r>
              <a:rPr lang="ru-RU" dirty="0" err="1" smtClean="0"/>
              <a:t>системі</a:t>
            </a:r>
            <a:r>
              <a:rPr lang="ru-RU" dirty="0" smtClean="0"/>
              <a:t> </a:t>
            </a:r>
            <a:r>
              <a:rPr lang="ru-RU" dirty="0" err="1" smtClean="0"/>
              <a:t>досі</a:t>
            </a:r>
            <a:r>
              <a:rPr lang="ru-RU" dirty="0" smtClean="0"/>
              <a:t> </a:t>
            </a:r>
            <a:r>
              <a:rPr lang="ru-RU" dirty="0" err="1" smtClean="0"/>
              <a:t>залишається</a:t>
            </a:r>
            <a:r>
              <a:rPr lang="ru-RU" dirty="0" smtClean="0"/>
              <a:t> </a:t>
            </a:r>
            <a:r>
              <a:rPr lang="ru-RU" dirty="0" err="1" smtClean="0"/>
              <a:t>нез’ясованою</a:t>
            </a:r>
            <a:r>
              <a:rPr lang="ru-RU" dirty="0" smtClean="0"/>
              <a:t>.</a:t>
            </a:r>
          </a:p>
          <a:p>
            <a:pPr marL="0" lvl="0" indent="0" algn="l" rtl="0">
              <a:spcBef>
                <a:spcPts val="0"/>
              </a:spcBef>
              <a:spcAft>
                <a:spcPts val="0"/>
              </a:spcAft>
              <a:buNone/>
            </a:pPr>
            <a:r>
              <a:rPr lang="ru-RU" dirty="0" smtClean="0"/>
              <a:t>Протон-</a:t>
            </a:r>
            <a:r>
              <a:rPr lang="ru-RU" dirty="0" err="1" smtClean="0"/>
              <a:t>чутливі</a:t>
            </a:r>
            <a:r>
              <a:rPr lang="ru-RU" dirty="0" smtClean="0"/>
              <a:t> іонні канали широко </a:t>
            </a:r>
            <a:r>
              <a:rPr lang="ru-RU" dirty="0" err="1" smtClean="0"/>
              <a:t>розповсюджені</a:t>
            </a:r>
            <a:r>
              <a:rPr lang="ru-RU" dirty="0" smtClean="0"/>
              <a:t> як в </a:t>
            </a:r>
            <a:r>
              <a:rPr lang="ru-RU" dirty="0" err="1" smtClean="0"/>
              <a:t>периферичній</a:t>
            </a:r>
            <a:r>
              <a:rPr lang="ru-RU" dirty="0" smtClean="0"/>
              <a:t> (ПНС) так і в </a:t>
            </a:r>
            <a:r>
              <a:rPr lang="ru-RU" dirty="0" err="1" smtClean="0"/>
              <a:t>центральній</a:t>
            </a:r>
            <a:r>
              <a:rPr lang="ru-RU" dirty="0" smtClean="0"/>
              <a:t> </a:t>
            </a:r>
            <a:r>
              <a:rPr lang="ru-RU" dirty="0" err="1" smtClean="0"/>
              <a:t>нервовій</a:t>
            </a:r>
            <a:r>
              <a:rPr lang="ru-RU" dirty="0" smtClean="0"/>
              <a:t> </a:t>
            </a:r>
            <a:r>
              <a:rPr lang="ru-RU" dirty="0" err="1" smtClean="0"/>
              <a:t>системі</a:t>
            </a:r>
            <a:r>
              <a:rPr lang="ru-RU" dirty="0" smtClean="0"/>
              <a:t> (ЦНС) </a:t>
            </a:r>
            <a:r>
              <a:rPr lang="ru-RU" dirty="0" err="1" smtClean="0"/>
              <a:t>хребетних</a:t>
            </a:r>
            <a:r>
              <a:rPr lang="ru-RU" dirty="0" smtClean="0"/>
              <a:t>. </a:t>
            </a:r>
            <a:r>
              <a:rPr lang="ru-RU" dirty="0" err="1" smtClean="0"/>
              <a:t>Щільність</a:t>
            </a:r>
            <a:r>
              <a:rPr lang="ru-RU" dirty="0" smtClean="0"/>
              <a:t> </a:t>
            </a:r>
            <a:r>
              <a:rPr lang="ru-RU" dirty="0" err="1" smtClean="0"/>
              <a:t>експресії</a:t>
            </a:r>
            <a:r>
              <a:rPr lang="ru-RU" dirty="0" smtClean="0"/>
              <a:t> тих </a:t>
            </a:r>
            <a:r>
              <a:rPr lang="ru-RU" dirty="0" err="1" smtClean="0"/>
              <a:t>чи</a:t>
            </a:r>
            <a:r>
              <a:rPr lang="ru-RU" dirty="0" smtClean="0"/>
              <a:t> </a:t>
            </a:r>
            <a:r>
              <a:rPr lang="ru-RU" dirty="0" err="1" smtClean="0"/>
              <a:t>інших</a:t>
            </a:r>
            <a:r>
              <a:rPr lang="ru-RU" dirty="0" smtClean="0"/>
              <a:t> </a:t>
            </a:r>
            <a:r>
              <a:rPr lang="ru-RU" dirty="0" err="1" smtClean="0"/>
              <a:t>субодиниць</a:t>
            </a:r>
            <a:r>
              <a:rPr lang="ru-RU" dirty="0" smtClean="0"/>
              <a:t> сильно </a:t>
            </a:r>
            <a:r>
              <a:rPr lang="ru-RU" dirty="0" err="1" smtClean="0"/>
              <a:t>відрізняється</a:t>
            </a:r>
            <a:r>
              <a:rPr lang="ru-RU" dirty="0" smtClean="0"/>
              <a:t> в </a:t>
            </a:r>
            <a:r>
              <a:rPr lang="ru-RU" dirty="0" err="1" smtClean="0"/>
              <a:t>залежності</a:t>
            </a:r>
            <a:r>
              <a:rPr lang="ru-RU" dirty="0" smtClean="0"/>
              <a:t> </a:t>
            </a:r>
            <a:r>
              <a:rPr lang="ru-RU" dirty="0" err="1" smtClean="0"/>
              <a:t>від</a:t>
            </a:r>
            <a:r>
              <a:rPr lang="ru-RU" dirty="0" smtClean="0"/>
              <a:t> </a:t>
            </a:r>
            <a:r>
              <a:rPr lang="ru-RU" dirty="0" err="1" smtClean="0"/>
              <a:t>локалізації</a:t>
            </a:r>
            <a:r>
              <a:rPr lang="ru-RU" dirty="0" smtClean="0"/>
              <a:t>. Так, субодиниці </a:t>
            </a:r>
            <a:r>
              <a:rPr lang="en-US" dirty="0" smtClean="0"/>
              <a:t>ASIC1a, ASIC2a </a:t>
            </a:r>
            <a:r>
              <a:rPr lang="ru-RU" dirty="0" smtClean="0"/>
              <a:t>и </a:t>
            </a:r>
            <a:r>
              <a:rPr lang="en-US" dirty="0" smtClean="0"/>
              <a:t>ASIC2b </a:t>
            </a:r>
            <a:r>
              <a:rPr lang="ru-RU" dirty="0" err="1" smtClean="0"/>
              <a:t>частіше</a:t>
            </a:r>
            <a:r>
              <a:rPr lang="ru-RU" dirty="0" smtClean="0"/>
              <a:t> </a:t>
            </a:r>
            <a:r>
              <a:rPr lang="ru-RU" dirty="0" err="1" smtClean="0"/>
              <a:t>можна</a:t>
            </a:r>
            <a:r>
              <a:rPr lang="ru-RU" dirty="0" smtClean="0"/>
              <a:t> </a:t>
            </a:r>
            <a:r>
              <a:rPr lang="ru-RU" dirty="0" err="1" smtClean="0"/>
              <a:t>зустріти</a:t>
            </a:r>
            <a:r>
              <a:rPr lang="ru-RU" dirty="0" smtClean="0"/>
              <a:t> в ЦНС, в таких областях як гіпокамп, </a:t>
            </a:r>
            <a:r>
              <a:rPr lang="ru-RU" dirty="0" err="1" smtClean="0"/>
              <a:t>мигдалевидне</a:t>
            </a:r>
            <a:r>
              <a:rPr lang="ru-RU" dirty="0" smtClean="0"/>
              <a:t> </a:t>
            </a:r>
            <a:r>
              <a:rPr lang="ru-RU" dirty="0" err="1" smtClean="0"/>
              <a:t>тіло</a:t>
            </a:r>
            <a:r>
              <a:rPr lang="ru-RU" dirty="0" smtClean="0"/>
              <a:t>, мозжечок, </a:t>
            </a:r>
            <a:r>
              <a:rPr lang="ru-RU" dirty="0" err="1" smtClean="0"/>
              <a:t>полосате</a:t>
            </a:r>
            <a:r>
              <a:rPr lang="ru-RU" dirty="0" smtClean="0"/>
              <a:t> </a:t>
            </a:r>
            <a:r>
              <a:rPr lang="ru-RU" dirty="0" err="1" smtClean="0"/>
              <a:t>тіло</a:t>
            </a:r>
            <a:r>
              <a:rPr lang="ru-RU" dirty="0" smtClean="0"/>
              <a:t>, кора великих </a:t>
            </a:r>
            <a:r>
              <a:rPr lang="ru-RU" dirty="0" err="1" smtClean="0"/>
              <a:t>півкуль</a:t>
            </a:r>
            <a:r>
              <a:rPr lang="ru-RU" dirty="0" smtClean="0"/>
              <a:t> і </a:t>
            </a:r>
            <a:r>
              <a:rPr lang="ru-RU" dirty="0" err="1" smtClean="0"/>
              <a:t>нюхові</a:t>
            </a:r>
            <a:r>
              <a:rPr lang="ru-RU" dirty="0" smtClean="0"/>
              <a:t> </a:t>
            </a:r>
            <a:r>
              <a:rPr lang="ru-RU" dirty="0" err="1" smtClean="0"/>
              <a:t>луковиці</a:t>
            </a:r>
            <a:r>
              <a:rPr lang="ru-RU" dirty="0" smtClean="0"/>
              <a:t>. В ПНС, </a:t>
            </a:r>
            <a:r>
              <a:rPr lang="ru-RU" dirty="0" err="1" smtClean="0"/>
              <a:t>напроти</a:t>
            </a:r>
            <a:r>
              <a:rPr lang="ru-RU" dirty="0" smtClean="0"/>
              <a:t>, </a:t>
            </a:r>
            <a:r>
              <a:rPr lang="ru-RU" dirty="0" err="1" smtClean="0"/>
              <a:t>переважають</a:t>
            </a:r>
            <a:r>
              <a:rPr lang="ru-RU" dirty="0" smtClean="0"/>
              <a:t> </a:t>
            </a:r>
            <a:r>
              <a:rPr lang="en-US" dirty="0" smtClean="0"/>
              <a:t>ASIC1b </a:t>
            </a:r>
            <a:r>
              <a:rPr lang="ru-RU" dirty="0" smtClean="0"/>
              <a:t>и </a:t>
            </a:r>
            <a:r>
              <a:rPr lang="en-US" dirty="0" smtClean="0"/>
              <a:t>ASIC3 </a:t>
            </a:r>
            <a:r>
              <a:rPr lang="ru-RU" dirty="0" smtClean="0"/>
              <a:t>субодиниці, </a:t>
            </a:r>
            <a:r>
              <a:rPr lang="ru-RU" dirty="0" err="1" smtClean="0"/>
              <a:t>які</a:t>
            </a:r>
            <a:r>
              <a:rPr lang="ru-RU" dirty="0" smtClean="0"/>
              <a:t> </a:t>
            </a:r>
            <a:r>
              <a:rPr lang="ru-RU" dirty="0" err="1" smtClean="0"/>
              <a:t>можна</a:t>
            </a:r>
            <a:r>
              <a:rPr lang="ru-RU" dirty="0" smtClean="0"/>
              <a:t> </a:t>
            </a:r>
            <a:r>
              <a:rPr lang="ru-RU" dirty="0" err="1" smtClean="0"/>
              <a:t>зустріти</a:t>
            </a:r>
            <a:r>
              <a:rPr lang="ru-RU" dirty="0" smtClean="0"/>
              <a:t> у чутливих нейронах </a:t>
            </a:r>
            <a:r>
              <a:rPr lang="ru-RU" dirty="0" err="1" smtClean="0"/>
              <a:t>задніх</a:t>
            </a:r>
            <a:r>
              <a:rPr lang="ru-RU" dirty="0" smtClean="0"/>
              <a:t> </a:t>
            </a:r>
            <a:r>
              <a:rPr lang="ru-RU" dirty="0" err="1" smtClean="0"/>
              <a:t>корінців</a:t>
            </a:r>
            <a:r>
              <a:rPr lang="ru-RU" dirty="0" smtClean="0"/>
              <a:t> спинного мозку, </a:t>
            </a:r>
            <a:r>
              <a:rPr lang="ru-RU" dirty="0" err="1" smtClean="0"/>
              <a:t>трійчастого</a:t>
            </a:r>
            <a:r>
              <a:rPr lang="ru-RU" dirty="0" smtClean="0"/>
              <a:t> і </a:t>
            </a:r>
            <a:r>
              <a:rPr lang="ru-RU" dirty="0" err="1" smtClean="0"/>
              <a:t>блукаючого</a:t>
            </a:r>
            <a:r>
              <a:rPr lang="ru-RU" dirty="0" smtClean="0"/>
              <a:t> </a:t>
            </a:r>
            <a:r>
              <a:rPr lang="ru-RU" dirty="0" err="1" smtClean="0"/>
              <a:t>нервів</a:t>
            </a:r>
            <a:r>
              <a:rPr lang="ru-RU" dirty="0" smtClean="0"/>
              <a:t>. </a:t>
            </a:r>
          </a:p>
          <a:p>
            <a:pPr marL="0" lvl="0" indent="0" algn="l" rtl="0">
              <a:spcBef>
                <a:spcPts val="0"/>
              </a:spcBef>
              <a:spcAft>
                <a:spcPts val="0"/>
              </a:spcAft>
              <a:buNone/>
            </a:pPr>
            <a:r>
              <a:rPr lang="ru-RU" dirty="0" err="1" smtClean="0"/>
              <a:t>Активація</a:t>
            </a:r>
            <a:r>
              <a:rPr lang="ru-RU" dirty="0" smtClean="0"/>
              <a:t> протон-чутливих іонних каналів </a:t>
            </a:r>
            <a:r>
              <a:rPr lang="ru-RU" dirty="0" err="1" smtClean="0"/>
              <a:t>спричиняє</a:t>
            </a:r>
            <a:r>
              <a:rPr lang="ru-RU" dirty="0" smtClean="0"/>
              <a:t> </a:t>
            </a:r>
            <a:r>
              <a:rPr lang="ru-RU" dirty="0" err="1" smtClean="0"/>
              <a:t>транзієнтний</a:t>
            </a:r>
            <a:r>
              <a:rPr lang="ru-RU" dirty="0" smtClean="0"/>
              <a:t> </a:t>
            </a:r>
            <a:r>
              <a:rPr lang="ru-RU" dirty="0" err="1" smtClean="0"/>
              <a:t>іонний</a:t>
            </a:r>
            <a:r>
              <a:rPr lang="ru-RU" dirty="0" smtClean="0"/>
              <a:t> </a:t>
            </a:r>
            <a:r>
              <a:rPr lang="ru-RU" dirty="0" err="1" smtClean="0"/>
              <a:t>трансмембранний</a:t>
            </a:r>
            <a:r>
              <a:rPr lang="ru-RU" dirty="0" smtClean="0"/>
              <a:t> струм, </a:t>
            </a:r>
            <a:r>
              <a:rPr lang="ru-RU" dirty="0" err="1" smtClean="0"/>
              <a:t>що</a:t>
            </a:r>
            <a:r>
              <a:rPr lang="ru-RU" dirty="0" smtClean="0"/>
              <a:t> </a:t>
            </a:r>
            <a:r>
              <a:rPr lang="ru-RU" dirty="0" err="1" smtClean="0"/>
              <a:t>знижується</a:t>
            </a:r>
            <a:r>
              <a:rPr lang="ru-RU" dirty="0" smtClean="0"/>
              <a:t> </a:t>
            </a:r>
            <a:r>
              <a:rPr lang="ru-RU" dirty="0" err="1" smtClean="0"/>
              <a:t>протягом</a:t>
            </a:r>
            <a:r>
              <a:rPr lang="ru-RU" dirty="0" smtClean="0"/>
              <a:t> </a:t>
            </a:r>
            <a:r>
              <a:rPr lang="ru-RU" dirty="0" err="1" smtClean="0"/>
              <a:t>декількох</a:t>
            </a:r>
            <a:r>
              <a:rPr lang="ru-RU" dirty="0" smtClean="0"/>
              <a:t> секунд </a:t>
            </a:r>
            <a:r>
              <a:rPr lang="ru-RU" dirty="0" err="1" smtClean="0"/>
              <a:t>навіть</a:t>
            </a:r>
            <a:r>
              <a:rPr lang="ru-RU" dirty="0" smtClean="0"/>
              <a:t> за умов </a:t>
            </a:r>
            <a:r>
              <a:rPr lang="ru-RU" dirty="0" err="1" smtClean="0"/>
              <a:t>підтримання</a:t>
            </a:r>
            <a:r>
              <a:rPr lang="ru-RU" dirty="0" smtClean="0"/>
              <a:t> кислого </a:t>
            </a:r>
            <a:r>
              <a:rPr lang="ru-RU" dirty="0" err="1" smtClean="0"/>
              <a:t>середовища</a:t>
            </a:r>
            <a:r>
              <a:rPr lang="ru-RU" dirty="0" smtClean="0"/>
              <a:t> </a:t>
            </a:r>
            <a:r>
              <a:rPr lang="ru-RU" dirty="0" err="1" smtClean="0"/>
              <a:t>внаслідок</a:t>
            </a:r>
            <a:r>
              <a:rPr lang="ru-RU" dirty="0" smtClean="0"/>
              <a:t> </a:t>
            </a:r>
            <a:r>
              <a:rPr lang="ru-RU" dirty="0" err="1" smtClean="0"/>
              <a:t>процесу</a:t>
            </a:r>
            <a:r>
              <a:rPr lang="ru-RU" dirty="0" smtClean="0"/>
              <a:t> </a:t>
            </a:r>
            <a:r>
              <a:rPr lang="ru-RU" dirty="0" err="1" smtClean="0"/>
              <a:t>десенситизації</a:t>
            </a:r>
            <a:r>
              <a:rPr lang="ru-RU" dirty="0" smtClean="0"/>
              <a:t>. </a:t>
            </a:r>
            <a:r>
              <a:rPr lang="ru-RU" dirty="0" err="1" smtClean="0"/>
              <a:t>Багато</a:t>
            </a:r>
            <a:r>
              <a:rPr lang="ru-RU" dirty="0" smtClean="0"/>
              <a:t> </a:t>
            </a:r>
            <a:r>
              <a:rPr lang="ru-RU" dirty="0" err="1" smtClean="0"/>
              <a:t>досліджень</a:t>
            </a:r>
            <a:r>
              <a:rPr lang="ru-RU" dirty="0" smtClean="0"/>
              <a:t> </a:t>
            </a:r>
            <a:r>
              <a:rPr lang="ru-RU" dirty="0" err="1" smtClean="0"/>
              <a:t>вказують</a:t>
            </a:r>
            <a:r>
              <a:rPr lang="ru-RU" dirty="0" smtClean="0"/>
              <a:t> на те, </a:t>
            </a:r>
            <a:r>
              <a:rPr lang="ru-RU" dirty="0" err="1" smtClean="0"/>
              <a:t>що</a:t>
            </a:r>
            <a:r>
              <a:rPr lang="ru-RU" dirty="0" smtClean="0"/>
              <a:t> вони </a:t>
            </a:r>
            <a:r>
              <a:rPr lang="ru-RU" dirty="0" err="1" smtClean="0"/>
              <a:t>задіяні</a:t>
            </a:r>
            <a:r>
              <a:rPr lang="ru-RU" dirty="0" smtClean="0"/>
              <a:t> у </a:t>
            </a:r>
            <a:r>
              <a:rPr lang="ru-RU" dirty="0" err="1" smtClean="0"/>
              <a:t>багатьох</a:t>
            </a:r>
            <a:r>
              <a:rPr lang="ru-RU" dirty="0" smtClean="0"/>
              <a:t> </a:t>
            </a:r>
            <a:r>
              <a:rPr lang="ru-RU" dirty="0" err="1" smtClean="0"/>
              <a:t>неврологічних</a:t>
            </a:r>
            <a:r>
              <a:rPr lang="ru-RU" dirty="0" smtClean="0"/>
              <a:t> та </a:t>
            </a:r>
            <a:r>
              <a:rPr lang="ru-RU" dirty="0" err="1" smtClean="0"/>
              <a:t>психічних</a:t>
            </a:r>
            <a:r>
              <a:rPr lang="ru-RU" dirty="0" smtClean="0"/>
              <a:t> </a:t>
            </a:r>
            <a:r>
              <a:rPr lang="ru-RU" dirty="0" err="1" smtClean="0"/>
              <a:t>розладах</a:t>
            </a:r>
            <a:r>
              <a:rPr lang="ru-RU" dirty="0" smtClean="0"/>
              <a:t>, </a:t>
            </a:r>
            <a:r>
              <a:rPr lang="ru-RU" dirty="0" err="1" smtClean="0"/>
              <a:t>проте</a:t>
            </a:r>
            <a:r>
              <a:rPr lang="ru-RU" dirty="0" smtClean="0"/>
              <a:t> </a:t>
            </a:r>
            <a:r>
              <a:rPr lang="ru-RU" dirty="0" err="1" smtClean="0"/>
              <a:t>штучних</a:t>
            </a:r>
            <a:r>
              <a:rPr lang="ru-RU" dirty="0" smtClean="0"/>
              <a:t> </a:t>
            </a:r>
            <a:r>
              <a:rPr lang="ru-RU" dirty="0" err="1" smtClean="0"/>
              <a:t>селективних</a:t>
            </a:r>
            <a:r>
              <a:rPr lang="ru-RU" dirty="0" smtClean="0"/>
              <a:t> </a:t>
            </a:r>
            <a:r>
              <a:rPr lang="ru-RU" dirty="0" err="1" smtClean="0"/>
              <a:t>лігандів</a:t>
            </a:r>
            <a:r>
              <a:rPr lang="ru-RU" dirty="0" smtClean="0"/>
              <a:t> </a:t>
            </a:r>
            <a:r>
              <a:rPr lang="ru-RU" dirty="0" err="1" smtClean="0"/>
              <a:t>цих</a:t>
            </a:r>
            <a:r>
              <a:rPr lang="ru-RU" dirty="0" smtClean="0"/>
              <a:t> каналів, </a:t>
            </a:r>
            <a:r>
              <a:rPr lang="ru-RU" dirty="0" err="1" smtClean="0"/>
              <a:t>котрі</a:t>
            </a:r>
            <a:r>
              <a:rPr lang="ru-RU" dirty="0" smtClean="0"/>
              <a:t> </a:t>
            </a:r>
            <a:r>
              <a:rPr lang="ru-RU" dirty="0" err="1" smtClean="0"/>
              <a:t>можна</a:t>
            </a:r>
            <a:r>
              <a:rPr lang="ru-RU" dirty="0" smtClean="0"/>
              <a:t> </a:t>
            </a:r>
            <a:r>
              <a:rPr lang="ru-RU" dirty="0" err="1" smtClean="0"/>
              <a:t>було</a:t>
            </a:r>
            <a:r>
              <a:rPr lang="ru-RU" dirty="0" smtClean="0"/>
              <a:t> би </a:t>
            </a:r>
            <a:r>
              <a:rPr lang="ru-RU" dirty="0" err="1" smtClean="0"/>
              <a:t>застосувати</a:t>
            </a:r>
            <a:r>
              <a:rPr lang="ru-RU" dirty="0" smtClean="0"/>
              <a:t> як </a:t>
            </a:r>
            <a:r>
              <a:rPr lang="ru-RU" dirty="0" err="1" smtClean="0"/>
              <a:t>терапевтичні</a:t>
            </a:r>
            <a:r>
              <a:rPr lang="ru-RU" dirty="0" smtClean="0"/>
              <a:t> </a:t>
            </a:r>
            <a:r>
              <a:rPr lang="ru-RU" dirty="0" err="1" smtClean="0"/>
              <a:t>агенти</a:t>
            </a:r>
            <a:r>
              <a:rPr lang="ru-RU" dirty="0" smtClean="0"/>
              <a:t>, </a:t>
            </a:r>
            <a:r>
              <a:rPr lang="ru-RU" dirty="0" err="1" smtClean="0"/>
              <a:t>досі</a:t>
            </a:r>
            <a:r>
              <a:rPr lang="ru-RU" dirty="0" smtClean="0"/>
              <a:t> не </a:t>
            </a:r>
            <a:r>
              <a:rPr lang="ru-RU" dirty="0" err="1" smtClean="0"/>
              <a:t>знайдено</a:t>
            </a:r>
            <a:r>
              <a:rPr lang="ru-RU" dirty="0" smtClean="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uk-UA" dirty="0" smtClean="0"/>
              <a:t>Вважається, що надходження кальцію в нейрони є найважливішою причиною пошкодження нейронів після ішемічного інсульту. Оскільки ішемічний інсульт викликає підкислення тканин і </a:t>
            </a:r>
            <a:r>
              <a:rPr lang="en-US" dirty="0" smtClean="0"/>
              <a:t>ASIC1a </a:t>
            </a:r>
            <a:r>
              <a:rPr lang="uk-UA" dirty="0" smtClean="0"/>
              <a:t>частково проникний для </a:t>
            </a:r>
            <a:r>
              <a:rPr lang="en-US" dirty="0" smtClean="0"/>
              <a:t>Ca2+, </a:t>
            </a:r>
            <a:r>
              <a:rPr lang="uk-UA" dirty="0" smtClean="0"/>
              <a:t>можливий внесок </a:t>
            </a:r>
            <a:r>
              <a:rPr lang="en-US" dirty="0" smtClean="0"/>
              <a:t>ASIC1a </a:t>
            </a:r>
            <a:r>
              <a:rPr lang="uk-UA" dirty="0" smtClean="0"/>
              <a:t>в цю токсичність. Порушення гена </a:t>
            </a:r>
            <a:r>
              <a:rPr lang="en-US" dirty="0" smtClean="0"/>
              <a:t>ASIC1a </a:t>
            </a:r>
            <a:r>
              <a:rPr lang="uk-UA" dirty="0" smtClean="0"/>
              <a:t>або інгібування </a:t>
            </a:r>
            <a:r>
              <a:rPr lang="en-US" dirty="0" smtClean="0"/>
              <a:t>ASIC1a </a:t>
            </a:r>
            <a:r>
              <a:rPr lang="uk-UA" dirty="0" smtClean="0"/>
              <a:t>павуковою отрутою, що містить </a:t>
            </a:r>
            <a:r>
              <a:rPr lang="en-US" dirty="0" smtClean="0"/>
              <a:t>PcTx1 (</a:t>
            </a:r>
            <a:r>
              <a:rPr lang="uk-UA" dirty="0" smtClean="0"/>
              <a:t>Псалмотоксин1), зменшили обсяг інфаркту в експериментальній моделі інсульту на 60%, тим самим продемонструвавши важливий внесок </a:t>
            </a:r>
            <a:r>
              <a:rPr lang="en-US" dirty="0" smtClean="0"/>
              <a:t>ASIC1a </a:t>
            </a:r>
            <a:r>
              <a:rPr lang="uk-UA" dirty="0" smtClean="0"/>
              <a:t>в </a:t>
            </a:r>
            <a:r>
              <a:rPr lang="uk-UA" dirty="0" err="1" smtClean="0"/>
              <a:t>нейродегенерацію</a:t>
            </a:r>
            <a:r>
              <a:rPr lang="uk-UA" dirty="0" smtClean="0"/>
              <a:t>, викликану ішемічним інсультом. </a:t>
            </a:r>
          </a:p>
          <a:p>
            <a:pPr marL="158750" indent="0">
              <a:buNone/>
            </a:pPr>
            <a:r>
              <a:rPr lang="uk-UA" dirty="0" smtClean="0"/>
              <a:t>Подальші дослідження показали захисну дію порушення гена </a:t>
            </a:r>
            <a:r>
              <a:rPr lang="en-US" dirty="0" smtClean="0"/>
              <a:t>ASIC </a:t>
            </a:r>
            <a:r>
              <a:rPr lang="uk-UA" dirty="0" smtClean="0"/>
              <a:t>або пригнічення функції </a:t>
            </a:r>
            <a:r>
              <a:rPr lang="en-US" dirty="0" smtClean="0"/>
              <a:t>ASIC </a:t>
            </a:r>
            <a:r>
              <a:rPr lang="uk-UA" dirty="0" smtClean="0"/>
              <a:t>при ряді </a:t>
            </a:r>
            <a:r>
              <a:rPr lang="uk-UA" dirty="0" err="1" smtClean="0"/>
              <a:t>нейродегенеративних</a:t>
            </a:r>
            <a:r>
              <a:rPr lang="uk-UA" dirty="0" smtClean="0"/>
              <a:t> захворювань, включаючи розсіяний склероз, хворобу </a:t>
            </a:r>
            <a:r>
              <a:rPr lang="uk-UA" dirty="0" err="1" smtClean="0"/>
              <a:t>Хантінгтона</a:t>
            </a:r>
            <a:r>
              <a:rPr lang="uk-UA" dirty="0" smtClean="0"/>
              <a:t>, Паркінсона та епілепсію. </a:t>
            </a:r>
          </a:p>
          <a:p>
            <a:pPr marL="158750" indent="0">
              <a:buNone/>
            </a:pPr>
            <a:endParaRPr lang="uk-UA" dirty="0"/>
          </a:p>
        </p:txBody>
      </p:sp>
    </p:spTree>
    <p:extLst>
      <p:ext uri="{BB962C8B-B14F-4D97-AF65-F5344CB8AC3E}">
        <p14:creationId xmlns:p14="http://schemas.microsoft.com/office/powerpoint/2010/main" val="1507523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uk-UA" dirty="0" smtClean="0"/>
              <a:t>З огляду на настільки широке поширення, багато досліджень показує </a:t>
            </a:r>
            <a:r>
              <a:rPr lang="uk-UA" dirty="0" err="1" smtClean="0"/>
              <a:t>залученість</a:t>
            </a:r>
            <a:r>
              <a:rPr lang="uk-UA" dirty="0" smtClean="0"/>
              <a:t> протон-чутливих іонних каналів до великої кількості патологічних і нормальних фізіологічних процесів, такі, як сприйняття больових стимулів, процеси </a:t>
            </a:r>
            <a:r>
              <a:rPr lang="uk-UA" dirty="0" err="1" smtClean="0"/>
              <a:t>синаптичної</a:t>
            </a:r>
            <a:r>
              <a:rPr lang="uk-UA" dirty="0" smtClean="0"/>
              <a:t> пластичності, страх і депресія, епілепсія, наркотична залежність. </a:t>
            </a:r>
          </a:p>
          <a:p>
            <a:pPr marL="158750" indent="0">
              <a:buNone/>
            </a:pPr>
            <a:r>
              <a:rPr lang="uk-UA" dirty="0" smtClean="0"/>
              <a:t>Дослідження на різних експериментальних моделях епілепсії показали, що епілептичні припадки призводять до значного </a:t>
            </a:r>
            <a:r>
              <a:rPr lang="uk-UA" dirty="0" err="1" smtClean="0"/>
              <a:t>закислення</a:t>
            </a:r>
            <a:r>
              <a:rPr lang="uk-UA" dirty="0" smtClean="0"/>
              <a:t> міжклітинного середовища, що в свою чергу може призводити до надмірного накопичення внутрішньоклітинних концентрацій кальцію та, як наслідок, до загибелі нейронів.</a:t>
            </a:r>
          </a:p>
          <a:p>
            <a:pPr marL="158750" indent="0">
              <a:buNone/>
            </a:pPr>
            <a:r>
              <a:rPr lang="uk-UA" dirty="0" smtClean="0"/>
              <a:t>Під час епілептичних припадків рН мозку знижується, і відомо, що ацидоз може закінчитися судомами. Порушення гена </a:t>
            </a:r>
            <a:r>
              <a:rPr lang="en-US" dirty="0" smtClean="0"/>
              <a:t>ASIC1a </a:t>
            </a:r>
            <a:r>
              <a:rPr lang="uk-UA" dirty="0" smtClean="0"/>
              <a:t>збільшувало ступінь тяжкості припадків, і протилежний ефект спостерігався при надмірній експресії </a:t>
            </a:r>
            <a:r>
              <a:rPr lang="en-US" dirty="0" smtClean="0"/>
              <a:t>ASIC1a. </a:t>
            </a:r>
          </a:p>
          <a:p>
            <a:pPr marL="158750" indent="0">
              <a:buNone/>
            </a:pPr>
            <a:r>
              <a:rPr lang="uk-UA" dirty="0" err="1" smtClean="0"/>
              <a:t>Амілорид</a:t>
            </a:r>
            <a:r>
              <a:rPr lang="uk-UA" dirty="0" smtClean="0"/>
              <a:t> не є специфічним інгібітором для </a:t>
            </a:r>
            <a:r>
              <a:rPr lang="en-US" dirty="0" smtClean="0"/>
              <a:t>ASIC, </a:t>
            </a:r>
            <a:r>
              <a:rPr lang="uk-UA" dirty="0" smtClean="0"/>
              <a:t>і якщо він потрапить до мозку, його вплив на судоми може бути зумовлений пригніченням </a:t>
            </a:r>
            <a:r>
              <a:rPr lang="en-US" dirty="0" smtClean="0"/>
              <a:t>Na+/H+ </a:t>
            </a:r>
            <a:r>
              <a:rPr lang="uk-UA" dirty="0" smtClean="0"/>
              <a:t>обмінника, який, знижуючи внутрішньоклітинний рН, може знижувати епілептичну активність. </a:t>
            </a:r>
          </a:p>
          <a:p>
            <a:pPr marL="158750" indent="0">
              <a:buNone/>
            </a:pPr>
            <a:r>
              <a:rPr lang="uk-UA" dirty="0" smtClean="0"/>
              <a:t>Протон-чутливі іонні канали задіяні у фізіологічних процесах пам’яті, навчання тощо, а отже потенційний фармакологічний агент має бути спрямований на пригнічення функції цих каналів, що активовані патологічними чинниками, при цьому не впливаючи на їх функцію у нормі. Нашими колегами було розроблено селективний </a:t>
            </a:r>
            <a:r>
              <a:rPr lang="uk-UA" dirty="0" err="1" smtClean="0"/>
              <a:t>ортостеричний</a:t>
            </a:r>
            <a:r>
              <a:rPr lang="uk-UA" dirty="0" smtClean="0"/>
              <a:t> антагоніст </a:t>
            </a:r>
            <a:r>
              <a:rPr lang="en-US" dirty="0" smtClean="0"/>
              <a:t>ASIC1a-</a:t>
            </a:r>
            <a:r>
              <a:rPr lang="uk-UA" dirty="0" smtClean="0"/>
              <a:t>каналів - сполука 5</a:t>
            </a:r>
            <a:r>
              <a:rPr lang="en-US" dirty="0" smtClean="0"/>
              <a:t>b, </a:t>
            </a:r>
            <a:r>
              <a:rPr lang="uk-UA" dirty="0" smtClean="0"/>
              <a:t>що пригнічує їхню активність у </a:t>
            </a:r>
            <a:r>
              <a:rPr lang="uk-UA" dirty="0" err="1" smtClean="0"/>
              <a:t>субмікромолярному</a:t>
            </a:r>
            <a:r>
              <a:rPr lang="uk-UA" dirty="0" smtClean="0"/>
              <a:t> концентраційному діапазоні. Активність 5</a:t>
            </a:r>
            <a:r>
              <a:rPr lang="en-US" dirty="0" smtClean="0"/>
              <a:t>b </a:t>
            </a:r>
            <a:r>
              <a:rPr lang="uk-UA" dirty="0" smtClean="0"/>
              <a:t>на три порядки вища, коли </a:t>
            </a:r>
            <a:r>
              <a:rPr lang="en-US" dirty="0" smtClean="0"/>
              <a:t>ASIC-</a:t>
            </a:r>
            <a:r>
              <a:rPr lang="uk-UA" dirty="0" smtClean="0"/>
              <a:t>струми активуються незначним </a:t>
            </a:r>
            <a:r>
              <a:rPr lang="uk-UA" dirty="0" err="1" smtClean="0"/>
              <a:t>закисленням</a:t>
            </a:r>
            <a:r>
              <a:rPr lang="uk-UA" dirty="0" smtClean="0"/>
              <a:t> (</a:t>
            </a:r>
            <a:r>
              <a:rPr lang="en-US" dirty="0" smtClean="0"/>
              <a:t>pH 6,7; </a:t>
            </a:r>
            <a:r>
              <a:rPr lang="uk-UA" dirty="0" smtClean="0"/>
              <a:t>подібні значення спостерігаються в осередках епілептичної активності та фокальної ішемії), порівняно з активацією сильним </a:t>
            </a:r>
            <a:r>
              <a:rPr lang="uk-UA" dirty="0" err="1" smtClean="0"/>
              <a:t>закисленням</a:t>
            </a:r>
            <a:r>
              <a:rPr lang="uk-UA" dirty="0" smtClean="0"/>
              <a:t> (</a:t>
            </a:r>
            <a:r>
              <a:rPr lang="en-US" dirty="0" smtClean="0"/>
              <a:t>pH 5,0, </a:t>
            </a:r>
            <a:r>
              <a:rPr lang="uk-UA" dirty="0" smtClean="0"/>
              <a:t>може виникати у </a:t>
            </a:r>
            <a:r>
              <a:rPr lang="uk-UA" dirty="0" err="1" smtClean="0"/>
              <a:t>синаптичній</a:t>
            </a:r>
            <a:r>
              <a:rPr lang="uk-UA" dirty="0" smtClean="0"/>
              <a:t> щілині під час нейронної активності).</a:t>
            </a:r>
          </a:p>
          <a:p>
            <a:pPr marL="158750" indent="0">
              <a:buNone/>
            </a:pPr>
            <a:endParaRPr lang="uk-UA" dirty="0"/>
          </a:p>
        </p:txBody>
      </p:sp>
    </p:spTree>
    <p:extLst>
      <p:ext uri="{BB962C8B-B14F-4D97-AF65-F5344CB8AC3E}">
        <p14:creationId xmlns:p14="http://schemas.microsoft.com/office/powerpoint/2010/main" val="399034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2e10a43cc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2e10a43cc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2e1f15a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2e1f15ad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smtClean="0"/>
              <a:t>Для реєстрації електрокортикограми мозку у каїнатній моделі епілепсії  у щурів проводилась </a:t>
            </a:r>
            <a:r>
              <a:rPr lang="ru-RU" dirty="0" err="1" smtClean="0"/>
              <a:t>операція</a:t>
            </a:r>
            <a:r>
              <a:rPr lang="ru-RU" dirty="0" smtClean="0"/>
              <a:t> з </a:t>
            </a:r>
            <a:r>
              <a:rPr lang="ru-RU" dirty="0" err="1" smtClean="0"/>
              <a:t>імплантації</a:t>
            </a:r>
            <a:r>
              <a:rPr lang="ru-RU" dirty="0" smtClean="0"/>
              <a:t> </a:t>
            </a:r>
            <a:r>
              <a:rPr lang="ru-RU" dirty="0" err="1" smtClean="0"/>
              <a:t>канюлі</a:t>
            </a:r>
            <a:r>
              <a:rPr lang="ru-RU" dirty="0" smtClean="0"/>
              <a:t> із </a:t>
            </a:r>
            <a:r>
              <a:rPr lang="ru-RU" dirty="0" err="1" smtClean="0"/>
              <a:t>реєструючим</a:t>
            </a:r>
            <a:r>
              <a:rPr lang="ru-RU" dirty="0" smtClean="0"/>
              <a:t> </a:t>
            </a:r>
            <a:r>
              <a:rPr lang="ru-RU" dirty="0" err="1" smtClean="0"/>
              <a:t>електродом</a:t>
            </a:r>
            <a:r>
              <a:rPr lang="ru-RU" dirty="0" smtClean="0"/>
              <a:t> у </a:t>
            </a:r>
            <a:r>
              <a:rPr lang="ru-RU" dirty="0" err="1" smtClean="0"/>
              <a:t>пірамідальний</a:t>
            </a:r>
            <a:r>
              <a:rPr lang="ru-RU" dirty="0" smtClean="0"/>
              <a:t> </a:t>
            </a:r>
            <a:r>
              <a:rPr lang="ru-RU" dirty="0" err="1" smtClean="0"/>
              <a:t>клітинний</a:t>
            </a:r>
            <a:r>
              <a:rPr lang="ru-RU" dirty="0" smtClean="0"/>
              <a:t> шар </a:t>
            </a:r>
            <a:r>
              <a:rPr lang="en-US" dirty="0" smtClean="0"/>
              <a:t>CA1 </a:t>
            </a:r>
            <a:r>
              <a:rPr lang="ru-RU" dirty="0" err="1" smtClean="0"/>
              <a:t>гіпокампу</a:t>
            </a:r>
            <a:r>
              <a:rPr lang="ru-RU" dirty="0" smtClean="0"/>
              <a:t> та </a:t>
            </a:r>
            <a:r>
              <a:rPr lang="ru-RU" dirty="0" err="1" smtClean="0"/>
              <a:t>імплантації</a:t>
            </a:r>
            <a:r>
              <a:rPr lang="ru-RU" dirty="0" smtClean="0"/>
              <a:t> </a:t>
            </a:r>
            <a:r>
              <a:rPr lang="ru-RU" dirty="0" err="1" smtClean="0"/>
              <a:t>референтного</a:t>
            </a:r>
            <a:r>
              <a:rPr lang="ru-RU" dirty="0" smtClean="0"/>
              <a:t> </a:t>
            </a:r>
            <a:r>
              <a:rPr lang="ru-RU" dirty="0" err="1" smtClean="0"/>
              <a:t>електрода</a:t>
            </a:r>
            <a:r>
              <a:rPr lang="ru-RU" dirty="0" smtClean="0"/>
              <a:t> у </a:t>
            </a:r>
            <a:r>
              <a:rPr lang="ru-RU" dirty="0" err="1" smtClean="0"/>
              <a:t>мозочок</a:t>
            </a:r>
            <a:r>
              <a:rPr lang="ru-RU" dirty="0" smtClean="0"/>
              <a:t>. Після </a:t>
            </a:r>
            <a:r>
              <a:rPr lang="ru-RU" dirty="0" err="1" smtClean="0"/>
              <a:t>запису</a:t>
            </a:r>
            <a:r>
              <a:rPr lang="ru-RU" dirty="0" smtClean="0"/>
              <a:t> </a:t>
            </a:r>
            <a:r>
              <a:rPr lang="ru-RU" dirty="0" err="1" smtClean="0"/>
              <a:t>базової</a:t>
            </a:r>
            <a:r>
              <a:rPr lang="ru-RU" dirty="0" smtClean="0"/>
              <a:t> </a:t>
            </a:r>
            <a:r>
              <a:rPr lang="ru-RU" dirty="0" err="1" smtClean="0"/>
              <a:t>лінії</a:t>
            </a:r>
            <a:r>
              <a:rPr lang="ru-RU" dirty="0" smtClean="0"/>
              <a:t> </a:t>
            </a:r>
            <a:r>
              <a:rPr lang="ru-RU" dirty="0" err="1" smtClean="0"/>
              <a:t>робили</a:t>
            </a:r>
            <a:r>
              <a:rPr lang="ru-RU" dirty="0" smtClean="0"/>
              <a:t> </a:t>
            </a:r>
            <a:r>
              <a:rPr lang="ru-RU" dirty="0" err="1" smtClean="0"/>
              <a:t>ін’єкцію</a:t>
            </a:r>
            <a:r>
              <a:rPr lang="ru-RU" dirty="0" smtClean="0"/>
              <a:t> каїнату через канюлю та </a:t>
            </a:r>
            <a:r>
              <a:rPr lang="ru-RU" dirty="0" err="1" smtClean="0"/>
              <a:t>спостерігали</a:t>
            </a:r>
            <a:r>
              <a:rPr lang="ru-RU" dirty="0" smtClean="0"/>
              <a:t> за </a:t>
            </a:r>
            <a:r>
              <a:rPr lang="ru-RU" dirty="0" err="1" smtClean="0"/>
              <a:t>змінами</a:t>
            </a:r>
            <a:r>
              <a:rPr lang="ru-RU" dirty="0" smtClean="0"/>
              <a:t> у реєстрації. Після </a:t>
            </a:r>
            <a:r>
              <a:rPr lang="ru-RU" dirty="0" err="1" smtClean="0"/>
              <a:t>запису</a:t>
            </a:r>
            <a:r>
              <a:rPr lang="ru-RU" dirty="0" smtClean="0"/>
              <a:t> епілептиформної активності спричиненою каїнатом через канюлю вводили блокатор протон-чутливих іонних каналів </a:t>
            </a:r>
            <a:r>
              <a:rPr lang="ru-RU" dirty="0" err="1" smtClean="0"/>
              <a:t>сполуку</a:t>
            </a:r>
            <a:r>
              <a:rPr lang="ru-RU" dirty="0" smtClean="0"/>
              <a:t> 5</a:t>
            </a:r>
            <a:r>
              <a:rPr lang="en-US" dirty="0" smtClean="0"/>
              <a:t>b </a:t>
            </a:r>
            <a:r>
              <a:rPr lang="ru-RU" dirty="0" smtClean="0"/>
              <a:t>та </a:t>
            </a:r>
            <a:r>
              <a:rPr lang="ru-RU" dirty="0" err="1" smtClean="0"/>
              <a:t>спостерігали</a:t>
            </a:r>
            <a:r>
              <a:rPr lang="ru-RU" dirty="0" smtClean="0"/>
              <a:t> зміни у реєстрації гіпокампальної  активності. </a:t>
            </a:r>
          </a:p>
          <a:p>
            <a:pPr marL="0" lvl="0" indent="0" algn="l" rtl="0">
              <a:spcBef>
                <a:spcPts val="0"/>
              </a:spcBef>
              <a:spcAft>
                <a:spcPts val="0"/>
              </a:spcAft>
              <a:buNone/>
            </a:pPr>
            <a:r>
              <a:rPr lang="ru-RU" dirty="0" smtClean="0"/>
              <a:t>Для реєстрації електрокортикограми мозку у рухаючихся щурів проводили </a:t>
            </a:r>
            <a:r>
              <a:rPr lang="ru-RU" dirty="0" err="1" smtClean="0"/>
              <a:t>операцію</a:t>
            </a:r>
            <a:r>
              <a:rPr lang="ru-RU" dirty="0" smtClean="0"/>
              <a:t> з </a:t>
            </a:r>
            <a:r>
              <a:rPr lang="ru-RU" dirty="0" err="1" smtClean="0"/>
              <a:t>імплантування</a:t>
            </a:r>
            <a:r>
              <a:rPr lang="ru-RU" dirty="0" smtClean="0"/>
              <a:t> реєструючого і </a:t>
            </a:r>
            <a:r>
              <a:rPr lang="ru-RU" dirty="0" err="1" smtClean="0"/>
              <a:t>референтного</a:t>
            </a:r>
            <a:r>
              <a:rPr lang="ru-RU" dirty="0" smtClean="0"/>
              <a:t> електродів з </a:t>
            </a:r>
            <a:r>
              <a:rPr lang="ru-RU" dirty="0" err="1" smtClean="0"/>
              <a:t>фіксацією</a:t>
            </a:r>
            <a:r>
              <a:rPr lang="ru-RU" dirty="0" smtClean="0"/>
              <a:t> на </a:t>
            </a:r>
            <a:r>
              <a:rPr lang="ru-RU" dirty="0" err="1" smtClean="0"/>
              <a:t>поверхні</a:t>
            </a:r>
            <a:r>
              <a:rPr lang="ru-RU" dirty="0" smtClean="0"/>
              <a:t> черепа за </a:t>
            </a:r>
            <a:r>
              <a:rPr lang="ru-RU" dirty="0" err="1" smtClean="0"/>
              <a:t>допомогою</a:t>
            </a:r>
            <a:r>
              <a:rPr lang="ru-RU" dirty="0" smtClean="0"/>
              <a:t> </a:t>
            </a:r>
            <a:r>
              <a:rPr lang="ru-RU" dirty="0" err="1" smtClean="0"/>
              <a:t>стоматологічного</a:t>
            </a:r>
            <a:r>
              <a:rPr lang="ru-RU" dirty="0" smtClean="0"/>
              <a:t> цемента. Після </a:t>
            </a:r>
            <a:r>
              <a:rPr lang="ru-RU" dirty="0" err="1" smtClean="0"/>
              <a:t>періоду</a:t>
            </a:r>
            <a:r>
              <a:rPr lang="ru-RU" dirty="0" smtClean="0"/>
              <a:t> </a:t>
            </a:r>
            <a:r>
              <a:rPr lang="ru-RU" dirty="0" err="1" smtClean="0"/>
              <a:t>адаптації</a:t>
            </a:r>
            <a:r>
              <a:rPr lang="ru-RU" dirty="0" smtClean="0"/>
              <a:t> починали </a:t>
            </a:r>
            <a:r>
              <a:rPr lang="ru-RU" dirty="0" err="1" smtClean="0"/>
              <a:t>реєстрацію</a:t>
            </a:r>
            <a:r>
              <a:rPr lang="ru-RU" dirty="0" smtClean="0"/>
              <a:t> </a:t>
            </a:r>
            <a:r>
              <a:rPr lang="ru-RU" dirty="0" err="1" smtClean="0"/>
              <a:t>їх</a:t>
            </a:r>
            <a:r>
              <a:rPr lang="ru-RU" dirty="0" smtClean="0"/>
              <a:t> електрокортикограми мозку тварин у поведінкових тестах, </a:t>
            </a:r>
            <a:r>
              <a:rPr lang="ru-RU" dirty="0" err="1" smtClean="0"/>
              <a:t>підключаючи</a:t>
            </a:r>
            <a:r>
              <a:rPr lang="ru-RU" dirty="0" smtClean="0"/>
              <a:t> </a:t>
            </a:r>
            <a:r>
              <a:rPr lang="ru-RU" dirty="0" err="1" smtClean="0"/>
              <a:t>бездротові</a:t>
            </a:r>
            <a:r>
              <a:rPr lang="ru-RU" dirty="0" smtClean="0"/>
              <a:t> </a:t>
            </a:r>
            <a:r>
              <a:rPr lang="ru-RU" dirty="0" err="1" smtClean="0"/>
              <a:t>пристрої</a:t>
            </a:r>
            <a:r>
              <a:rPr lang="ru-RU" dirty="0" smtClean="0"/>
              <a:t> реєстрації до електродів на </a:t>
            </a:r>
            <a:r>
              <a:rPr lang="ru-RU" dirty="0" err="1" smtClean="0"/>
              <a:t>поверхні</a:t>
            </a:r>
            <a:r>
              <a:rPr lang="ru-RU" dirty="0" smtClean="0"/>
              <a:t> черепа. </a:t>
            </a:r>
            <a:r>
              <a:rPr lang="ru-RU" dirty="0" err="1" smtClean="0"/>
              <a:t>Роблячи</a:t>
            </a:r>
            <a:r>
              <a:rPr lang="ru-RU" dirty="0" smtClean="0"/>
              <a:t> </a:t>
            </a:r>
            <a:r>
              <a:rPr lang="ru-RU" dirty="0" err="1" smtClean="0"/>
              <a:t>ін’єкцію</a:t>
            </a:r>
            <a:r>
              <a:rPr lang="ru-RU" dirty="0" smtClean="0"/>
              <a:t> блокатора протон-чутливих іонних каналів 5</a:t>
            </a:r>
            <a:r>
              <a:rPr lang="en-US" dirty="0" smtClean="0"/>
              <a:t>b </a:t>
            </a:r>
            <a:r>
              <a:rPr lang="ru-RU" dirty="0" err="1" smtClean="0"/>
              <a:t>реєстрували</a:t>
            </a:r>
            <a:r>
              <a:rPr lang="ru-RU" dirty="0" smtClean="0"/>
              <a:t> зміни у поведінці та </a:t>
            </a:r>
            <a:r>
              <a:rPr lang="ru-RU" dirty="0" err="1" smtClean="0"/>
              <a:t>електрокортикограмі</a:t>
            </a:r>
            <a:r>
              <a:rPr lang="ru-RU" dirty="0" smtClean="0"/>
              <a:t> мозку щурів.</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uk-UA" dirty="0" smtClean="0"/>
              <a:t>Перед поведінковими тестами усі тварини проходили адаптаційний період (24 години) до тестової кімнати з метою зменшення стресового стану.  </a:t>
            </a:r>
          </a:p>
          <a:p>
            <a:pPr marL="158750" indent="0">
              <a:buNone/>
            </a:pPr>
            <a:r>
              <a:rPr lang="uk-UA" dirty="0" smtClean="0"/>
              <a:t>Експериментальна установка тесту «відкрите поле» являє собою квадратне пластикове поле зі стороною 100 см та стінками висотою 30 см, умовно розділене на внутрішній та зовнішній сегменти. Межа між сегментами була визначена на відстані 20 см від стінок установки</a:t>
            </a:r>
          </a:p>
          <a:p>
            <a:pPr marL="158750" indent="0">
              <a:buNone/>
            </a:pPr>
            <a:r>
              <a:rPr lang="uk-UA" dirty="0" smtClean="0"/>
              <a:t>Експериментальна установка тесту «піднятий хрестоподібний лабіринт» являє собою підняте хрестоподібне поле з двома протилежними відкритими рукавами (50 см х 10 см) та двома закритими рукавами (50 см х 10 см х 30 см). Вся установка піднята на висоту 50 см від підлоги. Центральна частина перехрестя являє собою квадрат зі сторонами 10 см у який, обличчям до відкритого рукава, розташовується тварина на початку </a:t>
            </a:r>
            <a:r>
              <a:rPr lang="uk-UA" dirty="0" err="1" smtClean="0"/>
              <a:t>теста</a:t>
            </a:r>
            <a:r>
              <a:rPr lang="uk-UA" dirty="0" smtClean="0"/>
              <a:t>.</a:t>
            </a:r>
          </a:p>
          <a:p>
            <a:pPr marL="158750" indent="0">
              <a:buNone/>
            </a:pPr>
            <a:r>
              <a:rPr lang="uk-UA" dirty="0" err="1" smtClean="0"/>
              <a:t>Відеореєстрацію</a:t>
            </a:r>
            <a:r>
              <a:rPr lang="uk-UA" dirty="0" smtClean="0"/>
              <a:t> поведінки щурів у тестах здійснювали за допомогою </a:t>
            </a:r>
            <a:r>
              <a:rPr lang="en-US" dirty="0" smtClean="0"/>
              <a:t>IP </a:t>
            </a:r>
            <a:r>
              <a:rPr lang="uk-UA" dirty="0" smtClean="0"/>
              <a:t>камери протягом 5 хв. Отримані відеозаписи аналізували за допомогою автоматизованої процедури </a:t>
            </a:r>
            <a:r>
              <a:rPr lang="en-US" dirty="0" err="1" smtClean="0"/>
              <a:t>AutoTyping</a:t>
            </a:r>
            <a:r>
              <a:rPr lang="en-US" dirty="0" smtClean="0"/>
              <a:t>, </a:t>
            </a:r>
            <a:r>
              <a:rPr lang="uk-UA" dirty="0" smtClean="0"/>
              <a:t>реалізованої в середовищі </a:t>
            </a:r>
            <a:r>
              <a:rPr lang="en-US" dirty="0" err="1" smtClean="0"/>
              <a:t>Matlab</a:t>
            </a:r>
            <a:endParaRPr lang="en-US" dirty="0" smtClean="0"/>
          </a:p>
          <a:p>
            <a:pPr marL="158750" indent="0">
              <a:buNone/>
            </a:pPr>
            <a:r>
              <a:rPr lang="uk-UA" dirty="0" smtClean="0"/>
              <a:t>Поведінкові тести «відкрите поле» та «піднятий хрестоподібний лабіринт» дозволяють кількісно оцінити локомоторну активність тварини, рівень тривожності, дослідницької діяльності та ін.</a:t>
            </a:r>
          </a:p>
          <a:p>
            <a:pPr marL="158750" indent="0">
              <a:buNone/>
            </a:pPr>
            <a:endParaRPr lang="uk-UA" dirty="0"/>
          </a:p>
        </p:txBody>
      </p:sp>
    </p:spTree>
    <p:extLst>
      <p:ext uri="{BB962C8B-B14F-4D97-AF65-F5344CB8AC3E}">
        <p14:creationId xmlns:p14="http://schemas.microsoft.com/office/powerpoint/2010/main" val="380176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uk-UA" dirty="0" smtClean="0"/>
              <a:t>Літій - </a:t>
            </a:r>
            <a:r>
              <a:rPr lang="uk-UA" dirty="0" err="1" smtClean="0"/>
              <a:t>пілокарпінова</a:t>
            </a:r>
            <a:r>
              <a:rPr lang="uk-UA" dirty="0" smtClean="0"/>
              <a:t> модель епілепсії характеризується епілептичними нападами локалізованими в скроневій ділянці головного мозку.</a:t>
            </a:r>
          </a:p>
          <a:p>
            <a:pPr marL="158750" indent="0">
              <a:buNone/>
            </a:pPr>
            <a:r>
              <a:rPr lang="uk-UA" dirty="0" smtClean="0"/>
              <a:t>Щурам вводили </a:t>
            </a:r>
            <a:r>
              <a:rPr lang="uk-UA" dirty="0" err="1" smtClean="0"/>
              <a:t>внутрішньочеревно</a:t>
            </a:r>
            <a:r>
              <a:rPr lang="uk-UA" dirty="0" smtClean="0"/>
              <a:t> хлорид літію (127 мг / кг) за 20–22 години до введення пілокарпіну. Кожен щур спочатку отримував одну дозу пілокарпіну (30 мг/кг) та додаткову дозу (10 мг/кг) через кожні 30 хв, доки не розвивалися судомні напади 4-5 стадії по шкалі Расіна (епілептичний статус, ЕС). Якщо після введення 60 мг/кг пілокарпіну у щурів не виникли напади, то вони були виключені з експерименту. Напади були припинені ін’єкцією </a:t>
            </a:r>
            <a:r>
              <a:rPr lang="uk-UA" dirty="0" err="1" smtClean="0"/>
              <a:t>діазепаму</a:t>
            </a:r>
            <a:r>
              <a:rPr lang="uk-UA" dirty="0" smtClean="0"/>
              <a:t> (40 мг/кг) через годину після початку ЕС.</a:t>
            </a:r>
          </a:p>
          <a:p>
            <a:pPr marL="158750" indent="0">
              <a:buNone/>
            </a:pPr>
            <a:r>
              <a:rPr lang="uk-UA" dirty="0" smtClean="0"/>
              <a:t>Розвиток епілепсії, спровокованої епілептичним статусом, розподіляється на стадії гострого, латентного та хронічного періодів. До гострого періоду відносять різноманітні ушкодження головного мозку, які починають процес </a:t>
            </a:r>
            <a:r>
              <a:rPr lang="uk-UA" dirty="0" err="1" smtClean="0"/>
              <a:t>епілептогенезу</a:t>
            </a:r>
            <a:r>
              <a:rPr lang="uk-UA" dirty="0" smtClean="0"/>
              <a:t>, а до хронічного періоду - появу спонтанних епілептичних нападів. Латентний період характеризується відсутністю спонтанних нападів, тому був обраний для проведення поведінкових експериментів.</a:t>
            </a:r>
          </a:p>
          <a:p>
            <a:pPr marL="158750" indent="0">
              <a:buNone/>
            </a:pPr>
            <a:endParaRPr lang="uk-UA" dirty="0" smtClean="0"/>
          </a:p>
          <a:p>
            <a:pPr marL="158750" indent="0">
              <a:buNone/>
            </a:pPr>
            <a:endParaRPr lang="uk-UA" dirty="0"/>
          </a:p>
        </p:txBody>
      </p:sp>
    </p:spTree>
    <p:extLst>
      <p:ext uri="{BB962C8B-B14F-4D97-AF65-F5344CB8AC3E}">
        <p14:creationId xmlns:p14="http://schemas.microsoft.com/office/powerpoint/2010/main" val="396834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0f4dedfa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0f4dedf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uk-UA" sz="1100" b="0" i="0" u="none" strike="noStrike" cap="none" dirty="0" smtClean="0">
                <a:solidFill>
                  <a:srgbClr val="000000"/>
                </a:solidFill>
                <a:effectLst/>
                <a:latin typeface="Arial"/>
                <a:ea typeface="Arial"/>
                <a:cs typeface="Arial"/>
                <a:sym typeface="Arial"/>
              </a:rPr>
              <a:t>Наші експерименти з </a:t>
            </a:r>
            <a:r>
              <a:rPr lang="uk-UA" sz="1100" b="0" i="0" u="none" strike="noStrike" cap="none" dirty="0" err="1" smtClean="0">
                <a:solidFill>
                  <a:srgbClr val="000000"/>
                </a:solidFill>
                <a:effectLst/>
                <a:latin typeface="Arial"/>
                <a:ea typeface="Arial"/>
                <a:cs typeface="Arial"/>
                <a:sym typeface="Arial"/>
              </a:rPr>
              <a:t>епілептиформною</a:t>
            </a:r>
            <a:r>
              <a:rPr lang="uk-UA" sz="1100" b="0" i="0" u="none" strike="noStrike" cap="none" dirty="0" smtClean="0">
                <a:solidFill>
                  <a:srgbClr val="000000"/>
                </a:solidFill>
                <a:effectLst/>
                <a:latin typeface="Arial"/>
                <a:ea typeface="Arial"/>
                <a:cs typeface="Arial"/>
                <a:sym typeface="Arial"/>
              </a:rPr>
              <a:t> активністю спричиненою </a:t>
            </a:r>
            <a:r>
              <a:rPr lang="uk-UA" sz="1100" b="0" i="0" u="none" strike="noStrike" cap="none" dirty="0" err="1" smtClean="0">
                <a:solidFill>
                  <a:srgbClr val="000000"/>
                </a:solidFill>
                <a:effectLst/>
                <a:latin typeface="Arial"/>
                <a:ea typeface="Arial"/>
                <a:cs typeface="Arial"/>
                <a:sym typeface="Arial"/>
              </a:rPr>
              <a:t>каїнатом</a:t>
            </a:r>
            <a:r>
              <a:rPr lang="uk-UA" sz="1100" b="0" i="0" u="none" strike="noStrike" cap="none" dirty="0" smtClean="0">
                <a:solidFill>
                  <a:srgbClr val="000000"/>
                </a:solidFill>
                <a:effectLst/>
                <a:latin typeface="Arial"/>
                <a:ea typeface="Arial"/>
                <a:cs typeface="Arial"/>
                <a:sym typeface="Arial"/>
              </a:rPr>
              <a:t> в клітинах </a:t>
            </a:r>
            <a:r>
              <a:rPr lang="ru-RU" sz="1100" b="0" i="0" u="none" strike="noStrike" cap="none" dirty="0" smtClean="0">
                <a:solidFill>
                  <a:srgbClr val="000000"/>
                </a:solidFill>
                <a:effectLst/>
                <a:latin typeface="Arial"/>
                <a:ea typeface="Arial"/>
                <a:cs typeface="Arial"/>
                <a:sym typeface="Arial"/>
              </a:rPr>
              <a:t>CA</a:t>
            </a:r>
            <a:r>
              <a:rPr lang="uk-UA" sz="1100" b="0" i="0" u="none" strike="noStrike" cap="none" dirty="0" smtClean="0">
                <a:solidFill>
                  <a:srgbClr val="000000"/>
                </a:solidFill>
                <a:effectLst/>
                <a:latin typeface="Arial"/>
                <a:ea typeface="Arial"/>
                <a:cs typeface="Arial"/>
                <a:sym typeface="Arial"/>
              </a:rPr>
              <a:t>1 </a:t>
            </a:r>
            <a:r>
              <a:rPr lang="uk-UA" sz="1100" b="0" i="0" u="none" strike="noStrike" cap="none" dirty="0" err="1" smtClean="0">
                <a:solidFill>
                  <a:srgbClr val="000000"/>
                </a:solidFill>
                <a:effectLst/>
                <a:latin typeface="Arial"/>
                <a:ea typeface="Arial"/>
                <a:cs typeface="Arial"/>
                <a:sym typeface="Arial"/>
              </a:rPr>
              <a:t>гіпокампу</a:t>
            </a:r>
            <a:r>
              <a:rPr lang="uk-UA" sz="1100" b="0" i="0" u="none" strike="noStrike" cap="none" dirty="0" smtClean="0">
                <a:solidFill>
                  <a:srgbClr val="000000"/>
                </a:solidFill>
                <a:effectLst/>
                <a:latin typeface="Arial"/>
                <a:ea typeface="Arial"/>
                <a:cs typeface="Arial"/>
                <a:sym typeface="Arial"/>
              </a:rPr>
              <a:t> </a:t>
            </a:r>
            <a:r>
              <a:rPr lang="ru-RU" sz="1100" b="0" i="0" u="none" strike="noStrike" cap="none" dirty="0" err="1" smtClean="0">
                <a:solidFill>
                  <a:srgbClr val="000000"/>
                </a:solidFill>
                <a:effectLst/>
                <a:latin typeface="Arial"/>
                <a:ea typeface="Arial"/>
                <a:cs typeface="Arial"/>
                <a:sym typeface="Arial"/>
              </a:rPr>
              <a:t>in</a:t>
            </a:r>
            <a:r>
              <a:rPr lang="ru-RU" sz="1100" b="0" i="0" u="none" strike="noStrike" cap="none" dirty="0" smtClean="0">
                <a:solidFill>
                  <a:srgbClr val="000000"/>
                </a:solidFill>
                <a:effectLst/>
                <a:latin typeface="Arial"/>
                <a:ea typeface="Arial"/>
                <a:cs typeface="Arial"/>
                <a:sym typeface="Arial"/>
              </a:rPr>
              <a:t> </a:t>
            </a:r>
            <a:r>
              <a:rPr lang="ru-RU" sz="1100" b="0" i="0" u="none" strike="noStrike" cap="none" dirty="0" err="1" smtClean="0">
                <a:solidFill>
                  <a:srgbClr val="000000"/>
                </a:solidFill>
                <a:effectLst/>
                <a:latin typeface="Arial"/>
                <a:ea typeface="Arial"/>
                <a:cs typeface="Arial"/>
                <a:sym typeface="Arial"/>
              </a:rPr>
              <a:t>vivo</a:t>
            </a:r>
            <a:r>
              <a:rPr lang="uk-UA" sz="1100" b="0" i="0" u="none" strike="noStrike" cap="none" dirty="0" smtClean="0">
                <a:solidFill>
                  <a:srgbClr val="000000"/>
                </a:solidFill>
                <a:effectLst/>
                <a:latin typeface="Arial"/>
                <a:ea typeface="Arial"/>
                <a:cs typeface="Arial"/>
                <a:sym typeface="Arial"/>
              </a:rPr>
              <a:t> демонструють, що блокада провідності протон-чутливих іонних каналів має помітний </a:t>
            </a:r>
            <a:r>
              <a:rPr lang="uk-UA" sz="1100" b="0" i="0" u="none" strike="noStrike" cap="none" dirty="0" err="1" smtClean="0">
                <a:solidFill>
                  <a:srgbClr val="000000"/>
                </a:solidFill>
                <a:effectLst/>
                <a:latin typeface="Arial"/>
                <a:ea typeface="Arial"/>
                <a:cs typeface="Arial"/>
                <a:sym typeface="Arial"/>
              </a:rPr>
              <a:t>антиепілептичний</a:t>
            </a:r>
            <a:r>
              <a:rPr lang="uk-UA" sz="1100" b="0" i="0" u="none" strike="noStrike" cap="none" dirty="0" smtClean="0">
                <a:solidFill>
                  <a:srgbClr val="000000"/>
                </a:solidFill>
                <a:effectLst/>
                <a:latin typeface="Arial"/>
                <a:ea typeface="Arial"/>
                <a:cs typeface="Arial"/>
                <a:sym typeface="Arial"/>
              </a:rPr>
              <a:t> ефект. Використовуючи антагоніст протон-чутливих іонних каналів сполуку 5</a:t>
            </a:r>
            <a:r>
              <a:rPr lang="ru-RU" sz="1100" b="0" i="0" u="none" strike="noStrike" cap="none" dirty="0" smtClean="0">
                <a:solidFill>
                  <a:srgbClr val="000000"/>
                </a:solidFill>
                <a:effectLst/>
                <a:latin typeface="Arial"/>
                <a:ea typeface="Arial"/>
                <a:cs typeface="Arial"/>
                <a:sym typeface="Arial"/>
              </a:rPr>
              <a:t>b</a:t>
            </a:r>
            <a:r>
              <a:rPr lang="uk-UA" sz="1100" b="0" i="0" u="none" strike="noStrike" cap="none" dirty="0" smtClean="0">
                <a:solidFill>
                  <a:srgbClr val="000000"/>
                </a:solidFill>
                <a:effectLst/>
                <a:latin typeface="Arial"/>
                <a:ea typeface="Arial"/>
                <a:cs typeface="Arial"/>
                <a:sym typeface="Arial"/>
              </a:rPr>
              <a:t>, ми демонструємо, що ці канали регулюють частоту спонтанної гальмівної </a:t>
            </a:r>
            <a:r>
              <a:rPr lang="uk-UA" sz="1100" b="0" i="0" u="none" strike="noStrike" cap="none" dirty="0" err="1" smtClean="0">
                <a:solidFill>
                  <a:srgbClr val="000000"/>
                </a:solidFill>
                <a:effectLst/>
                <a:latin typeface="Arial"/>
                <a:ea typeface="Arial"/>
                <a:cs typeface="Arial"/>
                <a:sym typeface="Arial"/>
              </a:rPr>
              <a:t>синаптичної</a:t>
            </a:r>
            <a:r>
              <a:rPr lang="uk-UA" sz="1100" b="0" i="0" u="none" strike="noStrike" cap="none" dirty="0" smtClean="0">
                <a:solidFill>
                  <a:srgbClr val="000000"/>
                </a:solidFill>
                <a:effectLst/>
                <a:latin typeface="Arial"/>
                <a:ea typeface="Arial"/>
                <a:cs typeface="Arial"/>
                <a:sym typeface="Arial"/>
              </a:rPr>
              <a:t> активності. </a:t>
            </a:r>
            <a:endParaRPr lang="ru-RU" sz="1100" b="0" i="0" u="none" strike="noStrike" cap="none" dirty="0" smtClean="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7.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55075" y="103375"/>
            <a:ext cx="8760325" cy="48585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r>
              <a:rPr lang="ru" dirty="0">
                <a:solidFill>
                  <a:schemeClr val="dk1"/>
                </a:solidFill>
                <a:latin typeface="Times New Roman"/>
                <a:ea typeface="Times New Roman"/>
                <a:cs typeface="Times New Roman"/>
                <a:sym typeface="Times New Roman"/>
              </a:rPr>
              <a:t>НАЦІОНАЛЬНА АКАДЕМІЯ НАУК УКРАЇНИ</a:t>
            </a: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300"/>
              </a:spcBef>
              <a:spcAft>
                <a:spcPts val="0"/>
              </a:spcAft>
              <a:buClr>
                <a:schemeClr val="dk1"/>
              </a:buClr>
              <a:buSzPts val="1100"/>
              <a:buFont typeface="Arial"/>
              <a:buNone/>
            </a:pPr>
            <a:r>
              <a:rPr lang="ru" dirty="0">
                <a:solidFill>
                  <a:schemeClr val="dk1"/>
                </a:solidFill>
                <a:latin typeface="Times New Roman"/>
                <a:ea typeface="Times New Roman"/>
                <a:cs typeface="Times New Roman"/>
                <a:sym typeface="Times New Roman"/>
              </a:rPr>
              <a:t>ІНСТИТУТ ФІЗІОЛОГІЇ ІМ. О.О. БОГОМОЛЬЦЯ</a:t>
            </a: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300"/>
              </a:spcBef>
              <a:spcAft>
                <a:spcPts val="0"/>
              </a:spcAft>
              <a:buNone/>
            </a:pP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ru" b="1" dirty="0">
                <a:solidFill>
                  <a:schemeClr val="dk1"/>
                </a:solidFill>
                <a:latin typeface="Times New Roman"/>
                <a:ea typeface="Times New Roman"/>
                <a:cs typeface="Times New Roman"/>
                <a:sym typeface="Times New Roman"/>
              </a:rPr>
              <a:t>ВПЛИВ </a:t>
            </a:r>
            <a:r>
              <a:rPr lang="ru" b="1" dirty="0" smtClean="0">
                <a:solidFill>
                  <a:schemeClr val="dk1"/>
                </a:solidFill>
                <a:latin typeface="Times New Roman"/>
                <a:ea typeface="Times New Roman"/>
                <a:cs typeface="Times New Roman"/>
                <a:sym typeface="Times New Roman"/>
              </a:rPr>
              <a:t>ПРОТОН-ЧУТЛИВИХ </a:t>
            </a:r>
            <a:r>
              <a:rPr lang="ru" b="1" dirty="0">
                <a:solidFill>
                  <a:schemeClr val="dk1"/>
                </a:solidFill>
                <a:latin typeface="Times New Roman"/>
                <a:ea typeface="Times New Roman"/>
                <a:cs typeface="Times New Roman"/>
                <a:sym typeface="Times New Roman"/>
              </a:rPr>
              <a:t>ІОННИХ КАНАЛІВ НА </a:t>
            </a:r>
            <a:r>
              <a:rPr lang="ru" b="1" dirty="0" smtClean="0">
                <a:solidFill>
                  <a:schemeClr val="dk1"/>
                </a:solidFill>
                <a:latin typeface="Times New Roman"/>
                <a:ea typeface="Times New Roman"/>
                <a:cs typeface="Times New Roman"/>
                <a:sym typeface="Times New Roman"/>
              </a:rPr>
              <a:t>ЕЛЕКТРИЧНУ АКТИВНІСТЬ МОЗКУ ТА ПОВЕДІНКУ ЩУРІВ</a:t>
            </a:r>
            <a:endParaRPr b="1"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r>
              <a:rPr lang="ru" dirty="0">
                <a:solidFill>
                  <a:schemeClr val="dk1"/>
                </a:solidFill>
                <a:latin typeface="Times New Roman"/>
                <a:ea typeface="Times New Roman"/>
                <a:cs typeface="Times New Roman"/>
                <a:sym typeface="Times New Roman"/>
              </a:rPr>
              <a:t>Федорюк Михайло Петрович</a:t>
            </a: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5381625" lvl="0" indent="361950" algn="l" rtl="0">
              <a:lnSpc>
                <a:spcPct val="150000"/>
              </a:lnSpc>
              <a:spcBef>
                <a:spcPts val="0"/>
              </a:spcBef>
              <a:spcAft>
                <a:spcPts val="0"/>
              </a:spcAft>
              <a:buNone/>
            </a:pPr>
            <a:r>
              <a:rPr lang="ru" b="1" dirty="0">
                <a:solidFill>
                  <a:schemeClr val="dk1"/>
                </a:solidFill>
                <a:latin typeface="Times New Roman"/>
                <a:ea typeface="Times New Roman"/>
                <a:cs typeface="Times New Roman"/>
                <a:sym typeface="Times New Roman"/>
              </a:rPr>
              <a:t>Науковий керівник</a:t>
            </a:r>
            <a:endParaRPr b="1" dirty="0">
              <a:solidFill>
                <a:schemeClr val="dk1"/>
              </a:solidFill>
              <a:latin typeface="Times New Roman"/>
              <a:ea typeface="Times New Roman"/>
              <a:cs typeface="Times New Roman"/>
              <a:sym typeface="Times New Roman"/>
            </a:endParaRPr>
          </a:p>
          <a:p>
            <a:pPr marL="5381625" lvl="0" indent="361950" algn="l" rtl="0">
              <a:lnSpc>
                <a:spcPct val="150000"/>
              </a:lnSpc>
              <a:spcBef>
                <a:spcPts val="0"/>
              </a:spcBef>
              <a:spcAft>
                <a:spcPts val="0"/>
              </a:spcAft>
              <a:buNone/>
            </a:pPr>
            <a:r>
              <a:rPr lang="ru" dirty="0">
                <a:solidFill>
                  <a:schemeClr val="dk1"/>
                </a:solidFill>
                <a:latin typeface="Times New Roman"/>
                <a:ea typeface="Times New Roman"/>
                <a:cs typeface="Times New Roman"/>
                <a:sym typeface="Times New Roman"/>
              </a:rPr>
              <a:t>доктор біологічних наук,</a:t>
            </a:r>
            <a:endParaRPr dirty="0">
              <a:solidFill>
                <a:schemeClr val="dk1"/>
              </a:solidFill>
              <a:latin typeface="Times New Roman"/>
              <a:ea typeface="Times New Roman"/>
              <a:cs typeface="Times New Roman"/>
              <a:sym typeface="Times New Roman"/>
            </a:endParaRPr>
          </a:p>
          <a:p>
            <a:pPr marL="5381625" lvl="0" indent="361950" algn="l" rtl="0">
              <a:lnSpc>
                <a:spcPct val="150000"/>
              </a:lnSpc>
              <a:spcBef>
                <a:spcPts val="0"/>
              </a:spcBef>
              <a:spcAft>
                <a:spcPts val="0"/>
              </a:spcAft>
              <a:buNone/>
            </a:pPr>
            <a:r>
              <a:rPr lang="ru" dirty="0">
                <a:solidFill>
                  <a:schemeClr val="dk1"/>
                </a:solidFill>
                <a:latin typeface="Times New Roman"/>
                <a:ea typeface="Times New Roman"/>
                <a:cs typeface="Times New Roman"/>
                <a:sym typeface="Times New Roman"/>
              </a:rPr>
              <a:t>академік НАН України</a:t>
            </a:r>
            <a:endParaRPr dirty="0">
              <a:solidFill>
                <a:schemeClr val="dk1"/>
              </a:solidFill>
              <a:latin typeface="Times New Roman"/>
              <a:ea typeface="Times New Roman"/>
              <a:cs typeface="Times New Roman"/>
              <a:sym typeface="Times New Roman"/>
            </a:endParaRPr>
          </a:p>
          <a:p>
            <a:pPr marL="5381625" lvl="0" indent="361950" algn="l" rtl="0">
              <a:lnSpc>
                <a:spcPct val="150000"/>
              </a:lnSpc>
              <a:spcBef>
                <a:spcPts val="0"/>
              </a:spcBef>
              <a:spcAft>
                <a:spcPts val="0"/>
              </a:spcAft>
              <a:buNone/>
            </a:pPr>
            <a:r>
              <a:rPr lang="ru" dirty="0">
                <a:solidFill>
                  <a:schemeClr val="dk1"/>
                </a:solidFill>
                <a:latin typeface="Times New Roman"/>
                <a:ea typeface="Times New Roman"/>
                <a:cs typeface="Times New Roman"/>
                <a:sym typeface="Times New Roman"/>
              </a:rPr>
              <a:t>Кришталь Олег Олександрович</a:t>
            </a: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None/>
            </a:pPr>
            <a:endParaRPr dirty="0">
              <a:solidFill>
                <a:schemeClr val="dk1"/>
              </a:solidFill>
              <a:latin typeface="Times New Roman"/>
              <a:ea typeface="Times New Roman"/>
              <a:cs typeface="Times New Roman"/>
              <a:sym typeface="Times New Roman"/>
            </a:endParaRPr>
          </a:p>
          <a:p>
            <a:pPr marL="0" lvl="0" indent="0" algn="ctr" rtl="0">
              <a:lnSpc>
                <a:spcPct val="150000"/>
              </a:lnSpc>
              <a:spcBef>
                <a:spcPts val="0"/>
              </a:spcBef>
              <a:spcAft>
                <a:spcPts val="0"/>
              </a:spcAft>
              <a:buClr>
                <a:schemeClr val="dk1"/>
              </a:buClr>
              <a:buSzPts val="1100"/>
              <a:buFont typeface="Arial"/>
              <a:buNone/>
            </a:pPr>
            <a:r>
              <a:rPr lang="ru" dirty="0">
                <a:solidFill>
                  <a:schemeClr val="dk1"/>
                </a:solidFill>
                <a:latin typeface="Times New Roman"/>
                <a:ea typeface="Times New Roman"/>
                <a:cs typeface="Times New Roman"/>
                <a:sym typeface="Times New Roman"/>
              </a:rPr>
              <a:t>Київ 2020</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TextBox 1"/>
          <p:cNvSpPr txBox="1"/>
          <p:nvPr/>
        </p:nvSpPr>
        <p:spPr>
          <a:xfrm flipH="1">
            <a:off x="0" y="0"/>
            <a:ext cx="9144000" cy="461665"/>
          </a:xfrm>
          <a:prstGeom prst="rect">
            <a:avLst/>
          </a:prstGeom>
          <a:noFill/>
        </p:spPr>
        <p:txBody>
          <a:bodyPr wrap="square" rtlCol="0">
            <a:spAutoFit/>
          </a:bodyPr>
          <a:lstStyle/>
          <a:p>
            <a:pPr algn="ctr"/>
            <a:r>
              <a:rPr lang="ru-RU" sz="1200" b="1" dirty="0" smtClean="0">
                <a:latin typeface="Times New Roman" panose="02020603050405020304" pitchFamily="18" charset="0"/>
                <a:cs typeface="Times New Roman" panose="02020603050405020304" pitchFamily="18" charset="0"/>
              </a:rPr>
              <a:t>ВПЛИВ БЛОКАДИ </a:t>
            </a:r>
            <a:r>
              <a:rPr lang="ru-RU" sz="1200" b="1" dirty="0">
                <a:solidFill>
                  <a:schemeClr val="tx1"/>
                </a:solidFill>
                <a:latin typeface="Times New Roman" panose="02020603050405020304" pitchFamily="18" charset="0"/>
                <a:cs typeface="Times New Roman" panose="02020603050405020304" pitchFamily="18" charset="0"/>
              </a:rPr>
              <a:t>ПРОТОН-ЧУТЛИВИХ ІОНИХ </a:t>
            </a:r>
            <a:r>
              <a:rPr lang="ru-RU" sz="1200" b="1" dirty="0" smtClean="0">
                <a:latin typeface="Times New Roman" panose="02020603050405020304" pitchFamily="18" charset="0"/>
                <a:cs typeface="Times New Roman" panose="02020603050405020304" pitchFamily="18" charset="0"/>
              </a:rPr>
              <a:t>КАНАЛІВ ГОЛОВНОГО МОЗКУ ЩУРІВ НА ГІПОКАМПАЛЬНИЙ Θ-РИТМ </a:t>
            </a:r>
            <a:r>
              <a:rPr lang="uk-UA" sz="1200" b="1" dirty="0" smtClean="0">
                <a:latin typeface="Times New Roman" panose="02020603050405020304" pitchFamily="18" charset="0"/>
                <a:cs typeface="Times New Roman" panose="02020603050405020304" pitchFamily="18" charset="0"/>
              </a:rPr>
              <a:t>ТА ПОВЕДІНКУ</a:t>
            </a:r>
            <a:endParaRPr lang="ru-RU" sz="1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574720" y="2662672"/>
            <a:ext cx="3868220" cy="1569660"/>
          </a:xfrm>
          <a:prstGeom prst="rect">
            <a:avLst/>
          </a:prstGeom>
        </p:spPr>
        <p:txBody>
          <a:bodyPr wrap="square">
            <a:spAutoFit/>
          </a:bodyPr>
          <a:lstStyle/>
          <a:p>
            <a:pPr algn="ctr"/>
            <a:r>
              <a:rPr lang="ru-RU" sz="1200" dirty="0">
                <a:latin typeface="Times New Roman" panose="02020603050405020304" pitchFamily="18" charset="0"/>
                <a:cs typeface="Times New Roman" panose="02020603050405020304" pitchFamily="18" charset="0"/>
              </a:rPr>
              <a:t> Усереднені </a:t>
            </a:r>
            <a:r>
              <a:rPr lang="ru-RU" sz="1200" dirty="0" smtClean="0">
                <a:latin typeface="Times New Roman" panose="02020603050405020304" pitchFamily="18" charset="0"/>
                <a:cs typeface="Times New Roman" panose="02020603050405020304" pitchFamily="18" charset="0"/>
              </a:rPr>
              <a:t>спектри потужності електричної активності гіпокампа у щурів контрольної та дослідної (під дією сполуки 5b) груп</a:t>
            </a:r>
          </a:p>
          <a:p>
            <a:pPr algn="ctr"/>
            <a:endParaRPr lang="ru-RU" sz="1200" dirty="0" smtClean="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 під час перебування в домашній клітці на початку експерименту</a:t>
            </a:r>
          </a:p>
          <a:p>
            <a:pPr algn="ctr"/>
            <a:endParaRPr lang="ru-RU" sz="1200" dirty="0">
              <a:latin typeface="Times New Roman" panose="02020603050405020304" pitchFamily="18" charset="0"/>
              <a:cs typeface="Times New Roman" panose="02020603050405020304" pitchFamily="18" charset="0"/>
            </a:endParaRPr>
          </a:p>
          <a:p>
            <a:pPr algn="ct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під </a:t>
            </a:r>
            <a:r>
              <a:rPr lang="ru-RU" sz="1200" dirty="0" smtClean="0">
                <a:latin typeface="Times New Roman" panose="02020603050405020304" pitchFamily="18" charset="0"/>
                <a:cs typeface="Times New Roman" panose="02020603050405020304" pitchFamily="18" charset="0"/>
              </a:rPr>
              <a:t>час </a:t>
            </a:r>
            <a:r>
              <a:rPr lang="ru-RU" sz="1200" dirty="0">
                <a:latin typeface="Times New Roman" panose="02020603050405020304" pitchFamily="18" charset="0"/>
                <a:cs typeface="Times New Roman" panose="02020603050405020304" pitchFamily="18" charset="0"/>
              </a:rPr>
              <a:t>перебування</a:t>
            </a:r>
            <a:r>
              <a:rPr lang="ru-RU" sz="1200" dirty="0" smtClean="0">
                <a:latin typeface="Times New Roman" panose="02020603050405020304" pitchFamily="18" charset="0"/>
                <a:cs typeface="Times New Roman" panose="02020603050405020304" pitchFamily="18" charset="0"/>
              </a:rPr>
              <a:t> у </a:t>
            </a:r>
            <a:r>
              <a:rPr lang="ru-RU" sz="1200" dirty="0">
                <a:latin typeface="Times New Roman" panose="02020603050405020304" pitchFamily="18" charset="0"/>
                <a:cs typeface="Times New Roman" panose="02020603050405020304" pitchFamily="18" charset="0"/>
              </a:rPr>
              <a:t>відкритому </a:t>
            </a:r>
            <a:r>
              <a:rPr lang="ru-RU" sz="1200" dirty="0" smtClean="0">
                <a:latin typeface="Times New Roman" panose="02020603050405020304" pitchFamily="18" charset="0"/>
                <a:cs typeface="Times New Roman" panose="02020603050405020304" pitchFamily="18" charset="0"/>
              </a:rPr>
              <a:t>полі</a:t>
            </a:r>
            <a:endParaRPr lang="ru-RU" sz="1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97042" y="435262"/>
            <a:ext cx="1825657" cy="2199956"/>
          </a:xfrm>
          <a:prstGeom prst="rect">
            <a:avLst/>
          </a:prstGeom>
        </p:spPr>
      </p:pic>
      <p:pic>
        <p:nvPicPr>
          <p:cNvPr id="5" name="Рисунок 4"/>
          <p:cNvPicPr>
            <a:picLocks noChangeAspect="1"/>
          </p:cNvPicPr>
          <p:nvPr/>
        </p:nvPicPr>
        <p:blipFill>
          <a:blip r:embed="rId4"/>
          <a:stretch>
            <a:fillRect/>
          </a:stretch>
        </p:blipFill>
        <p:spPr>
          <a:xfrm>
            <a:off x="6914965" y="461665"/>
            <a:ext cx="1831993" cy="2178655"/>
          </a:xfrm>
          <a:prstGeom prst="rect">
            <a:avLst/>
          </a:prstGeom>
        </p:spPr>
      </p:pic>
      <p:sp>
        <p:nvSpPr>
          <p:cNvPr id="6" name="Прямоугольник 5"/>
          <p:cNvSpPr/>
          <p:nvPr/>
        </p:nvSpPr>
        <p:spPr>
          <a:xfrm>
            <a:off x="2700463" y="889665"/>
            <a:ext cx="3743073" cy="1200329"/>
          </a:xfrm>
          <a:prstGeom prst="rect">
            <a:avLst/>
          </a:prstGeom>
        </p:spPr>
        <p:txBody>
          <a:bodyPr wrap="square">
            <a:spAutoFit/>
          </a:bodyPr>
          <a:lstStyle/>
          <a:p>
            <a:pPr algn="ctr"/>
            <a:r>
              <a:rPr lang="ru-RU" sz="1200" dirty="0">
                <a:latin typeface="Times New Roman" panose="02020603050405020304" pitchFamily="18" charset="0"/>
                <a:cs typeface="Times New Roman" panose="02020603050405020304" pitchFamily="18" charset="0"/>
              </a:rPr>
              <a:t>Репрезентативні траєкторії переміщення тварин в експериментальній установці “відкрите поле</a:t>
            </a:r>
            <a:r>
              <a:rPr lang="ru-RU" sz="1200" dirty="0" smtClean="0">
                <a:latin typeface="Times New Roman" panose="02020603050405020304" pitchFamily="18" charset="0"/>
                <a:cs typeface="Times New Roman" panose="02020603050405020304" pitchFamily="18" charset="0"/>
              </a:rPr>
              <a:t>”</a:t>
            </a:r>
          </a:p>
          <a:p>
            <a:pPr algn="ctr"/>
            <a:endParaRPr lang="ru-RU" sz="1200" dirty="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Контрольна тварина</a:t>
            </a:r>
          </a:p>
          <a:p>
            <a:pPr algn="ctr"/>
            <a:endParaRPr lang="ru-RU" sz="1200" dirty="0">
              <a:latin typeface="Times New Roman" panose="02020603050405020304" pitchFamily="18" charset="0"/>
              <a:cs typeface="Times New Roman" panose="02020603050405020304" pitchFamily="18" charset="0"/>
            </a:endParaRPr>
          </a:p>
          <a:p>
            <a:pPr algn="r"/>
            <a:r>
              <a:rPr lang="ru-RU" sz="1200" dirty="0" smtClean="0">
                <a:latin typeface="Times New Roman" panose="02020603050405020304" pitchFamily="18" charset="0"/>
                <a:cs typeface="Times New Roman" panose="02020603050405020304" pitchFamily="18" charset="0"/>
              </a:rPr>
              <a:t> Тварина </a:t>
            </a:r>
            <a:r>
              <a:rPr lang="ru-RU" sz="1200" dirty="0">
                <a:latin typeface="Times New Roman" panose="02020603050405020304" pitchFamily="18" charset="0"/>
                <a:cs typeface="Times New Roman" panose="02020603050405020304" pitchFamily="18" charset="0"/>
              </a:rPr>
              <a:t>під дією сполуки </a:t>
            </a:r>
            <a:r>
              <a:rPr lang="ru-RU" sz="1200" dirty="0" smtClean="0">
                <a:latin typeface="Times New Roman" panose="02020603050405020304" pitchFamily="18" charset="0"/>
                <a:cs typeface="Times New Roman" panose="02020603050405020304" pitchFamily="18" charset="0"/>
              </a:rPr>
              <a:t>5b</a:t>
            </a:r>
            <a:endParaRPr lang="ru-RU" sz="1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5"/>
          <a:stretch>
            <a:fillRect/>
          </a:stretch>
        </p:blipFill>
        <p:spPr>
          <a:xfrm>
            <a:off x="115982" y="2662672"/>
            <a:ext cx="2106717" cy="2035202"/>
          </a:xfrm>
          <a:prstGeom prst="rect">
            <a:avLst/>
          </a:prstGeom>
        </p:spPr>
      </p:pic>
      <p:pic>
        <p:nvPicPr>
          <p:cNvPr id="8" name="Рисунок 7"/>
          <p:cNvPicPr>
            <a:picLocks noChangeAspect="1"/>
          </p:cNvPicPr>
          <p:nvPr/>
        </p:nvPicPr>
        <p:blipFill>
          <a:blip r:embed="rId6"/>
          <a:stretch>
            <a:fillRect/>
          </a:stretch>
        </p:blipFill>
        <p:spPr>
          <a:xfrm>
            <a:off x="6717140" y="2662672"/>
            <a:ext cx="2029818" cy="2174590"/>
          </a:xfrm>
          <a:prstGeom prst="rect">
            <a:avLst/>
          </a:prstGeom>
        </p:spPr>
      </p:pic>
      <p:cxnSp>
        <p:nvCxnSpPr>
          <p:cNvPr id="12" name="Прямая со стрелкой 11"/>
          <p:cNvCxnSpPr/>
          <p:nvPr/>
        </p:nvCxnSpPr>
        <p:spPr>
          <a:xfrm flipV="1">
            <a:off x="6544619" y="1938032"/>
            <a:ext cx="294645" cy="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309030" y="1578341"/>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2375788" y="3547509"/>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6148295" y="4075643"/>
            <a:ext cx="294645" cy="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0" y="4836225"/>
            <a:ext cx="2617495" cy="246221"/>
          </a:xfrm>
          <a:prstGeom prst="rect">
            <a:avLst/>
          </a:prstGeom>
          <a:noFill/>
        </p:spPr>
        <p:txBody>
          <a:bodyPr wrap="square" rtlCol="0">
            <a:spAutoFit/>
          </a:bodyPr>
          <a:lstStyle/>
          <a:p>
            <a:r>
              <a:rPr lang="uk-UA" sz="1000" dirty="0" smtClean="0">
                <a:latin typeface="Times New Roman" panose="02020603050405020304" pitchFamily="18" charset="0"/>
                <a:cs typeface="Times New Roman" panose="02020603050405020304" pitchFamily="18" charset="0"/>
              </a:rPr>
              <a:t>Федорюк та ін., </a:t>
            </a:r>
            <a:r>
              <a:rPr lang="uk-UA" sz="1000" i="1" dirty="0">
                <a:latin typeface="Times New Roman" panose="02020603050405020304" pitchFamily="18" charset="0"/>
                <a:cs typeface="Times New Roman" panose="02020603050405020304" pitchFamily="18" charset="0"/>
              </a:rPr>
              <a:t>Фізіол. журн</a:t>
            </a:r>
            <a:r>
              <a:rPr lang="uk-UA" sz="1000" i="1" dirty="0" smtClean="0">
                <a:latin typeface="Times New Roman" panose="02020603050405020304" pitchFamily="18" charset="0"/>
                <a:cs typeface="Times New Roman" panose="02020603050405020304" pitchFamily="18" charset="0"/>
              </a:rPr>
              <a:t>., </a:t>
            </a:r>
            <a:r>
              <a:rPr lang="uk-UA" sz="1000" dirty="0" smtClean="0">
                <a:latin typeface="Times New Roman" panose="02020603050405020304" pitchFamily="18" charset="0"/>
                <a:cs typeface="Times New Roman" panose="02020603050405020304" pitchFamily="18" charset="0"/>
              </a:rPr>
              <a:t>2019</a:t>
            </a:r>
            <a:endParaRPr lang="ru-RU" sz="1000" dirty="0">
              <a:latin typeface="Times New Roman" panose="02020603050405020304" pitchFamily="18" charset="0"/>
              <a:cs typeface="Times New Roman" panose="02020603050405020304" pitchFamily="18" charset="0"/>
            </a:endParaRPr>
          </a:p>
        </p:txBody>
      </p:sp>
      <p:sp>
        <p:nvSpPr>
          <p:cNvPr id="99" name="Google Shape;9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smtClean="0"/>
              <a:t>10</a:t>
            </a:fld>
            <a:r>
              <a:rPr lang="ru" dirty="0" smtClean="0"/>
              <a:t>/14</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body" idx="1"/>
          </p:nvPr>
        </p:nvSpPr>
        <p:spPr>
          <a:xfrm>
            <a:off x="0" y="0"/>
            <a:ext cx="9144000" cy="489098"/>
          </a:xfrm>
          <a:prstGeom prst="rect">
            <a:avLst/>
          </a:prstGeom>
        </p:spPr>
        <p:txBody>
          <a:bodyPr spcFirstLastPara="1" wrap="square" lIns="91425" tIns="91425" rIns="91425" bIns="91425" anchor="t" anchorCtr="0">
            <a:noAutofit/>
          </a:bodyPr>
          <a:lstStyle/>
          <a:p>
            <a:pPr marL="0" lvl="0" indent="0" algn="ctr">
              <a:lnSpc>
                <a:spcPct val="100000"/>
              </a:lnSpc>
              <a:buNone/>
            </a:pPr>
            <a:r>
              <a:rPr lang="ru-RU" sz="1200" b="1" dirty="0" smtClean="0">
                <a:solidFill>
                  <a:schemeClr val="tx1"/>
                </a:solidFill>
                <a:latin typeface="Times New Roman" panose="02020603050405020304" pitchFamily="18" charset="0"/>
                <a:cs typeface="Times New Roman" panose="02020603050405020304" pitchFamily="18" charset="0"/>
              </a:rPr>
              <a:t>ФАРМАКОЛОГІЧНА БЛОКАДА ПРОТОН-ЧУТЛИВИХ ІОНИХ КАНАЛІВ НОРМАЛІЗУЄ ПОВЕДІНКУ ЩУРІВ З ІНДУКОВАНОЮ ЕПІЛЕПСІЄЮ</a:t>
            </a:r>
            <a:endParaRPr lang="ru-RU" sz="1200" b="1" dirty="0">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pic>
        <p:nvPicPr>
          <p:cNvPr id="1030" name="Picture 6" descr="https://lh5.googleusercontent.com/jjIGHNRVY1lqMOSEe1dOHtHPhHPm6BRRUtgxRTxK7Bi8Sq_TSmtEPj99GTpz2wrJ4kcmzYKoaFJWhtJ-ds-dIlN076EjKD1sJKBMvfL8LPfTe91ijymtUD2M9H92MS5clkoc-3h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099" y="3399728"/>
            <a:ext cx="1773477" cy="13144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_ndHXSrYUTpkKMaQKIfwsdUQOigKp7p71JwK3l3T991hA2MbKq2fLT78VFxTU6lYudHcEVVAcIc2BZNQPH-8DLhj4sSpx6JnJJXZdEz5T6U2dtw7MVCu8bgi7P__vp5NKuxclkRM"/>
          <p:cNvPicPr>
            <a:picLocks noChangeAspect="1" noChangeArrowheads="1"/>
          </p:cNvPicPr>
          <p:nvPr/>
        </p:nvPicPr>
        <p:blipFill rotWithShape="1">
          <a:blip r:embed="rId4">
            <a:extLst>
              <a:ext uri="{28A0092B-C50C-407E-A947-70E740481C1C}">
                <a14:useLocalDpi xmlns:a14="http://schemas.microsoft.com/office/drawing/2010/main" val="0"/>
              </a:ext>
            </a:extLst>
          </a:blip>
          <a:srcRect r="35725"/>
          <a:stretch/>
        </p:blipFill>
        <p:spPr bwMode="auto">
          <a:xfrm>
            <a:off x="5067938" y="3357432"/>
            <a:ext cx="1690546" cy="1520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zlZYNOmW7PCWbVit0XRPBpKaTGAMWPOkc5p2AldmnGoYPvY2E1ABW4QwkP1OtQvcPAiA_flNXBmMGXGAc-YDVZQ5ioILhuNSEQKj6gDipiU7dL0BlNtc4evmuryEGy0EiqMPpx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897" y="3357294"/>
            <a:ext cx="1901009" cy="15810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flipH="1">
            <a:off x="1260575" y="551366"/>
            <a:ext cx="1258013" cy="276999"/>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Відкрите поле</a:t>
            </a:r>
            <a:endParaRPr lang="ru-RU" sz="1200" dirty="0">
              <a:latin typeface="Times New Roman" panose="02020603050405020304" pitchFamily="18" charset="0"/>
              <a:cs typeface="Times New Roman" panose="02020603050405020304" pitchFamily="18" charset="0"/>
            </a:endParaRPr>
          </a:p>
        </p:txBody>
      </p:sp>
      <p:sp>
        <p:nvSpPr>
          <p:cNvPr id="17" name="TextBox 16"/>
          <p:cNvSpPr txBox="1"/>
          <p:nvPr/>
        </p:nvSpPr>
        <p:spPr>
          <a:xfrm flipH="1">
            <a:off x="5780805" y="498405"/>
            <a:ext cx="2735875" cy="276999"/>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Піднятий хрестоподібний лабіринт</a:t>
            </a:r>
            <a:endParaRPr lang="ru-RU" sz="1200" dirty="0">
              <a:latin typeface="Times New Roman" panose="02020603050405020304" pitchFamily="18" charset="0"/>
              <a:cs typeface="Times New Roman" panose="02020603050405020304" pitchFamily="18" charset="0"/>
            </a:endParaRPr>
          </a:p>
        </p:txBody>
      </p:sp>
      <p:grpSp>
        <p:nvGrpSpPr>
          <p:cNvPr id="16" name="Группа 15"/>
          <p:cNvGrpSpPr/>
          <p:nvPr/>
        </p:nvGrpSpPr>
        <p:grpSpPr>
          <a:xfrm>
            <a:off x="563798" y="735319"/>
            <a:ext cx="2854172" cy="2633203"/>
            <a:chOff x="276684" y="735319"/>
            <a:chExt cx="3047067" cy="2768759"/>
          </a:xfrm>
        </p:grpSpPr>
        <p:pic>
          <p:nvPicPr>
            <p:cNvPr id="11" name="Рисунок 10"/>
            <p:cNvPicPr>
              <a:picLocks noChangeAspect="1"/>
            </p:cNvPicPr>
            <p:nvPr/>
          </p:nvPicPr>
          <p:blipFill>
            <a:blip r:embed="rId6"/>
            <a:stretch>
              <a:fillRect/>
            </a:stretch>
          </p:blipFill>
          <p:spPr>
            <a:xfrm>
              <a:off x="2978417" y="735319"/>
              <a:ext cx="345334" cy="2768759"/>
            </a:xfrm>
            <a:prstGeom prst="rect">
              <a:avLst/>
            </a:prstGeom>
          </p:spPr>
        </p:pic>
        <p:pic>
          <p:nvPicPr>
            <p:cNvPr id="12" name="Рисунок 11"/>
            <p:cNvPicPr>
              <a:picLocks noChangeAspect="1"/>
            </p:cNvPicPr>
            <p:nvPr/>
          </p:nvPicPr>
          <p:blipFill>
            <a:blip r:embed="rId7"/>
            <a:stretch>
              <a:fillRect/>
            </a:stretch>
          </p:blipFill>
          <p:spPr>
            <a:xfrm>
              <a:off x="276684" y="2186090"/>
              <a:ext cx="1327746" cy="1269753"/>
            </a:xfrm>
            <a:prstGeom prst="rect">
              <a:avLst/>
            </a:prstGeom>
          </p:spPr>
        </p:pic>
        <p:pic>
          <p:nvPicPr>
            <p:cNvPr id="13" name="Рисунок 12"/>
            <p:cNvPicPr>
              <a:picLocks noChangeAspect="1"/>
            </p:cNvPicPr>
            <p:nvPr/>
          </p:nvPicPr>
          <p:blipFill>
            <a:blip r:embed="rId8"/>
            <a:stretch>
              <a:fillRect/>
            </a:stretch>
          </p:blipFill>
          <p:spPr>
            <a:xfrm>
              <a:off x="1642916" y="2189093"/>
              <a:ext cx="1302017" cy="1277058"/>
            </a:xfrm>
            <a:prstGeom prst="rect">
              <a:avLst/>
            </a:prstGeom>
          </p:spPr>
        </p:pic>
        <p:pic>
          <p:nvPicPr>
            <p:cNvPr id="14" name="Рисунок 13"/>
            <p:cNvPicPr>
              <a:picLocks noChangeAspect="1"/>
            </p:cNvPicPr>
            <p:nvPr/>
          </p:nvPicPr>
          <p:blipFill>
            <a:blip r:embed="rId9"/>
            <a:stretch>
              <a:fillRect/>
            </a:stretch>
          </p:blipFill>
          <p:spPr>
            <a:xfrm>
              <a:off x="292949" y="855243"/>
              <a:ext cx="1316483" cy="1303969"/>
            </a:xfrm>
            <a:prstGeom prst="rect">
              <a:avLst/>
            </a:prstGeom>
          </p:spPr>
        </p:pic>
        <p:pic>
          <p:nvPicPr>
            <p:cNvPr id="15" name="Рисунок 14"/>
            <p:cNvPicPr>
              <a:picLocks noChangeAspect="1"/>
            </p:cNvPicPr>
            <p:nvPr/>
          </p:nvPicPr>
          <p:blipFill>
            <a:blip r:embed="rId10"/>
            <a:stretch>
              <a:fillRect/>
            </a:stretch>
          </p:blipFill>
          <p:spPr>
            <a:xfrm>
              <a:off x="1642916" y="865967"/>
              <a:ext cx="1302017" cy="1282522"/>
            </a:xfrm>
            <a:prstGeom prst="rect">
              <a:avLst/>
            </a:prstGeom>
          </p:spPr>
        </p:pic>
      </p:grpSp>
      <p:grpSp>
        <p:nvGrpSpPr>
          <p:cNvPr id="21" name="Группа 20"/>
          <p:cNvGrpSpPr/>
          <p:nvPr/>
        </p:nvGrpSpPr>
        <p:grpSpPr>
          <a:xfrm>
            <a:off x="5761353" y="697393"/>
            <a:ext cx="2817833" cy="2671130"/>
            <a:chOff x="5699155" y="697392"/>
            <a:chExt cx="3071426" cy="2768759"/>
          </a:xfrm>
        </p:grpSpPr>
        <p:pic>
          <p:nvPicPr>
            <p:cNvPr id="4" name="Рисунок 3"/>
            <p:cNvPicPr>
              <a:picLocks noChangeAspect="1"/>
            </p:cNvPicPr>
            <p:nvPr/>
          </p:nvPicPr>
          <p:blipFill>
            <a:blip r:embed="rId11"/>
            <a:stretch>
              <a:fillRect/>
            </a:stretch>
          </p:blipFill>
          <p:spPr>
            <a:xfrm>
              <a:off x="5699155" y="829843"/>
              <a:ext cx="1263376" cy="1284538"/>
            </a:xfrm>
            <a:prstGeom prst="rect">
              <a:avLst/>
            </a:prstGeom>
          </p:spPr>
        </p:pic>
        <p:pic>
          <p:nvPicPr>
            <p:cNvPr id="6" name="Рисунок 5"/>
            <p:cNvPicPr>
              <a:picLocks noChangeAspect="1"/>
            </p:cNvPicPr>
            <p:nvPr/>
          </p:nvPicPr>
          <p:blipFill rotWithShape="1">
            <a:blip r:embed="rId12"/>
            <a:srcRect r="14651" b="3197"/>
            <a:stretch/>
          </p:blipFill>
          <p:spPr>
            <a:xfrm>
              <a:off x="7008921" y="831962"/>
              <a:ext cx="1393450" cy="1280535"/>
            </a:xfrm>
            <a:prstGeom prst="rect">
              <a:avLst/>
            </a:prstGeom>
          </p:spPr>
        </p:pic>
        <p:pic>
          <p:nvPicPr>
            <p:cNvPr id="7" name="Рисунок 6"/>
            <p:cNvPicPr>
              <a:picLocks noChangeAspect="1"/>
            </p:cNvPicPr>
            <p:nvPr/>
          </p:nvPicPr>
          <p:blipFill>
            <a:blip r:embed="rId13"/>
            <a:stretch>
              <a:fillRect/>
            </a:stretch>
          </p:blipFill>
          <p:spPr>
            <a:xfrm>
              <a:off x="5699155" y="2159122"/>
              <a:ext cx="1263376" cy="1284899"/>
            </a:xfrm>
            <a:prstGeom prst="rect">
              <a:avLst/>
            </a:prstGeom>
          </p:spPr>
        </p:pic>
        <p:pic>
          <p:nvPicPr>
            <p:cNvPr id="8" name="Рисунок 7"/>
            <p:cNvPicPr>
              <a:picLocks noChangeAspect="1"/>
            </p:cNvPicPr>
            <p:nvPr/>
          </p:nvPicPr>
          <p:blipFill rotWithShape="1">
            <a:blip r:embed="rId14"/>
            <a:srcRect l="2348" r="18065" b="2614"/>
            <a:stretch/>
          </p:blipFill>
          <p:spPr>
            <a:xfrm>
              <a:off x="7009212" y="2146564"/>
              <a:ext cx="1371601" cy="1308090"/>
            </a:xfrm>
            <a:prstGeom prst="rect">
              <a:avLst/>
            </a:prstGeom>
          </p:spPr>
        </p:pic>
        <p:pic>
          <p:nvPicPr>
            <p:cNvPr id="24" name="Рисунок 23"/>
            <p:cNvPicPr>
              <a:picLocks noChangeAspect="1"/>
            </p:cNvPicPr>
            <p:nvPr/>
          </p:nvPicPr>
          <p:blipFill>
            <a:blip r:embed="rId6"/>
            <a:stretch>
              <a:fillRect/>
            </a:stretch>
          </p:blipFill>
          <p:spPr>
            <a:xfrm>
              <a:off x="8425247" y="697392"/>
              <a:ext cx="345334" cy="2768759"/>
            </a:xfrm>
            <a:prstGeom prst="rect">
              <a:avLst/>
            </a:prstGeom>
          </p:spPr>
        </p:pic>
      </p:grpSp>
      <p:sp>
        <p:nvSpPr>
          <p:cNvPr id="27" name="TextBox 26"/>
          <p:cNvSpPr txBox="1"/>
          <p:nvPr/>
        </p:nvSpPr>
        <p:spPr>
          <a:xfrm flipH="1">
            <a:off x="3866488" y="1147580"/>
            <a:ext cx="1392843" cy="830997"/>
          </a:xfrm>
          <a:prstGeom prst="rect">
            <a:avLst/>
          </a:prstGeom>
          <a:noFill/>
        </p:spPr>
        <p:txBody>
          <a:bodyPr wrap="square" rtlCol="0">
            <a:spAutoFit/>
          </a:bodyPr>
          <a:lstStyle/>
          <a:p>
            <a:pPr algn="ctr"/>
            <a:r>
              <a:rPr lang="uk-UA" sz="1200" dirty="0" smtClean="0">
                <a:latin typeface="Times New Roman" panose="02020603050405020304" pitchFamily="18" charset="0"/>
                <a:cs typeface="Times New Roman" panose="02020603050405020304" pitchFamily="18" charset="0"/>
              </a:rPr>
              <a:t>Поведінка контрольних тварин (траєкторія руху)</a:t>
            </a:r>
            <a:endParaRPr lang="ru-RU" sz="1200" dirty="0">
              <a:latin typeface="Times New Roman" panose="02020603050405020304" pitchFamily="18" charset="0"/>
              <a:cs typeface="Times New Roman" panose="02020603050405020304" pitchFamily="18" charset="0"/>
            </a:endParaRPr>
          </a:p>
        </p:txBody>
      </p:sp>
      <p:sp>
        <p:nvSpPr>
          <p:cNvPr id="28" name="TextBox 27"/>
          <p:cNvSpPr txBox="1"/>
          <p:nvPr/>
        </p:nvSpPr>
        <p:spPr>
          <a:xfrm flipH="1">
            <a:off x="3933901" y="2121868"/>
            <a:ext cx="1351759" cy="1015663"/>
          </a:xfrm>
          <a:prstGeom prst="rect">
            <a:avLst/>
          </a:prstGeom>
          <a:noFill/>
        </p:spPr>
        <p:txBody>
          <a:bodyPr wrap="square" rtlCol="0">
            <a:spAutoFit/>
          </a:bodyPr>
          <a:lstStyle/>
          <a:p>
            <a:pPr algn="ctr"/>
            <a:r>
              <a:rPr lang="uk-UA" sz="1200" dirty="0" smtClean="0">
                <a:latin typeface="Times New Roman" panose="02020603050405020304" pitchFamily="18" charset="0"/>
                <a:cs typeface="Times New Roman" panose="02020603050405020304" pitchFamily="18" charset="0"/>
              </a:rPr>
              <a:t>Поведінка тварин з індукованою епілепсією </a:t>
            </a:r>
            <a:r>
              <a:rPr lang="uk-UA" sz="1200" dirty="0">
                <a:latin typeface="Times New Roman" panose="02020603050405020304" pitchFamily="18" charset="0"/>
                <a:cs typeface="Times New Roman" panose="02020603050405020304" pitchFamily="18" charset="0"/>
              </a:rPr>
              <a:t>(траєкторія руху)</a:t>
            </a:r>
            <a:endParaRPr lang="ru-RU" sz="1200" dirty="0">
              <a:latin typeface="Times New Roman" panose="02020603050405020304" pitchFamily="18" charset="0"/>
              <a:cs typeface="Times New Roman" panose="02020603050405020304" pitchFamily="18" charset="0"/>
            </a:endParaRPr>
          </a:p>
          <a:p>
            <a:pPr algn="ctr"/>
            <a:endParaRPr lang="ru-RU" sz="1200"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15"/>
          <a:stretch>
            <a:fillRect/>
          </a:stretch>
        </p:blipFill>
        <p:spPr>
          <a:xfrm>
            <a:off x="3999591" y="3718932"/>
            <a:ext cx="933919" cy="750116"/>
          </a:xfrm>
          <a:prstGeom prst="rect">
            <a:avLst/>
          </a:prstGeom>
        </p:spPr>
      </p:pic>
      <p:cxnSp>
        <p:nvCxnSpPr>
          <p:cNvPr id="25" name="Прямая со стрелкой 24"/>
          <p:cNvCxnSpPr>
            <a:stCxn id="27" idx="1"/>
          </p:cNvCxnSpPr>
          <p:nvPr/>
        </p:nvCxnSpPr>
        <p:spPr>
          <a:xfrm flipV="1">
            <a:off x="5259331" y="1562986"/>
            <a:ext cx="294645" cy="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5293670" y="2619755"/>
            <a:ext cx="294645" cy="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27" idx="3"/>
          </p:cNvCxnSpPr>
          <p:nvPr/>
        </p:nvCxnSpPr>
        <p:spPr>
          <a:xfrm flipH="1" flipV="1">
            <a:off x="3576138" y="1563078"/>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flipV="1">
            <a:off x="3611576" y="2598492"/>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flipH="1">
            <a:off x="948959" y="3494625"/>
            <a:ext cx="908134"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Зовнішній периметр</a:t>
            </a:r>
            <a:endParaRPr lang="ru-RU" sz="1200" dirty="0">
              <a:latin typeface="Times New Roman" panose="02020603050405020304" pitchFamily="18" charset="0"/>
              <a:cs typeface="Times New Roman" panose="02020603050405020304" pitchFamily="18" charset="0"/>
            </a:endParaRPr>
          </a:p>
        </p:txBody>
      </p:sp>
      <p:sp>
        <p:nvSpPr>
          <p:cNvPr id="41" name="TextBox 40"/>
          <p:cNvSpPr txBox="1"/>
          <p:nvPr/>
        </p:nvSpPr>
        <p:spPr>
          <a:xfrm flipH="1">
            <a:off x="14866" y="3343525"/>
            <a:ext cx="987427"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Внутрішній периметр</a:t>
            </a:r>
            <a:endParaRPr lang="ru-RU" sz="1200" dirty="0">
              <a:latin typeface="Times New Roman" panose="02020603050405020304" pitchFamily="18" charset="0"/>
              <a:cs typeface="Times New Roman" panose="02020603050405020304" pitchFamily="18" charset="0"/>
            </a:endParaRPr>
          </a:p>
        </p:txBody>
      </p:sp>
      <p:cxnSp>
        <p:nvCxnSpPr>
          <p:cNvPr id="32" name="Прямая со стрелкой 31"/>
          <p:cNvCxnSpPr>
            <a:stCxn id="41" idx="0"/>
          </p:cNvCxnSpPr>
          <p:nvPr/>
        </p:nvCxnSpPr>
        <p:spPr>
          <a:xfrm flipV="1">
            <a:off x="508579" y="2721292"/>
            <a:ext cx="750115" cy="6222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40" idx="0"/>
          </p:cNvCxnSpPr>
          <p:nvPr/>
        </p:nvCxnSpPr>
        <p:spPr>
          <a:xfrm flipV="1">
            <a:off x="1403026" y="3162961"/>
            <a:ext cx="0" cy="3316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flipH="1">
            <a:off x="4959498" y="2924911"/>
            <a:ext cx="691141"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Закриті рукава</a:t>
            </a:r>
            <a:endParaRPr lang="ru-RU" sz="1200" dirty="0">
              <a:latin typeface="Times New Roman" panose="02020603050405020304" pitchFamily="18" charset="0"/>
              <a:cs typeface="Times New Roman" panose="02020603050405020304" pitchFamily="18" charset="0"/>
            </a:endParaRPr>
          </a:p>
        </p:txBody>
      </p:sp>
      <p:cxnSp>
        <p:nvCxnSpPr>
          <p:cNvPr id="42" name="Прямая со стрелкой 41"/>
          <p:cNvCxnSpPr/>
          <p:nvPr/>
        </p:nvCxnSpPr>
        <p:spPr>
          <a:xfrm flipV="1">
            <a:off x="5553976" y="2757983"/>
            <a:ext cx="380099" cy="447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flipV="1">
            <a:off x="5553976" y="2757983"/>
            <a:ext cx="1078877" cy="447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2" name="Google Shape;9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smtClean="0"/>
              <a:t>11</a:t>
            </a:fld>
            <a:r>
              <a:rPr lang="en-US" dirty="0" smtClean="0"/>
              <a:t>/1</a:t>
            </a:r>
            <a:r>
              <a:rPr lang="ru-RU" dirty="0"/>
              <a:t>4</a:t>
            </a:r>
            <a:r>
              <a:rPr lang="ru-RU" dirty="0" smtClean="0"/>
              <a:t> </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12</a:t>
            </a:fld>
            <a:r>
              <a:rPr lang="ru" dirty="0" smtClean="0"/>
              <a:t>/14</a:t>
            </a:r>
            <a:endParaRPr lang="ru" dirty="0"/>
          </a:p>
        </p:txBody>
      </p:sp>
      <p:pic>
        <p:nvPicPr>
          <p:cNvPr id="6" name="Рисунок 5"/>
          <p:cNvPicPr>
            <a:picLocks noChangeAspect="1"/>
          </p:cNvPicPr>
          <p:nvPr/>
        </p:nvPicPr>
        <p:blipFill>
          <a:blip r:embed="rId3"/>
          <a:stretch>
            <a:fillRect/>
          </a:stretch>
        </p:blipFill>
        <p:spPr>
          <a:xfrm>
            <a:off x="234222" y="2345361"/>
            <a:ext cx="2888488" cy="2527428"/>
          </a:xfrm>
          <a:prstGeom prst="rect">
            <a:avLst/>
          </a:prstGeom>
        </p:spPr>
      </p:pic>
      <p:sp>
        <p:nvSpPr>
          <p:cNvPr id="7" name="TextBox 6"/>
          <p:cNvSpPr txBox="1"/>
          <p:nvPr/>
        </p:nvSpPr>
        <p:spPr>
          <a:xfrm>
            <a:off x="0" y="0"/>
            <a:ext cx="9144000" cy="461665"/>
          </a:xfrm>
          <a:prstGeom prst="rect">
            <a:avLst/>
          </a:prstGeom>
          <a:noFill/>
        </p:spPr>
        <p:txBody>
          <a:bodyPr wrap="square" rtlCol="0">
            <a:spAutoFit/>
          </a:bodyPr>
          <a:lstStyle/>
          <a:p>
            <a:pPr algn="ctr"/>
            <a:r>
              <a:rPr lang="ru-RU" sz="1200" b="1" dirty="0" smtClean="0">
                <a:latin typeface="Times New Roman" panose="02020603050405020304" pitchFamily="18" charset="0"/>
                <a:cs typeface="Times New Roman" panose="02020603050405020304" pitchFamily="18" charset="0"/>
              </a:rPr>
              <a:t>РОЗРОБЛЕНИЙ ПРОТОТИП ПРИСТРІЮ ДЛЯ РЕЄСТРАЦІЇ ЕЛЕКТРОКОРТИКОГРАМИ ГОЛОВНОГО МОЗКУ ЩУРІВ ІЗ ЗАПИСОМ НА ФЛЕШ КАРТКУ </a:t>
            </a:r>
            <a:r>
              <a:rPr lang="en-US" sz="1200" b="1" dirty="0">
                <a:latin typeface="Times New Roman" panose="02020603050405020304" pitchFamily="18" charset="0"/>
                <a:cs typeface="Times New Roman" panose="02020603050405020304" pitchFamily="18" charset="0"/>
              </a:rPr>
              <a:t>microSD</a:t>
            </a:r>
            <a:endParaRPr lang="ru-RU" sz="1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212433" y="2702812"/>
            <a:ext cx="5808726" cy="1569660"/>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Пристрій </a:t>
            </a:r>
            <a:r>
              <a:rPr lang="ru-RU" sz="1200" dirty="0">
                <a:latin typeface="Times New Roman" panose="02020603050405020304" pitchFamily="18" charset="0"/>
                <a:cs typeface="Times New Roman" panose="02020603050405020304" pitchFamily="18" charset="0"/>
              </a:rPr>
              <a:t>забезпечує такі наступні </a:t>
            </a:r>
            <a:r>
              <a:rPr lang="ru-RU" sz="1200" dirty="0" smtClean="0">
                <a:latin typeface="Times New Roman" panose="02020603050405020304" pitchFamily="18" charset="0"/>
                <a:cs typeface="Times New Roman" panose="02020603050405020304" pitchFamily="18" charset="0"/>
              </a:rPr>
              <a:t>переваги у </a:t>
            </a:r>
            <a:r>
              <a:rPr lang="ru-RU" sz="1200" dirty="0">
                <a:latin typeface="Times New Roman" panose="02020603050405020304" pitchFamily="18" charset="0"/>
                <a:cs typeface="Times New Roman" panose="02020603050405020304" pitchFamily="18" charset="0"/>
              </a:rPr>
              <a:t>порівнянні з </a:t>
            </a:r>
            <a:r>
              <a:rPr lang="ru-RU" sz="1200" dirty="0" smtClean="0">
                <a:latin typeface="Times New Roman" panose="02020603050405020304" pitchFamily="18" charset="0"/>
                <a:cs typeface="Times New Roman" panose="02020603050405020304" pitchFamily="18" charset="0"/>
              </a:rPr>
              <a:t>найближчими аналогами:</a:t>
            </a:r>
            <a:r>
              <a:rPr lang="ru-RU" sz="1200" dirty="0">
                <a:latin typeface="Times New Roman" panose="02020603050405020304" pitchFamily="18" charset="0"/>
                <a:cs typeface="Times New Roman" panose="02020603050405020304" pitchFamily="18" charset="0"/>
              </a:rPr>
              <a:t> </a:t>
            </a:r>
          </a:p>
          <a:p>
            <a:pPr marL="171450" indent="-171450" algn="just">
              <a:buFontTx/>
              <a:buChar char="-"/>
            </a:pPr>
            <a:r>
              <a:rPr lang="ru-RU" sz="1200" dirty="0" smtClean="0">
                <a:latin typeface="Times New Roman" panose="02020603050405020304" pitchFamily="18" charset="0"/>
                <a:cs typeface="Times New Roman" panose="02020603050405020304" pitchFamily="18" charset="0"/>
              </a:rPr>
              <a:t>використан</a:t>
            </a:r>
            <a:r>
              <a:rPr lang="uk-UA" sz="1200" dirty="0" smtClean="0">
                <a:latin typeface="Times New Roman" panose="02020603050405020304" pitchFamily="18" charset="0"/>
                <a:cs typeface="Times New Roman" panose="02020603050405020304" pitchFamily="18" charset="0"/>
              </a:rPr>
              <a:t>і</a:t>
            </a:r>
            <a:r>
              <a:rPr lang="ru-RU" sz="1200" dirty="0" smtClean="0">
                <a:latin typeface="Times New Roman" panose="02020603050405020304" pitchFamily="18" charset="0"/>
                <a:cs typeface="Times New Roman" panose="02020603050405020304" pitchFamily="18" charset="0"/>
              </a:rPr>
              <a:t> підсилювачі сигналу забезпечують </a:t>
            </a:r>
            <a:r>
              <a:rPr lang="ru-RU" sz="1200" dirty="0">
                <a:latin typeface="Times New Roman" panose="02020603050405020304" pitchFamily="18" charset="0"/>
                <a:cs typeface="Times New Roman" panose="02020603050405020304" pitchFamily="18" charset="0"/>
              </a:rPr>
              <a:t>низьку напругу </a:t>
            </a:r>
            <a:r>
              <a:rPr lang="ru-RU" sz="1200" dirty="0" smtClean="0">
                <a:latin typeface="Times New Roman" panose="02020603050405020304" pitchFamily="18" charset="0"/>
                <a:cs typeface="Times New Roman" panose="02020603050405020304" pitchFamily="18" charset="0"/>
              </a:rPr>
              <a:t>зсуву, низький </a:t>
            </a:r>
            <a:r>
              <a:rPr lang="ru-RU" sz="1200" dirty="0">
                <a:latin typeface="Times New Roman" panose="02020603050405020304" pitchFamily="18" charset="0"/>
                <a:cs typeface="Times New Roman" panose="02020603050405020304" pitchFamily="18" charset="0"/>
              </a:rPr>
              <a:t>дрейф струму </a:t>
            </a:r>
            <a:r>
              <a:rPr lang="ru-RU" sz="1200" dirty="0" smtClean="0">
                <a:latin typeface="Times New Roman" panose="02020603050405020304" pitchFamily="18" charset="0"/>
                <a:cs typeface="Times New Roman" panose="02020603050405020304" pitchFamily="18" charset="0"/>
              </a:rPr>
              <a:t>зі </a:t>
            </a:r>
            <a:r>
              <a:rPr lang="ru-RU" sz="1200" dirty="0">
                <a:latin typeface="Times New Roman" panose="02020603050405020304" pitchFamily="18" charset="0"/>
                <a:cs typeface="Times New Roman" panose="02020603050405020304" pitchFamily="18" charset="0"/>
              </a:rPr>
              <a:t>зміною </a:t>
            </a:r>
            <a:r>
              <a:rPr lang="ru-RU" sz="1200" dirty="0" smtClean="0">
                <a:latin typeface="Times New Roman" panose="02020603050405020304" pitchFamily="18" charset="0"/>
                <a:cs typeface="Times New Roman" panose="02020603050405020304" pitchFamily="18" charset="0"/>
              </a:rPr>
              <a:t>температури та мають майже нульовий шум;</a:t>
            </a:r>
          </a:p>
          <a:p>
            <a:pPr marL="171450" indent="-171450" algn="just">
              <a:buFontTx/>
              <a:buChar char="-"/>
            </a:pPr>
            <a:r>
              <a:rPr lang="ru-RU" sz="1200" dirty="0" smtClean="0">
                <a:latin typeface="Times New Roman" panose="02020603050405020304" pitchFamily="18" charset="0"/>
                <a:cs typeface="Times New Roman" panose="02020603050405020304" pitchFamily="18" charset="0"/>
              </a:rPr>
              <a:t>однополярне </a:t>
            </a:r>
            <a:r>
              <a:rPr lang="ru-RU" sz="1200" dirty="0">
                <a:latin typeface="Times New Roman" panose="02020603050405020304" pitchFamily="18" charset="0"/>
                <a:cs typeface="Times New Roman" panose="02020603050405020304" pitchFamily="18" charset="0"/>
              </a:rPr>
              <a:t>живленням дозволяє використовувати один елемент живлення, такий як </a:t>
            </a:r>
            <a:r>
              <a:rPr lang="ru-RU" sz="1200" dirty="0" smtClean="0">
                <a:latin typeface="Times New Roman" panose="02020603050405020304" pitchFamily="18" charset="0"/>
                <a:cs typeface="Times New Roman" panose="02020603050405020304" pitchFamily="18" charset="0"/>
              </a:rPr>
              <a:t>акумулятор</a:t>
            </a:r>
            <a:r>
              <a:rPr lang="ru-RU" sz="1200" dirty="0">
                <a:latin typeface="Times New Roman" panose="02020603050405020304" pitchFamily="18" charset="0"/>
                <a:cs typeface="Times New Roman" panose="02020603050405020304" pitchFamily="18" charset="0"/>
              </a:rPr>
              <a:t>, який можно презаряджати</a:t>
            </a:r>
            <a:r>
              <a:rPr lang="ru-RU" sz="1200" dirty="0" smtClean="0">
                <a:latin typeface="Times New Roman" panose="02020603050405020304" pitchFamily="18" charset="0"/>
                <a:cs typeface="Times New Roman" panose="02020603050405020304" pitchFamily="18" charset="0"/>
              </a:rPr>
              <a:t>;</a:t>
            </a:r>
          </a:p>
          <a:p>
            <a:pPr marL="171450" indent="-171450" algn="just">
              <a:buFontTx/>
              <a:buChar char="-"/>
            </a:pPr>
            <a:r>
              <a:rPr lang="ru-RU" sz="1200" dirty="0" smtClean="0">
                <a:latin typeface="Times New Roman" panose="02020603050405020304" pitchFamily="18" charset="0"/>
                <a:cs typeface="Times New Roman" panose="02020603050405020304" pitchFamily="18" charset="0"/>
              </a:rPr>
              <a:t>флеш пам’ять </a:t>
            </a:r>
            <a:r>
              <a:rPr lang="ru-RU" sz="1200" dirty="0">
                <a:latin typeface="Times New Roman" panose="02020603050405020304" pitchFamily="18" charset="0"/>
                <a:cs typeface="Times New Roman" panose="02020603050405020304" pitchFamily="18" charset="0"/>
              </a:rPr>
              <a:t>формату </a:t>
            </a:r>
            <a:r>
              <a:rPr lang="en-US" sz="1200" dirty="0">
                <a:latin typeface="Times New Roman" panose="02020603050405020304" pitchFamily="18" charset="0"/>
                <a:cs typeface="Times New Roman" panose="02020603050405020304" pitchFamily="18" charset="0"/>
              </a:rPr>
              <a:t>microSD </a:t>
            </a:r>
            <a:r>
              <a:rPr lang="ru-RU" sz="1200" dirty="0">
                <a:latin typeface="Times New Roman" panose="02020603050405020304" pitchFamily="18" charset="0"/>
                <a:cs typeface="Times New Roman" panose="02020603050405020304" pitchFamily="18" charset="0"/>
              </a:rPr>
              <a:t>надає універсальності пристрою, </a:t>
            </a:r>
            <a:r>
              <a:rPr lang="ru-RU" sz="1200" dirty="0" smtClean="0">
                <a:latin typeface="Times New Roman" panose="02020603050405020304" pitchFamily="18" charset="0"/>
                <a:cs typeface="Times New Roman" panose="02020603050405020304" pitchFamily="18" charset="0"/>
              </a:rPr>
              <a:t>дозволяючи </a:t>
            </a:r>
            <a:r>
              <a:rPr lang="ru-RU" sz="1200" dirty="0">
                <a:latin typeface="Times New Roman" panose="02020603050405020304" pitchFamily="18" charset="0"/>
                <a:cs typeface="Times New Roman" panose="02020603050405020304" pitchFamily="18" charset="0"/>
              </a:rPr>
              <a:t>легко </a:t>
            </a:r>
            <a:r>
              <a:rPr lang="ru-RU" sz="1200" dirty="0" smtClean="0">
                <a:latin typeface="Times New Roman" panose="02020603050405020304" pitchFamily="18" charset="0"/>
                <a:cs typeface="Times New Roman" panose="02020603050405020304" pitchFamily="18" charset="0"/>
              </a:rPr>
              <a:t>її підключати, </a:t>
            </a:r>
            <a:r>
              <a:rPr lang="ru-RU" sz="1200" dirty="0">
                <a:latin typeface="Times New Roman" panose="02020603050405020304" pitchFamily="18" charset="0"/>
                <a:cs typeface="Times New Roman" panose="02020603050405020304" pitchFamily="18" charset="0"/>
              </a:rPr>
              <a:t>змінювати </a:t>
            </a:r>
            <a:r>
              <a:rPr lang="ru-RU" sz="1200" dirty="0" smtClean="0">
                <a:latin typeface="Times New Roman" panose="02020603050405020304" pitchFamily="18" charset="0"/>
                <a:cs typeface="Times New Roman" panose="02020603050405020304" pitchFamily="18" charset="0"/>
              </a:rPr>
              <a:t>та </a:t>
            </a:r>
            <a:r>
              <a:rPr lang="ru-RU" sz="1200" dirty="0">
                <a:latin typeface="Times New Roman" panose="02020603050405020304" pitchFamily="18" charset="0"/>
                <a:cs typeface="Times New Roman" panose="02020603050405020304" pitchFamily="18" charset="0"/>
              </a:rPr>
              <a:t>зчитувати </a:t>
            </a:r>
            <a:r>
              <a:rPr lang="ru-RU" sz="1200" dirty="0" smtClean="0">
                <a:latin typeface="Times New Roman" panose="02020603050405020304" pitchFamily="18" charset="0"/>
                <a:cs typeface="Times New Roman" panose="02020603050405020304" pitchFamily="18" charset="0"/>
              </a:rPr>
              <a:t>дані;</a:t>
            </a:r>
          </a:p>
          <a:p>
            <a:pPr marL="171450" indent="-171450" algn="just">
              <a:buFontTx/>
              <a:buChar char="-"/>
            </a:pPr>
            <a:r>
              <a:rPr lang="ru-RU" sz="1200" dirty="0" smtClean="0">
                <a:latin typeface="Times New Roman" panose="02020603050405020304" pitchFamily="18" charset="0"/>
                <a:cs typeface="Times New Roman" panose="02020603050405020304" pitchFamily="18" charset="0"/>
              </a:rPr>
              <a:t>використання одноплатної конструкції </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посилює жорсткість пристрою</a:t>
            </a:r>
            <a:endParaRPr lang="ru-RU" sz="1000" dirty="0"/>
          </a:p>
        </p:txBody>
      </p:sp>
      <p:grpSp>
        <p:nvGrpSpPr>
          <p:cNvPr id="28" name="Группа 27"/>
          <p:cNvGrpSpPr/>
          <p:nvPr/>
        </p:nvGrpSpPr>
        <p:grpSpPr>
          <a:xfrm>
            <a:off x="1125006" y="668769"/>
            <a:ext cx="6893987" cy="1559343"/>
            <a:chOff x="507823" y="2998053"/>
            <a:chExt cx="6893987" cy="1559343"/>
          </a:xfrm>
        </p:grpSpPr>
        <p:grpSp>
          <p:nvGrpSpPr>
            <p:cNvPr id="23" name="Группа 22"/>
            <p:cNvGrpSpPr/>
            <p:nvPr/>
          </p:nvGrpSpPr>
          <p:grpSpPr>
            <a:xfrm>
              <a:off x="3173262" y="2998053"/>
              <a:ext cx="1600200" cy="1559343"/>
              <a:chOff x="2505076" y="2982664"/>
              <a:chExt cx="1600200" cy="1559343"/>
            </a:xfrm>
          </p:grpSpPr>
          <p:pic>
            <p:nvPicPr>
              <p:cNvPr id="20" name="Рисунок 19"/>
              <p:cNvPicPr>
                <a:picLocks noChangeAspect="1"/>
              </p:cNvPicPr>
              <p:nvPr/>
            </p:nvPicPr>
            <p:blipFill>
              <a:blip r:embed="rId4"/>
              <a:stretch>
                <a:fillRect/>
              </a:stretch>
            </p:blipFill>
            <p:spPr>
              <a:xfrm>
                <a:off x="2505076" y="2982664"/>
                <a:ext cx="1600200" cy="1559343"/>
              </a:xfrm>
              <a:prstGeom prst="rect">
                <a:avLst/>
              </a:prstGeom>
            </p:spPr>
          </p:pic>
          <p:sp>
            <p:nvSpPr>
              <p:cNvPr id="16" name="Прямоугольник 15"/>
              <p:cNvSpPr/>
              <p:nvPr/>
            </p:nvSpPr>
            <p:spPr>
              <a:xfrm>
                <a:off x="2662239" y="3491907"/>
                <a:ext cx="1285874" cy="461665"/>
              </a:xfrm>
              <a:prstGeom prst="rect">
                <a:avLst/>
              </a:prstGeom>
            </p:spPr>
            <p:txBody>
              <a:bodyPr wrap="square">
                <a:spAutoFit/>
              </a:bodyPr>
              <a:lstStyle/>
              <a:p>
                <a:pPr algn="ctr"/>
                <a:r>
                  <a:rPr lang="uk-UA" sz="1200" dirty="0">
                    <a:solidFill>
                      <a:schemeClr val="bg1"/>
                    </a:solidFill>
                    <a:latin typeface="Times New Roman" panose="02020603050405020304" pitchFamily="18" charset="0"/>
                    <a:cs typeface="Times New Roman" panose="02020603050405020304" pitchFamily="18" charset="0"/>
                  </a:rPr>
                  <a:t>Мікроконтролер з АЦП</a:t>
                </a:r>
                <a:endParaRPr lang="ru-RU" sz="1200" dirty="0">
                  <a:solidFill>
                    <a:schemeClr val="bg1"/>
                  </a:solidFill>
                  <a:latin typeface="Times New Roman" panose="02020603050405020304" pitchFamily="18" charset="0"/>
                  <a:cs typeface="Times New Roman" panose="02020603050405020304" pitchFamily="18" charset="0"/>
                </a:endParaRPr>
              </a:p>
            </p:txBody>
          </p:sp>
        </p:grpSp>
        <p:grpSp>
          <p:nvGrpSpPr>
            <p:cNvPr id="22" name="Группа 21"/>
            <p:cNvGrpSpPr/>
            <p:nvPr/>
          </p:nvGrpSpPr>
          <p:grpSpPr>
            <a:xfrm>
              <a:off x="507823" y="3205527"/>
              <a:ext cx="1652467" cy="1144398"/>
              <a:chOff x="507823" y="3205527"/>
              <a:chExt cx="1652467" cy="1144398"/>
            </a:xfrm>
          </p:grpSpPr>
          <p:pic>
            <p:nvPicPr>
              <p:cNvPr id="19" name="Рисунок 18"/>
              <p:cNvPicPr>
                <a:picLocks noChangeAspect="1"/>
              </p:cNvPicPr>
              <p:nvPr/>
            </p:nvPicPr>
            <p:blipFill rotWithShape="1">
              <a:blip r:embed="rId5">
                <a:extLst>
                  <a:ext uri="{28A0092B-C50C-407E-A947-70E740481C1C}">
                    <a14:useLocalDpi xmlns:a14="http://schemas.microsoft.com/office/drawing/2010/main" val="0"/>
                  </a:ext>
                </a:extLst>
              </a:blip>
              <a:srcRect l="17602" r="23255" b="48060"/>
              <a:stretch/>
            </p:blipFill>
            <p:spPr>
              <a:xfrm rot="10800000">
                <a:off x="507823" y="3205527"/>
                <a:ext cx="1652467" cy="1144398"/>
              </a:xfrm>
              <a:prstGeom prst="rect">
                <a:avLst/>
              </a:prstGeom>
            </p:spPr>
          </p:pic>
          <p:sp>
            <p:nvSpPr>
              <p:cNvPr id="17" name="Прямоугольник 16"/>
              <p:cNvSpPr/>
              <p:nvPr/>
            </p:nvSpPr>
            <p:spPr>
              <a:xfrm>
                <a:off x="642816" y="3633362"/>
                <a:ext cx="1420582" cy="276999"/>
              </a:xfrm>
              <a:prstGeom prst="rect">
                <a:avLst/>
              </a:prstGeom>
            </p:spPr>
            <p:txBody>
              <a:bodyPr wrap="none">
                <a:spAutoFit/>
              </a:bodyPr>
              <a:lstStyle/>
              <a:p>
                <a:pPr algn="ctr"/>
                <a:r>
                  <a:rPr lang="uk-UA" sz="1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Блок підсилювачів</a:t>
                </a:r>
                <a:endParaRPr lang="ru-RU" sz="1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grpSp>
          <p:nvGrpSpPr>
            <p:cNvPr id="24" name="Группа 23"/>
            <p:cNvGrpSpPr/>
            <p:nvPr/>
          </p:nvGrpSpPr>
          <p:grpSpPr>
            <a:xfrm>
              <a:off x="5912135" y="3265650"/>
              <a:ext cx="1489675" cy="1024151"/>
              <a:chOff x="4572000" y="3265650"/>
              <a:chExt cx="1489675" cy="1024151"/>
            </a:xfrm>
          </p:grpSpPr>
          <p:pic>
            <p:nvPicPr>
              <p:cNvPr id="15" name="Рисунок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572000" y="3265650"/>
                <a:ext cx="1489675" cy="1024151"/>
              </a:xfrm>
              <a:prstGeom prst="rect">
                <a:avLst/>
              </a:prstGeom>
            </p:spPr>
          </p:pic>
          <p:sp>
            <p:nvSpPr>
              <p:cNvPr id="21" name="Прямоугольник 20"/>
              <p:cNvSpPr/>
              <p:nvPr/>
            </p:nvSpPr>
            <p:spPr>
              <a:xfrm>
                <a:off x="4572000" y="3540285"/>
                <a:ext cx="1114426" cy="461665"/>
              </a:xfrm>
              <a:prstGeom prst="rect">
                <a:avLst/>
              </a:prstGeom>
            </p:spPr>
            <p:txBody>
              <a:bodyPr wrap="square">
                <a:spAutoFit/>
              </a:bodyPr>
              <a:lstStyle/>
              <a:p>
                <a:pPr algn="ctr"/>
                <a:r>
                  <a:rPr lang="ru-RU" sz="1200" dirty="0">
                    <a:solidFill>
                      <a:schemeClr val="bg1"/>
                    </a:solidFill>
                    <a:latin typeface="Times New Roman" panose="02020603050405020304" pitchFamily="18" charset="0"/>
                    <a:cs typeface="Times New Roman" panose="02020603050405020304" pitchFamily="18" charset="0"/>
                  </a:rPr>
                  <a:t>Ф</a:t>
                </a:r>
                <a:r>
                  <a:rPr lang="ru-RU" sz="1200" dirty="0" smtClean="0">
                    <a:solidFill>
                      <a:schemeClr val="bg1"/>
                    </a:solidFill>
                    <a:latin typeface="Times New Roman" panose="02020603050405020304" pitchFamily="18" charset="0"/>
                    <a:cs typeface="Times New Roman" panose="02020603050405020304" pitchFamily="18" charset="0"/>
                  </a:rPr>
                  <a:t>леш </a:t>
                </a:r>
                <a:r>
                  <a:rPr lang="uk-UA" sz="1200" dirty="0" smtClean="0">
                    <a:solidFill>
                      <a:schemeClr val="bg1"/>
                    </a:solidFill>
                    <a:latin typeface="Times New Roman" panose="02020603050405020304" pitchFamily="18" charset="0"/>
                    <a:cs typeface="Times New Roman" panose="02020603050405020304" pitchFamily="18" charset="0"/>
                  </a:rPr>
                  <a:t>пам’ять</a:t>
                </a:r>
                <a:r>
                  <a:rPr lang="ru-RU" sz="1200" dirty="0" smtClean="0">
                    <a:solidFill>
                      <a:schemeClr val="bg1"/>
                    </a:solidFill>
                    <a:latin typeface="Times New Roman" panose="02020603050405020304" pitchFamily="18" charset="0"/>
                    <a:cs typeface="Times New Roman" panose="02020603050405020304" pitchFamily="18" charset="0"/>
                  </a:rPr>
                  <a:t>  </a:t>
                </a:r>
                <a:r>
                  <a:rPr lang="en-US" sz="1200" dirty="0">
                    <a:solidFill>
                      <a:schemeClr val="bg1"/>
                    </a:solidFill>
                    <a:latin typeface="Times New Roman" panose="02020603050405020304" pitchFamily="18" charset="0"/>
                    <a:cs typeface="Times New Roman" panose="02020603050405020304" pitchFamily="18" charset="0"/>
                  </a:rPr>
                  <a:t>microSD</a:t>
                </a:r>
                <a:endParaRPr lang="ru-RU" sz="1200" dirty="0">
                  <a:solidFill>
                    <a:schemeClr val="bg1"/>
                  </a:solidFill>
                </a:endParaRPr>
              </a:p>
            </p:txBody>
          </p:sp>
        </p:grpSp>
        <p:grpSp>
          <p:nvGrpSpPr>
            <p:cNvPr id="27" name="Группа 26"/>
            <p:cNvGrpSpPr/>
            <p:nvPr/>
          </p:nvGrpSpPr>
          <p:grpSpPr>
            <a:xfrm>
              <a:off x="2177572" y="3536370"/>
              <a:ext cx="978408" cy="484632"/>
              <a:chOff x="1959698" y="2613529"/>
              <a:chExt cx="978408" cy="484632"/>
            </a:xfrm>
          </p:grpSpPr>
          <p:sp>
            <p:nvSpPr>
              <p:cNvPr id="25" name="Стрелка вправо 24"/>
              <p:cNvSpPr/>
              <p:nvPr/>
            </p:nvSpPr>
            <p:spPr>
              <a:xfrm>
                <a:off x="1959698" y="2613529"/>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sp>
            <p:nvSpPr>
              <p:cNvPr id="26" name="TextBox 25"/>
              <p:cNvSpPr txBox="1"/>
              <p:nvPr/>
            </p:nvSpPr>
            <p:spPr>
              <a:xfrm>
                <a:off x="2057844" y="2708581"/>
                <a:ext cx="659155"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Сигнал</a:t>
                </a:r>
                <a:endParaRPr lang="uk-UA" dirty="0">
                  <a:latin typeface="Times New Roman" panose="02020603050405020304" pitchFamily="18" charset="0"/>
                  <a:cs typeface="Times New Roman" panose="02020603050405020304" pitchFamily="18" charset="0"/>
                </a:endParaRPr>
              </a:p>
            </p:txBody>
          </p:sp>
        </p:grpSp>
        <p:grpSp>
          <p:nvGrpSpPr>
            <p:cNvPr id="29" name="Группа 28"/>
            <p:cNvGrpSpPr/>
            <p:nvPr/>
          </p:nvGrpSpPr>
          <p:grpSpPr>
            <a:xfrm>
              <a:off x="4817354" y="3536370"/>
              <a:ext cx="978408" cy="484632"/>
              <a:chOff x="1959698" y="2613529"/>
              <a:chExt cx="978408" cy="484632"/>
            </a:xfrm>
          </p:grpSpPr>
          <p:sp>
            <p:nvSpPr>
              <p:cNvPr id="30" name="Стрелка вправо 29"/>
              <p:cNvSpPr/>
              <p:nvPr/>
            </p:nvSpPr>
            <p:spPr>
              <a:xfrm>
                <a:off x="1959698" y="2613529"/>
                <a:ext cx="978408" cy="4846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sp>
            <p:nvSpPr>
              <p:cNvPr id="31" name="TextBox 30"/>
              <p:cNvSpPr txBox="1"/>
              <p:nvPr/>
            </p:nvSpPr>
            <p:spPr>
              <a:xfrm>
                <a:off x="2153094" y="2708581"/>
                <a:ext cx="482824"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Дані</a:t>
                </a:r>
                <a:endParaRPr lang="uk-UA"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2304585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p:nvPr/>
        </p:nvSpPr>
        <p:spPr>
          <a:xfrm>
            <a:off x="238125" y="0"/>
            <a:ext cx="8620126" cy="5056816"/>
          </a:xfrm>
          <a:prstGeom prst="rect">
            <a:avLst/>
          </a:prstGeom>
          <a:noFill/>
          <a:ln>
            <a:noFill/>
          </a:ln>
        </p:spPr>
        <p:txBody>
          <a:bodyPr spcFirstLastPara="1" wrap="square" lIns="91425" tIns="91425" rIns="91425" bIns="91425" anchor="t" anchorCtr="0">
            <a:noAutofit/>
          </a:bodyPr>
          <a:lstStyle/>
          <a:p>
            <a:pPr marL="0" lvl="0" indent="540000" algn="ctr" rtl="0">
              <a:lnSpc>
                <a:spcPct val="100000"/>
              </a:lnSpc>
              <a:spcBef>
                <a:spcPts val="0"/>
              </a:spcBef>
              <a:spcAft>
                <a:spcPts val="0"/>
              </a:spcAft>
              <a:buClr>
                <a:schemeClr val="dk1"/>
              </a:buClr>
              <a:buSzPts val="1100"/>
              <a:buFont typeface="Arial"/>
              <a:buNone/>
            </a:pPr>
            <a:r>
              <a:rPr lang="ru" b="1" dirty="0">
                <a:solidFill>
                  <a:schemeClr val="dk1"/>
                </a:solidFill>
                <a:latin typeface="Times New Roman"/>
                <a:ea typeface="Times New Roman"/>
                <a:cs typeface="Times New Roman"/>
                <a:sym typeface="Times New Roman"/>
              </a:rPr>
              <a:t>ВИСНОВКИ</a:t>
            </a:r>
            <a:endParaRPr b="1" dirty="0">
              <a:solidFill>
                <a:schemeClr val="dk1"/>
              </a:solidFill>
              <a:latin typeface="Times New Roman"/>
              <a:ea typeface="Times New Roman"/>
              <a:cs typeface="Times New Roman"/>
              <a:sym typeface="Times New Roman"/>
            </a:endParaRPr>
          </a:p>
          <a:p>
            <a:pPr marL="0" lvl="0" indent="540000" algn="just" rtl="0">
              <a:lnSpc>
                <a:spcPct val="100000"/>
              </a:lnSpc>
              <a:spcBef>
                <a:spcPts val="0"/>
              </a:spcBef>
              <a:spcAft>
                <a:spcPts val="0"/>
              </a:spcAft>
              <a:buClr>
                <a:schemeClr val="dk1"/>
              </a:buClr>
              <a:buSzPts val="1100"/>
              <a:buFont typeface="Arial"/>
              <a:buNone/>
            </a:pPr>
            <a:endParaRPr dirty="0">
              <a:solidFill>
                <a:schemeClr val="dk1"/>
              </a:solidFill>
              <a:latin typeface="Times New Roman"/>
              <a:ea typeface="Times New Roman"/>
              <a:cs typeface="Times New Roman"/>
              <a:sym typeface="Times New Roman"/>
            </a:endParaRPr>
          </a:p>
          <a:p>
            <a:pPr lvl="0" indent="180975" algn="just">
              <a:buClr>
                <a:schemeClr val="dk1"/>
              </a:buClr>
              <a:buSzPts val="1400"/>
              <a:buFont typeface="Times New Roman"/>
              <a:buAutoNum type="arabicPeriod"/>
            </a:pPr>
            <a:r>
              <a:rPr lang="ru" dirty="0" smtClean="0">
                <a:solidFill>
                  <a:schemeClr val="dk1"/>
                </a:solidFill>
                <a:latin typeface="Times New Roman"/>
                <a:ea typeface="Times New Roman"/>
                <a:cs typeface="Times New Roman"/>
                <a:sym typeface="Times New Roman"/>
              </a:rPr>
              <a:t>Експериментально визначено</a:t>
            </a:r>
            <a:r>
              <a:rPr lang="ru" dirty="0">
                <a:solidFill>
                  <a:schemeClr val="dk1"/>
                </a:solidFill>
                <a:latin typeface="Times New Roman"/>
                <a:ea typeface="Times New Roman"/>
                <a:cs typeface="Times New Roman"/>
                <a:sym typeface="Times New Roman"/>
              </a:rPr>
              <a:t>, що блокада провідності </a:t>
            </a:r>
            <a:r>
              <a:rPr lang="ru-RU" dirty="0" smtClean="0">
                <a:solidFill>
                  <a:schemeClr val="dk1"/>
                </a:solidFill>
                <a:latin typeface="Times New Roman"/>
                <a:ea typeface="Times New Roman"/>
                <a:cs typeface="Times New Roman"/>
                <a:sym typeface="Times New Roman"/>
              </a:rPr>
              <a:t>протон</a:t>
            </a:r>
            <a:r>
              <a:rPr lang="en-US" dirty="0" smtClean="0">
                <a:solidFill>
                  <a:schemeClr val="dk1"/>
                </a:solidFill>
                <a:latin typeface="Times New Roman"/>
                <a:ea typeface="Times New Roman"/>
                <a:cs typeface="Times New Roman"/>
                <a:sym typeface="Times New Roman"/>
              </a:rPr>
              <a:t>-</a:t>
            </a:r>
            <a:r>
              <a:rPr lang="uk-UA" dirty="0" smtClean="0">
                <a:solidFill>
                  <a:schemeClr val="dk1"/>
                </a:solidFill>
                <a:latin typeface="Times New Roman"/>
                <a:ea typeface="Times New Roman"/>
                <a:cs typeface="Times New Roman"/>
                <a:sym typeface="Times New Roman"/>
              </a:rPr>
              <a:t>чутливих</a:t>
            </a:r>
            <a:r>
              <a:rPr lang="ru-RU" dirty="0" smtClean="0">
                <a:solidFill>
                  <a:schemeClr val="dk1"/>
                </a:solidFill>
                <a:latin typeface="Times New Roman"/>
                <a:ea typeface="Times New Roman"/>
                <a:cs typeface="Times New Roman"/>
                <a:sym typeface="Times New Roman"/>
              </a:rPr>
              <a:t> іонних </a:t>
            </a:r>
            <a:r>
              <a:rPr lang="ru-RU" dirty="0">
                <a:solidFill>
                  <a:schemeClr val="dk1"/>
                </a:solidFill>
                <a:latin typeface="Times New Roman"/>
                <a:ea typeface="Times New Roman"/>
                <a:cs typeface="Times New Roman"/>
                <a:sym typeface="Times New Roman"/>
              </a:rPr>
              <a:t>каналів</a:t>
            </a:r>
            <a:r>
              <a:rPr lang="ru" dirty="0" smtClean="0">
                <a:solidFill>
                  <a:schemeClr val="dk1"/>
                </a:solidFill>
                <a:latin typeface="Times New Roman"/>
                <a:ea typeface="Times New Roman"/>
                <a:cs typeface="Times New Roman"/>
                <a:sym typeface="Times New Roman"/>
              </a:rPr>
              <a:t> сутт</a:t>
            </a:r>
            <a:r>
              <a:rPr lang="uk-UA" dirty="0">
                <a:solidFill>
                  <a:schemeClr val="dk1"/>
                </a:solidFill>
                <a:latin typeface="Times New Roman"/>
                <a:ea typeface="Times New Roman"/>
                <a:cs typeface="Times New Roman"/>
                <a:sym typeface="Times New Roman"/>
              </a:rPr>
              <a:t>єво </a:t>
            </a:r>
            <a:r>
              <a:rPr lang="uk-UA" dirty="0" smtClean="0">
                <a:solidFill>
                  <a:schemeClr val="dk1"/>
                </a:solidFill>
                <a:latin typeface="Times New Roman"/>
                <a:ea typeface="Times New Roman"/>
                <a:cs typeface="Times New Roman"/>
                <a:sym typeface="Times New Roman"/>
              </a:rPr>
              <a:t>знижує </a:t>
            </a:r>
            <a:r>
              <a:rPr lang="uk-UA" dirty="0">
                <a:solidFill>
                  <a:schemeClr val="dk1"/>
                </a:solidFill>
                <a:latin typeface="Times New Roman"/>
                <a:ea typeface="Times New Roman"/>
                <a:cs typeface="Times New Roman"/>
                <a:sym typeface="Times New Roman"/>
              </a:rPr>
              <a:t>епілептиформну </a:t>
            </a:r>
            <a:r>
              <a:rPr lang="uk-UA" dirty="0" smtClean="0">
                <a:solidFill>
                  <a:schemeClr val="dk1"/>
                </a:solidFill>
                <a:latin typeface="Times New Roman"/>
                <a:ea typeface="Times New Roman"/>
                <a:cs typeface="Times New Roman"/>
                <a:sym typeface="Times New Roman"/>
              </a:rPr>
              <a:t>активність у гіпокампі щурів</a:t>
            </a:r>
            <a:r>
              <a:rPr lang="ru" dirty="0" smtClean="0">
                <a:solidFill>
                  <a:schemeClr val="dk1"/>
                </a:solidFill>
                <a:latin typeface="Times New Roman"/>
                <a:ea typeface="Times New Roman"/>
                <a:cs typeface="Times New Roman"/>
                <a:sym typeface="Times New Roman"/>
              </a:rPr>
              <a:t> в </a:t>
            </a:r>
            <a:r>
              <a:rPr lang="ru" dirty="0">
                <a:solidFill>
                  <a:schemeClr val="dk1"/>
                </a:solidFill>
                <a:latin typeface="Times New Roman"/>
                <a:ea typeface="Times New Roman"/>
                <a:cs typeface="Times New Roman"/>
                <a:sym typeface="Times New Roman"/>
              </a:rPr>
              <a:t>експериментальній моделі епілепсії із використанням </a:t>
            </a:r>
            <a:r>
              <a:rPr lang="ru" dirty="0" smtClean="0">
                <a:solidFill>
                  <a:schemeClr val="dk1"/>
                </a:solidFill>
                <a:latin typeface="Times New Roman"/>
                <a:ea typeface="Times New Roman"/>
                <a:cs typeface="Times New Roman"/>
                <a:sym typeface="Times New Roman"/>
              </a:rPr>
              <a:t>каїнату.</a:t>
            </a:r>
          </a:p>
          <a:p>
            <a:pPr lvl="0" indent="180975" algn="just">
              <a:buClr>
                <a:schemeClr val="dk1"/>
              </a:buClr>
              <a:buSzPts val="1400"/>
              <a:buFont typeface="Times New Roman"/>
              <a:buAutoNum type="arabicPeriod"/>
            </a:pPr>
            <a:endParaRPr dirty="0">
              <a:solidFill>
                <a:schemeClr val="dk1"/>
              </a:solidFill>
              <a:latin typeface="Times New Roman"/>
              <a:ea typeface="Times New Roman"/>
              <a:cs typeface="Times New Roman"/>
              <a:sym typeface="Times New Roman"/>
            </a:endParaRPr>
          </a:p>
          <a:p>
            <a:pPr lvl="0" indent="180975" algn="just">
              <a:buClr>
                <a:schemeClr val="dk1"/>
              </a:buClr>
              <a:buSzPts val="1400"/>
              <a:buFont typeface="Times New Roman"/>
              <a:buAutoNum type="arabicPeriod"/>
            </a:pPr>
            <a:r>
              <a:rPr lang="ru" dirty="0" smtClean="0">
                <a:solidFill>
                  <a:schemeClr val="dk1"/>
                </a:solidFill>
                <a:latin typeface="Times New Roman"/>
                <a:ea typeface="Times New Roman"/>
                <a:cs typeface="Times New Roman"/>
                <a:sym typeface="Times New Roman"/>
              </a:rPr>
              <a:t>Виявлено</a:t>
            </a:r>
            <a:r>
              <a:rPr lang="ru" dirty="0">
                <a:solidFill>
                  <a:schemeClr val="dk1"/>
                </a:solidFill>
                <a:latin typeface="Times New Roman"/>
                <a:ea typeface="Times New Roman"/>
                <a:cs typeface="Times New Roman"/>
                <a:sym typeface="Times New Roman"/>
              </a:rPr>
              <a:t>, що блокування активності </a:t>
            </a:r>
            <a:r>
              <a:rPr lang="ru-RU" dirty="0" smtClean="0">
                <a:solidFill>
                  <a:schemeClr val="dk1"/>
                </a:solidFill>
                <a:latin typeface="Times New Roman"/>
                <a:ea typeface="Times New Roman"/>
                <a:cs typeface="Times New Roman"/>
                <a:sym typeface="Times New Roman"/>
              </a:rPr>
              <a:t>протон-</a:t>
            </a:r>
            <a:r>
              <a:rPr lang="uk-UA" dirty="0" smtClean="0">
                <a:solidFill>
                  <a:schemeClr val="dk1"/>
                </a:solidFill>
                <a:latin typeface="Times New Roman"/>
                <a:ea typeface="Times New Roman"/>
                <a:cs typeface="Times New Roman"/>
                <a:sym typeface="Times New Roman"/>
              </a:rPr>
              <a:t>чутливих</a:t>
            </a:r>
            <a:r>
              <a:rPr lang="ru-RU" dirty="0" smtClean="0">
                <a:solidFill>
                  <a:schemeClr val="dk1"/>
                </a:solidFill>
                <a:latin typeface="Times New Roman"/>
                <a:ea typeface="Times New Roman"/>
                <a:cs typeface="Times New Roman"/>
                <a:sym typeface="Times New Roman"/>
              </a:rPr>
              <a:t> </a:t>
            </a:r>
            <a:r>
              <a:rPr lang="ru-RU" dirty="0">
                <a:solidFill>
                  <a:schemeClr val="dk1"/>
                </a:solidFill>
                <a:latin typeface="Times New Roman"/>
                <a:ea typeface="Times New Roman"/>
                <a:cs typeface="Times New Roman"/>
                <a:sym typeface="Times New Roman"/>
              </a:rPr>
              <a:t>іонних каналів</a:t>
            </a:r>
            <a:r>
              <a:rPr lang="ru" dirty="0" smtClean="0">
                <a:solidFill>
                  <a:schemeClr val="dk1"/>
                </a:solidFill>
                <a:latin typeface="Times New Roman"/>
                <a:ea typeface="Times New Roman"/>
                <a:cs typeface="Times New Roman"/>
                <a:sym typeface="Times New Roman"/>
              </a:rPr>
              <a:t> </a:t>
            </a:r>
            <a:r>
              <a:rPr lang="ru" dirty="0">
                <a:solidFill>
                  <a:schemeClr val="dk1"/>
                </a:solidFill>
                <a:latin typeface="Times New Roman"/>
                <a:ea typeface="Times New Roman"/>
                <a:cs typeface="Times New Roman"/>
                <a:sym typeface="Times New Roman"/>
              </a:rPr>
              <a:t>призводить до </a:t>
            </a:r>
            <a:r>
              <a:rPr lang="ru" dirty="0" smtClean="0">
                <a:solidFill>
                  <a:schemeClr val="dk1"/>
                </a:solidFill>
                <a:latin typeface="Times New Roman"/>
                <a:ea typeface="Times New Roman"/>
                <a:cs typeface="Times New Roman"/>
                <a:sym typeface="Times New Roman"/>
              </a:rPr>
              <a:t>зниження загального </a:t>
            </a:r>
            <a:r>
              <a:rPr lang="ru" dirty="0">
                <a:solidFill>
                  <a:schemeClr val="dk1"/>
                </a:solidFill>
                <a:latin typeface="Times New Roman"/>
                <a:ea typeface="Times New Roman"/>
                <a:cs typeface="Times New Roman"/>
                <a:sym typeface="Times New Roman"/>
              </a:rPr>
              <a:t>рівня локомоторної активності </a:t>
            </a:r>
            <a:r>
              <a:rPr lang="ru" dirty="0" smtClean="0">
                <a:solidFill>
                  <a:schemeClr val="dk1"/>
                </a:solidFill>
                <a:latin typeface="Times New Roman"/>
                <a:ea typeface="Times New Roman"/>
                <a:cs typeface="Times New Roman"/>
                <a:sym typeface="Times New Roman"/>
              </a:rPr>
              <a:t>щурів в </a:t>
            </a:r>
            <a:r>
              <a:rPr lang="ru" dirty="0">
                <a:solidFill>
                  <a:schemeClr val="dk1"/>
                </a:solidFill>
                <a:latin typeface="Times New Roman"/>
                <a:ea typeface="Times New Roman"/>
                <a:cs typeface="Times New Roman"/>
                <a:sym typeface="Times New Roman"/>
              </a:rPr>
              <a:t>тесті </a:t>
            </a:r>
            <a:r>
              <a:rPr lang="ru" dirty="0" smtClean="0">
                <a:solidFill>
                  <a:schemeClr val="dk1"/>
                </a:solidFill>
                <a:latin typeface="Times New Roman"/>
                <a:ea typeface="Times New Roman"/>
                <a:cs typeface="Times New Roman"/>
                <a:sym typeface="Times New Roman"/>
              </a:rPr>
              <a:t>«відкрите </a:t>
            </a:r>
            <a:r>
              <a:rPr lang="ru" dirty="0">
                <a:solidFill>
                  <a:schemeClr val="dk1"/>
                </a:solidFill>
                <a:latin typeface="Times New Roman"/>
                <a:ea typeface="Times New Roman"/>
                <a:cs typeface="Times New Roman"/>
                <a:sym typeface="Times New Roman"/>
              </a:rPr>
              <a:t>поле</a:t>
            </a:r>
            <a:r>
              <a:rPr lang="ru" dirty="0" smtClean="0">
                <a:solidFill>
                  <a:schemeClr val="dk1"/>
                </a:solidFill>
                <a:latin typeface="Times New Roman"/>
                <a:ea typeface="Times New Roman"/>
                <a:cs typeface="Times New Roman"/>
                <a:sym typeface="Times New Roman"/>
              </a:rPr>
              <a:t>».</a:t>
            </a:r>
          </a:p>
          <a:p>
            <a:pPr lvl="0" indent="180975" algn="just">
              <a:buClr>
                <a:schemeClr val="dk1"/>
              </a:buClr>
              <a:buSzPts val="1400"/>
              <a:buFont typeface="Times New Roman"/>
              <a:buAutoNum type="arabicPeriod"/>
            </a:pPr>
            <a:endParaRPr lang="ru" dirty="0" smtClean="0">
              <a:solidFill>
                <a:schemeClr val="dk1"/>
              </a:solidFill>
              <a:latin typeface="Times New Roman"/>
              <a:ea typeface="Times New Roman"/>
              <a:cs typeface="Times New Roman"/>
              <a:sym typeface="Times New Roman"/>
            </a:endParaRPr>
          </a:p>
          <a:p>
            <a:pPr indent="180975" algn="just">
              <a:buClr>
                <a:schemeClr val="dk1"/>
              </a:buClr>
              <a:buSzPts val="1400"/>
              <a:buFont typeface="Times New Roman"/>
              <a:buAutoNum type="arabicPeriod"/>
            </a:pPr>
            <a:r>
              <a:rPr lang="ru" dirty="0" smtClean="0">
                <a:solidFill>
                  <a:schemeClr val="dk1"/>
                </a:solidFill>
                <a:latin typeface="Times New Roman"/>
                <a:ea typeface="Times New Roman"/>
                <a:cs typeface="Times New Roman"/>
                <a:sym typeface="Times New Roman"/>
              </a:rPr>
              <a:t>Частота </a:t>
            </a:r>
            <a:r>
              <a:rPr lang="uk-UA" dirty="0" smtClean="0">
                <a:latin typeface="Times New Roman" panose="02020603050405020304" pitchFamily="18" charset="0"/>
                <a:cs typeface="Times New Roman" panose="02020603050405020304" pitchFamily="18" charset="0"/>
              </a:rPr>
              <a:t>гіпокампального</a:t>
            </a:r>
            <a:r>
              <a:rPr lang="ru" dirty="0" smtClean="0">
                <a:solidFill>
                  <a:schemeClr val="dk1"/>
                </a:solidFill>
                <a:latin typeface="Times New Roman"/>
                <a:ea typeface="Times New Roman"/>
                <a:cs typeface="Times New Roman"/>
                <a:sym typeface="Times New Roman"/>
              </a:rPr>
              <a:t> θ-ритму щурів значно знижувалась внаслідок інгібуючої дії блокатора на </a:t>
            </a:r>
            <a:r>
              <a:rPr lang="ru-RU" dirty="0">
                <a:solidFill>
                  <a:schemeClr val="dk1"/>
                </a:solidFill>
                <a:latin typeface="Times New Roman"/>
                <a:ea typeface="Times New Roman"/>
                <a:cs typeface="Times New Roman"/>
                <a:sym typeface="Times New Roman"/>
              </a:rPr>
              <a:t>протон </a:t>
            </a:r>
            <a:r>
              <a:rPr lang="uk-UA" dirty="0" smtClean="0">
                <a:solidFill>
                  <a:schemeClr val="dk1"/>
                </a:solidFill>
                <a:latin typeface="Times New Roman"/>
                <a:ea typeface="Times New Roman"/>
                <a:cs typeface="Times New Roman"/>
                <a:sym typeface="Times New Roman"/>
              </a:rPr>
              <a:t>чутливі</a:t>
            </a:r>
            <a:r>
              <a:rPr lang="ru-RU" dirty="0" smtClean="0">
                <a:solidFill>
                  <a:schemeClr val="dk1"/>
                </a:solidFill>
                <a:latin typeface="Times New Roman"/>
                <a:ea typeface="Times New Roman"/>
                <a:cs typeface="Times New Roman"/>
                <a:sym typeface="Times New Roman"/>
              </a:rPr>
              <a:t> іонні канали</a:t>
            </a:r>
            <a:r>
              <a:rPr lang="ru" dirty="0" smtClean="0">
                <a:solidFill>
                  <a:schemeClr val="dk1"/>
                </a:solidFill>
                <a:latin typeface="Times New Roman"/>
                <a:ea typeface="Times New Roman"/>
                <a:cs typeface="Times New Roman"/>
                <a:sym typeface="Times New Roman"/>
              </a:rPr>
              <a:t>.</a:t>
            </a:r>
          </a:p>
          <a:p>
            <a:pPr indent="180975" algn="just">
              <a:buClr>
                <a:schemeClr val="dk1"/>
              </a:buClr>
              <a:buSzPts val="1400"/>
              <a:buFont typeface="Times New Roman"/>
              <a:buAutoNum type="arabicPeriod"/>
            </a:pPr>
            <a:endParaRPr dirty="0">
              <a:solidFill>
                <a:schemeClr val="dk1"/>
              </a:solidFill>
              <a:latin typeface="Times New Roman"/>
              <a:ea typeface="Times New Roman"/>
              <a:cs typeface="Times New Roman"/>
              <a:sym typeface="Times New Roman"/>
            </a:endParaRPr>
          </a:p>
          <a:p>
            <a:pPr indent="180975" algn="just">
              <a:buClr>
                <a:schemeClr val="dk1"/>
              </a:buClr>
              <a:buSzPts val="1400"/>
              <a:buFont typeface="Times New Roman"/>
              <a:buAutoNum type="arabicPeriod"/>
            </a:pPr>
            <a:r>
              <a:rPr lang="ru" dirty="0" smtClean="0">
                <a:solidFill>
                  <a:schemeClr val="dk1"/>
                </a:solidFill>
                <a:latin typeface="Times New Roman"/>
                <a:ea typeface="Times New Roman"/>
                <a:cs typeface="Times New Roman"/>
                <a:sym typeface="Times New Roman"/>
              </a:rPr>
              <a:t>Поведінка щурів </a:t>
            </a:r>
            <a:r>
              <a:rPr lang="ru" dirty="0">
                <a:solidFill>
                  <a:schemeClr val="dk1"/>
                </a:solidFill>
                <a:latin typeface="Times New Roman"/>
                <a:ea typeface="Times New Roman"/>
                <a:cs typeface="Times New Roman"/>
                <a:sym typeface="Times New Roman"/>
              </a:rPr>
              <a:t>з індукованою </a:t>
            </a:r>
            <a:r>
              <a:rPr lang="ru" dirty="0" smtClean="0">
                <a:solidFill>
                  <a:schemeClr val="dk1"/>
                </a:solidFill>
                <a:latin typeface="Times New Roman"/>
                <a:ea typeface="Times New Roman"/>
                <a:cs typeface="Times New Roman"/>
                <a:sym typeface="Times New Roman"/>
              </a:rPr>
              <a:t>епілепсією у літій-пілокарпіновій моделі </a:t>
            </a:r>
            <a:r>
              <a:rPr lang="ru" dirty="0" smtClean="0">
                <a:solidFill>
                  <a:schemeClr val="dk1"/>
                </a:solidFill>
                <a:latin typeface="Times New Roman"/>
                <a:ea typeface="Times New Roman"/>
                <a:cs typeface="Times New Roman"/>
                <a:sym typeface="Times New Roman"/>
              </a:rPr>
              <a:t>нормалізувалась </a:t>
            </a:r>
            <a:r>
              <a:rPr lang="ru-RU" dirty="0" smtClean="0">
                <a:solidFill>
                  <a:schemeClr val="dk1"/>
                </a:solidFill>
                <a:latin typeface="Times New Roman"/>
                <a:ea typeface="Times New Roman"/>
                <a:cs typeface="Times New Roman"/>
                <a:sym typeface="Times New Roman"/>
              </a:rPr>
              <a:t>після ін’єкції </a:t>
            </a:r>
            <a:r>
              <a:rPr lang="ru" dirty="0" smtClean="0">
                <a:solidFill>
                  <a:schemeClr val="dk1"/>
                </a:solidFill>
                <a:latin typeface="Times New Roman"/>
                <a:ea typeface="Times New Roman"/>
                <a:cs typeface="Times New Roman"/>
                <a:sym typeface="Times New Roman"/>
              </a:rPr>
              <a:t>блокатора </a:t>
            </a:r>
            <a:r>
              <a:rPr lang="ru-RU" dirty="0" smtClean="0">
                <a:solidFill>
                  <a:schemeClr val="dk1"/>
                </a:solidFill>
                <a:latin typeface="Times New Roman"/>
                <a:ea typeface="Times New Roman"/>
                <a:cs typeface="Times New Roman"/>
                <a:sym typeface="Times New Roman"/>
              </a:rPr>
              <a:t>протон-</a:t>
            </a:r>
            <a:r>
              <a:rPr lang="uk-UA" dirty="0" smtClean="0">
                <a:solidFill>
                  <a:schemeClr val="dk1"/>
                </a:solidFill>
                <a:latin typeface="Times New Roman"/>
                <a:ea typeface="Times New Roman"/>
                <a:cs typeface="Times New Roman"/>
                <a:sym typeface="Times New Roman"/>
              </a:rPr>
              <a:t>чутливих</a:t>
            </a:r>
            <a:r>
              <a:rPr lang="ru-RU" dirty="0" smtClean="0">
                <a:solidFill>
                  <a:schemeClr val="dk1"/>
                </a:solidFill>
                <a:latin typeface="Times New Roman"/>
                <a:ea typeface="Times New Roman"/>
                <a:cs typeface="Times New Roman"/>
                <a:sym typeface="Times New Roman"/>
              </a:rPr>
              <a:t> </a:t>
            </a:r>
            <a:r>
              <a:rPr lang="ru-RU" dirty="0">
                <a:solidFill>
                  <a:schemeClr val="dk1"/>
                </a:solidFill>
                <a:latin typeface="Times New Roman"/>
                <a:ea typeface="Times New Roman"/>
                <a:cs typeface="Times New Roman"/>
                <a:sym typeface="Times New Roman"/>
              </a:rPr>
              <a:t>іонних </a:t>
            </a:r>
            <a:r>
              <a:rPr lang="ru-RU" dirty="0" smtClean="0">
                <a:solidFill>
                  <a:schemeClr val="dk1"/>
                </a:solidFill>
                <a:latin typeface="Times New Roman"/>
                <a:ea typeface="Times New Roman"/>
                <a:cs typeface="Times New Roman"/>
                <a:sym typeface="Times New Roman"/>
              </a:rPr>
              <a:t>каналів.</a:t>
            </a:r>
          </a:p>
          <a:p>
            <a:pPr indent="180975" algn="just">
              <a:buClr>
                <a:schemeClr val="dk1"/>
              </a:buClr>
              <a:buSzPts val="1400"/>
              <a:buFont typeface="Times New Roman"/>
              <a:buAutoNum type="arabicPeriod"/>
            </a:pPr>
            <a:endParaRPr lang="ru-RU" dirty="0" smtClean="0">
              <a:solidFill>
                <a:schemeClr val="dk1"/>
              </a:solidFill>
              <a:latin typeface="Times New Roman"/>
              <a:ea typeface="Times New Roman"/>
              <a:cs typeface="Times New Roman"/>
              <a:sym typeface="Times New Roman"/>
            </a:endParaRPr>
          </a:p>
          <a:p>
            <a:pPr lvl="0" indent="180975" algn="just">
              <a:buClr>
                <a:schemeClr val="dk1"/>
              </a:buClr>
              <a:buSzPts val="1400"/>
              <a:buFont typeface="Times New Roman"/>
              <a:buAutoNum type="arabicPeriod"/>
            </a:pPr>
            <a:r>
              <a:rPr lang="ru-RU" dirty="0" smtClean="0">
                <a:solidFill>
                  <a:schemeClr val="dk1"/>
                </a:solidFill>
                <a:latin typeface="Times New Roman"/>
                <a:ea typeface="Times New Roman"/>
                <a:cs typeface="Times New Roman"/>
                <a:sym typeface="Times New Roman"/>
              </a:rPr>
              <a:t>Розроблений прототип пристрію для реєстрації електрокортикограми головного мозку щурів із записом на флеш картку microSD</a:t>
            </a:r>
            <a:r>
              <a:rPr lang="ru" dirty="0" smtClean="0">
                <a:solidFill>
                  <a:schemeClr val="dk1"/>
                </a:solidFill>
                <a:latin typeface="Times New Roman"/>
                <a:ea typeface="Times New Roman"/>
                <a:cs typeface="Times New Roman"/>
                <a:sym typeface="Times New Roman"/>
              </a:rPr>
              <a:t>.</a:t>
            </a:r>
            <a:endParaRPr dirty="0"/>
          </a:p>
        </p:txBody>
      </p:sp>
      <p:sp>
        <p:nvSpPr>
          <p:cNvPr id="105" name="Google Shape;10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smtClean="0"/>
              <a:t>13</a:t>
            </a:fld>
            <a:r>
              <a:rPr lang="ru" dirty="0" smtClean="0"/>
              <a:t>/14</a:t>
            </a:r>
            <a:endParaRP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14</a:t>
            </a:fld>
            <a:r>
              <a:rPr lang="ru" dirty="0" smtClean="0"/>
              <a:t>/14</a:t>
            </a:r>
            <a:endParaRPr lang="ru" dirty="0"/>
          </a:p>
        </p:txBody>
      </p:sp>
      <p:sp>
        <p:nvSpPr>
          <p:cNvPr id="5" name="Прямоугольник 4"/>
          <p:cNvSpPr/>
          <p:nvPr/>
        </p:nvSpPr>
        <p:spPr>
          <a:xfrm>
            <a:off x="2751421" y="2038720"/>
            <a:ext cx="3708066" cy="707886"/>
          </a:xfrm>
          <a:prstGeom prst="rect">
            <a:avLst/>
          </a:prstGeom>
        </p:spPr>
        <p:txBody>
          <a:bodyPr wrap="none">
            <a:spAutoFit/>
          </a:bodyPr>
          <a:lstStyle/>
          <a:p>
            <a:pPr algn="ctr"/>
            <a:r>
              <a:rPr lang="ru-RU" sz="4000" dirty="0">
                <a:latin typeface="Times New Roman" panose="02020603050405020304" pitchFamily="18" charset="0"/>
                <a:cs typeface="Times New Roman" panose="02020603050405020304" pitchFamily="18" charset="0"/>
              </a:rPr>
              <a:t>Дякую за увагу!</a:t>
            </a:r>
            <a:endParaRPr lang="ru-RU" sz="40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82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Google Shape;79;p16"/>
          <p:cNvSpPr txBox="1"/>
          <p:nvPr/>
        </p:nvSpPr>
        <p:spPr>
          <a:xfrm>
            <a:off x="0" y="1"/>
            <a:ext cx="9144000" cy="466724"/>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ПРОТОН-ЧУТЛИВІ ІОННІ КАНАЛИ:</a:t>
            </a:r>
          </a:p>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СТРУКТУРА ТА РОЗПОДІЛ В ТКАНИНАХ</a:t>
            </a:r>
          </a:p>
          <a:p>
            <a:pPr marL="0" lvl="0" indent="0" algn="ctr" rtl="0">
              <a:spcBef>
                <a:spcPts val="0"/>
              </a:spcBef>
              <a:spcAft>
                <a:spcPts val="0"/>
              </a:spcAft>
              <a:buNone/>
            </a:pPr>
            <a:endParaRPr dirty="0"/>
          </a:p>
        </p:txBody>
      </p:sp>
      <p:sp>
        <p:nvSpPr>
          <p:cNvPr id="6" name="TextBox 5"/>
          <p:cNvSpPr txBox="1"/>
          <p:nvPr/>
        </p:nvSpPr>
        <p:spPr>
          <a:xfrm flipH="1">
            <a:off x="1224276" y="4146339"/>
            <a:ext cx="7093882" cy="276999"/>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Кристалічна структура </a:t>
            </a:r>
            <a:r>
              <a:rPr lang="ru-RU" sz="1200" dirty="0">
                <a:latin typeface="Times New Roman" panose="02020603050405020304" pitchFamily="18" charset="0"/>
                <a:cs typeface="Times New Roman" panose="02020603050405020304" pitchFamily="18" charset="0"/>
              </a:rPr>
              <a:t>одної субодиниці </a:t>
            </a:r>
            <a:r>
              <a:rPr lang="uk-UA" sz="1200" dirty="0" smtClean="0">
                <a:latin typeface="Times New Roman" panose="02020603050405020304" pitchFamily="18" charset="0"/>
                <a:cs typeface="Times New Roman" panose="02020603050405020304" pitchFamily="18" charset="0"/>
              </a:rPr>
              <a:t>протон-чутливого іонного каналу </a:t>
            </a:r>
            <a:r>
              <a:rPr lang="en-US" sz="1200" dirty="0" smtClean="0">
                <a:latin typeface="Times New Roman" panose="02020603050405020304" pitchFamily="18" charset="0"/>
                <a:cs typeface="Times New Roman" panose="02020603050405020304" pitchFamily="18" charset="0"/>
              </a:rPr>
              <a:t>ASIC1a</a:t>
            </a:r>
            <a:r>
              <a:rPr lang="uk-UA" sz="1200" dirty="0" smtClean="0">
                <a:latin typeface="Times New Roman" panose="02020603050405020304" pitchFamily="18" charset="0"/>
                <a:cs typeface="Times New Roman" panose="02020603050405020304" pitchFamily="18" charset="0"/>
              </a:rPr>
              <a:t> та його модель</a:t>
            </a:r>
            <a:endParaRPr lang="uk-UA" sz="1200" dirty="0">
              <a:latin typeface="Times New Roman" panose="02020603050405020304" pitchFamily="18" charset="0"/>
              <a:cs typeface="Times New Roman" panose="02020603050405020304" pitchFamily="18" charset="0"/>
            </a:endParaRPr>
          </a:p>
        </p:txBody>
      </p:sp>
      <p:grpSp>
        <p:nvGrpSpPr>
          <p:cNvPr id="33" name="Группа 32"/>
          <p:cNvGrpSpPr/>
          <p:nvPr/>
        </p:nvGrpSpPr>
        <p:grpSpPr>
          <a:xfrm>
            <a:off x="1881390" y="738765"/>
            <a:ext cx="5381220" cy="3353481"/>
            <a:chOff x="1881390" y="570317"/>
            <a:chExt cx="5381220" cy="3353481"/>
          </a:xfrm>
        </p:grpSpPr>
        <p:grpSp>
          <p:nvGrpSpPr>
            <p:cNvPr id="31" name="Группа 30"/>
            <p:cNvGrpSpPr/>
            <p:nvPr/>
          </p:nvGrpSpPr>
          <p:grpSpPr>
            <a:xfrm>
              <a:off x="1881390" y="570317"/>
              <a:ext cx="5381220" cy="3217547"/>
              <a:chOff x="265807" y="592453"/>
              <a:chExt cx="5381220" cy="3217547"/>
            </a:xfrm>
          </p:grpSpPr>
          <p:pic>
            <p:nvPicPr>
              <p:cNvPr id="8" name="Рисунок 7"/>
              <p:cNvPicPr>
                <a:picLocks noChangeAspect="1"/>
              </p:cNvPicPr>
              <p:nvPr/>
            </p:nvPicPr>
            <p:blipFill rotWithShape="1">
              <a:blip r:embed="rId3"/>
              <a:srcRect l="10070" t="2567" r="19166" b="10696"/>
              <a:stretch/>
            </p:blipFill>
            <p:spPr>
              <a:xfrm>
                <a:off x="2662563" y="764476"/>
                <a:ext cx="2257688" cy="2961502"/>
              </a:xfrm>
              <a:prstGeom prst="rect">
                <a:avLst/>
              </a:prstGeom>
            </p:spPr>
          </p:pic>
          <p:pic>
            <p:nvPicPr>
              <p:cNvPr id="9" name="Рисунок 8"/>
              <p:cNvPicPr>
                <a:picLocks noChangeAspect="1"/>
              </p:cNvPicPr>
              <p:nvPr/>
            </p:nvPicPr>
            <p:blipFill>
              <a:blip r:embed="rId4"/>
              <a:stretch>
                <a:fillRect/>
              </a:stretch>
            </p:blipFill>
            <p:spPr>
              <a:xfrm>
                <a:off x="853221" y="592453"/>
                <a:ext cx="1854386" cy="3217547"/>
              </a:xfrm>
              <a:prstGeom prst="rect">
                <a:avLst/>
              </a:prstGeom>
            </p:spPr>
          </p:pic>
          <p:sp>
            <p:nvSpPr>
              <p:cNvPr id="10" name="TextBox 9"/>
              <p:cNvSpPr txBox="1"/>
              <p:nvPr/>
            </p:nvSpPr>
            <p:spPr>
              <a:xfrm>
                <a:off x="2636342" y="1731515"/>
                <a:ext cx="671979"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Долоня</a:t>
                </a:r>
                <a:endParaRPr lang="uk-UA" sz="1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826057" y="965481"/>
                <a:ext cx="659155"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Суглоб</a:t>
                </a:r>
                <a:endParaRPr lang="uk-UA" sz="1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791074" y="1822500"/>
                <a:ext cx="771526"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Великий палець</a:t>
                </a:r>
                <a:endParaRPr lang="uk-UA"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49919" y="625976"/>
                <a:ext cx="662361"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Палець</a:t>
                </a:r>
                <a:endParaRPr lang="uk-UA"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793908" y="845933"/>
                <a:ext cx="662361"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Палець</a:t>
                </a:r>
                <a:endParaRPr lang="uk-UA"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65807" y="1279221"/>
                <a:ext cx="771526"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Великий палець</a:t>
                </a:r>
                <a:endParaRPr lang="uk-UA" sz="1200" dirty="0">
                  <a:latin typeface="Times New Roman" panose="02020603050405020304" pitchFamily="18" charset="0"/>
                  <a:cs typeface="Times New Roman" panose="02020603050405020304" pitchFamily="18" charset="0"/>
                </a:endParaRPr>
              </a:p>
            </p:txBody>
          </p:sp>
          <p:cxnSp>
            <p:nvCxnSpPr>
              <p:cNvPr id="27" name="Прямая со стрелкой 26"/>
              <p:cNvCxnSpPr/>
              <p:nvPr/>
            </p:nvCxnSpPr>
            <p:spPr>
              <a:xfrm flipH="1">
                <a:off x="2601065" y="1103980"/>
                <a:ext cx="22499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697256" y="1263232"/>
                <a:ext cx="611065" cy="276999"/>
              </a:xfrm>
              <a:prstGeom prst="rect">
                <a:avLst/>
              </a:prstGeom>
              <a:noFill/>
            </p:spPr>
            <p:txBody>
              <a:bodyPr wrap="none" rtlCol="0">
                <a:spAutoFit/>
              </a:bodyPr>
              <a:lstStyle/>
              <a:p>
                <a:r>
                  <a:rPr lang="el-GR" sz="1200" dirty="0" smtClean="0">
                    <a:latin typeface="Times New Roman" panose="02020603050405020304" pitchFamily="18" charset="0"/>
                    <a:cs typeface="Times New Roman" panose="02020603050405020304" pitchFamily="18" charset="0"/>
                  </a:rPr>
                  <a:t>β-</a:t>
                </a:r>
                <a:r>
                  <a:rPr lang="ru-RU" sz="1200" dirty="0" err="1" smtClean="0">
                    <a:latin typeface="Times New Roman" panose="02020603050405020304" pitchFamily="18" charset="0"/>
                    <a:cs typeface="Times New Roman" panose="02020603050405020304" pitchFamily="18" charset="0"/>
                  </a:rPr>
                  <a:t>м’яч</a:t>
                </a:r>
                <a:endParaRPr lang="uk-UA" sz="12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182566" y="3345770"/>
                <a:ext cx="1380034"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Трансмембранні домени</a:t>
                </a:r>
                <a:endParaRPr lang="uk-UA" sz="12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4793908" y="1320051"/>
                <a:ext cx="853119"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рН сенсор</a:t>
                </a:r>
                <a:endParaRPr lang="uk-UA" sz="1200"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4257890" y="2332910"/>
                <a:ext cx="740908" cy="276999"/>
              </a:xfrm>
              <a:prstGeom prst="rect">
                <a:avLst/>
              </a:prstGeom>
              <a:noFill/>
            </p:spPr>
            <p:txBody>
              <a:bodyPr wrap="none" rtlCol="0">
                <a:spAutoFit/>
              </a:bodyPr>
              <a:lstStyle/>
              <a:p>
                <a:r>
                  <a:rPr lang="uk-UA" sz="1200" dirty="0" err="1">
                    <a:latin typeface="Times New Roman" panose="02020603050405020304" pitchFamily="18" charset="0"/>
                    <a:cs typeface="Times New Roman" panose="02020603050405020304" pitchFamily="18" charset="0"/>
                  </a:rPr>
                  <a:t>З</a:t>
                </a:r>
                <a:r>
                  <a:rPr lang="ru-RU" sz="1200" dirty="0" smtClean="0">
                    <a:latin typeface="Times New Roman" panose="02020603050405020304" pitchFamily="18" charset="0"/>
                    <a:cs typeface="Times New Roman" panose="02020603050405020304" pitchFamily="18" charset="0"/>
                  </a:rPr>
                  <a:t>ап’ястя</a:t>
                </a:r>
                <a:endParaRPr lang="uk-UA" sz="12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2062367" y="2260463"/>
                <a:ext cx="740908" cy="276999"/>
              </a:xfrm>
              <a:prstGeom prst="rect">
                <a:avLst/>
              </a:prstGeom>
              <a:noFill/>
            </p:spPr>
            <p:txBody>
              <a:bodyPr wrap="none" rtlCol="0">
                <a:spAutoFit/>
              </a:bodyPr>
              <a:lstStyle/>
              <a:p>
                <a:r>
                  <a:rPr lang="uk-UA" sz="1200" dirty="0" err="1">
                    <a:latin typeface="Times New Roman" panose="02020603050405020304" pitchFamily="18" charset="0"/>
                    <a:cs typeface="Times New Roman" panose="02020603050405020304" pitchFamily="18" charset="0"/>
                  </a:rPr>
                  <a:t>З</a:t>
                </a:r>
                <a:r>
                  <a:rPr lang="ru-RU" sz="1200" dirty="0" smtClean="0">
                    <a:latin typeface="Times New Roman" panose="02020603050405020304" pitchFamily="18" charset="0"/>
                    <a:cs typeface="Times New Roman" panose="02020603050405020304" pitchFamily="18" charset="0"/>
                  </a:rPr>
                  <a:t>ап’ястя</a:t>
                </a:r>
                <a:endParaRPr lang="uk-UA" sz="12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47316" y="2682830"/>
                <a:ext cx="1380034" cy="461665"/>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Трансмембранні домени</a:t>
                </a:r>
                <a:endParaRPr lang="uk-UA" sz="1200" dirty="0">
                  <a:latin typeface="Times New Roman" panose="02020603050405020304" pitchFamily="18" charset="0"/>
                  <a:cs typeface="Times New Roman" panose="02020603050405020304" pitchFamily="18" charset="0"/>
                </a:endParaRPr>
              </a:p>
            </p:txBody>
          </p:sp>
        </p:grpSp>
        <p:sp>
          <p:nvSpPr>
            <p:cNvPr id="37" name="TextBox 36"/>
            <p:cNvSpPr txBox="1"/>
            <p:nvPr/>
          </p:nvSpPr>
          <p:spPr>
            <a:xfrm>
              <a:off x="5115083" y="3646799"/>
              <a:ext cx="583814"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Канал</a:t>
              </a:r>
              <a:endParaRPr lang="uk-UA" sz="1200" dirty="0">
                <a:latin typeface="Times New Roman" panose="02020603050405020304" pitchFamily="18" charset="0"/>
                <a:cs typeface="Times New Roman" panose="02020603050405020304" pitchFamily="18" charset="0"/>
              </a:endParaRPr>
            </a:p>
          </p:txBody>
        </p:sp>
      </p:grpSp>
      <p:sp>
        <p:nvSpPr>
          <p:cNvPr id="32" name="TextBox 31"/>
          <p:cNvSpPr txBox="1"/>
          <p:nvPr/>
        </p:nvSpPr>
        <p:spPr>
          <a:xfrm>
            <a:off x="247770" y="1740558"/>
            <a:ext cx="1647048" cy="1569660"/>
          </a:xfrm>
          <a:prstGeom prst="rect">
            <a:avLst/>
          </a:prstGeom>
          <a:noFill/>
        </p:spPr>
        <p:txBody>
          <a:bodyPr wrap="square" rtlCol="0">
            <a:spAutoFit/>
          </a:bodyPr>
          <a:lstStyle/>
          <a:p>
            <a:r>
              <a:rPr lang="uk-UA" sz="1200" dirty="0" smtClean="0">
                <a:latin typeface="Times New Roman" panose="02020603050405020304" pitchFamily="18" charset="0"/>
                <a:cs typeface="Times New Roman" panose="02020603050405020304" pitchFamily="18" charset="0"/>
              </a:rPr>
              <a:t>Центральна нервова система:</a:t>
            </a:r>
          </a:p>
          <a:p>
            <a:endParaRPr lang="uk-UA" sz="1200" dirty="0" smtClean="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ASIC1a</a:t>
            </a:r>
            <a:endParaRPr lang="ru-RU" sz="1200" dirty="0" smtClean="0">
              <a:latin typeface="Times New Roman" panose="02020603050405020304" pitchFamily="18" charset="0"/>
              <a:cs typeface="Times New Roman" panose="02020603050405020304" pitchFamily="18" charset="0"/>
            </a:endParaRPr>
          </a:p>
          <a:p>
            <a:endParaRPr lang="uk-UA" sz="1200" dirty="0" smtClean="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ASIC2a</a:t>
            </a:r>
            <a:endParaRPr lang="ru-RU" sz="1200" dirty="0" smtClean="0">
              <a:latin typeface="Times New Roman" panose="02020603050405020304" pitchFamily="18" charset="0"/>
              <a:cs typeface="Times New Roman" panose="02020603050405020304" pitchFamily="18" charset="0"/>
            </a:endParaRPr>
          </a:p>
          <a:p>
            <a:endParaRPr lang="uk-UA" sz="1200" dirty="0" smtClean="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 ASIC2b</a:t>
            </a:r>
            <a:endParaRPr lang="uk-UA" sz="12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7337540" y="1740558"/>
            <a:ext cx="1647048" cy="2308324"/>
          </a:xfrm>
          <a:prstGeom prst="rect">
            <a:avLst/>
          </a:prstGeom>
          <a:noFill/>
        </p:spPr>
        <p:txBody>
          <a:bodyPr wrap="square" rtlCol="0">
            <a:spAutoFit/>
          </a:bodyPr>
          <a:lstStyle/>
          <a:p>
            <a:pPr algn="r"/>
            <a:r>
              <a:rPr lang="uk-UA" sz="1200" dirty="0" smtClean="0">
                <a:latin typeface="Times New Roman" panose="02020603050405020304" pitchFamily="18" charset="0"/>
                <a:cs typeface="Times New Roman" panose="02020603050405020304" pitchFamily="18" charset="0"/>
              </a:rPr>
              <a:t>Периферична нервова система:</a:t>
            </a:r>
          </a:p>
          <a:p>
            <a:pPr algn="r"/>
            <a:endParaRPr lang="uk-UA" sz="1200" dirty="0" smtClean="0">
              <a:latin typeface="Times New Roman" panose="02020603050405020304" pitchFamily="18" charset="0"/>
              <a:cs typeface="Times New Roman" panose="02020603050405020304" pitchFamily="18" charset="0"/>
            </a:endParaRPr>
          </a:p>
          <a:p>
            <a:pPr algn="r"/>
            <a:r>
              <a:rPr lang="en-US" sz="1200" dirty="0" smtClean="0">
                <a:latin typeface="Times New Roman" panose="02020603050405020304" pitchFamily="18" charset="0"/>
                <a:cs typeface="Times New Roman" panose="02020603050405020304" pitchFamily="18" charset="0"/>
              </a:rPr>
              <a:t>ASIC1a</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algn="r"/>
            <a:endParaRPr lang="uk-UA" sz="1200" dirty="0" smtClean="0">
              <a:latin typeface="Times New Roman" panose="02020603050405020304" pitchFamily="18" charset="0"/>
              <a:cs typeface="Times New Roman" panose="02020603050405020304" pitchFamily="18" charset="0"/>
            </a:endParaRPr>
          </a:p>
          <a:p>
            <a:pPr algn="r"/>
            <a:r>
              <a:rPr lang="en-US" sz="1200" dirty="0" smtClean="0">
                <a:latin typeface="Times New Roman" panose="02020603050405020304" pitchFamily="18" charset="0"/>
                <a:cs typeface="Times New Roman" panose="02020603050405020304" pitchFamily="18" charset="0"/>
              </a:rPr>
              <a:t> ASIC1b</a:t>
            </a:r>
            <a:r>
              <a:rPr lang="ru-RU"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algn="r"/>
            <a:endParaRPr lang="uk-UA" sz="1200" dirty="0" smtClean="0">
              <a:latin typeface="Times New Roman" panose="02020603050405020304" pitchFamily="18" charset="0"/>
              <a:cs typeface="Times New Roman" panose="02020603050405020304" pitchFamily="18" charset="0"/>
            </a:endParaRPr>
          </a:p>
          <a:p>
            <a:pPr algn="r"/>
            <a:r>
              <a:rPr lang="en-US" sz="1200" dirty="0" smtClean="0">
                <a:latin typeface="Times New Roman" panose="02020603050405020304" pitchFamily="18" charset="0"/>
                <a:cs typeface="Times New Roman" panose="02020603050405020304" pitchFamily="18" charset="0"/>
              </a:rPr>
              <a:t>ASIC2a</a:t>
            </a:r>
            <a:r>
              <a:rPr lang="ru-RU"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algn="r"/>
            <a:endParaRPr lang="uk-UA" sz="1200" dirty="0">
              <a:latin typeface="Times New Roman" panose="02020603050405020304" pitchFamily="18" charset="0"/>
              <a:cs typeface="Times New Roman" panose="02020603050405020304" pitchFamily="18" charset="0"/>
            </a:endParaRPr>
          </a:p>
          <a:p>
            <a:pPr algn="r"/>
            <a:r>
              <a:rPr lang="en-US" sz="1200" dirty="0" smtClean="0">
                <a:latin typeface="Times New Roman" panose="02020603050405020304" pitchFamily="18" charset="0"/>
                <a:cs typeface="Times New Roman" panose="02020603050405020304" pitchFamily="18" charset="0"/>
              </a:rPr>
              <a:t> ASIC2b</a:t>
            </a:r>
            <a:r>
              <a:rPr lang="ru-RU"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pPr algn="r"/>
            <a:endParaRPr lang="uk-UA" sz="1200" dirty="0" smtClean="0">
              <a:latin typeface="Times New Roman" panose="02020603050405020304" pitchFamily="18" charset="0"/>
              <a:cs typeface="Times New Roman" panose="02020603050405020304" pitchFamily="18" charset="0"/>
            </a:endParaRPr>
          </a:p>
          <a:p>
            <a:pPr algn="r"/>
            <a:r>
              <a:rPr lang="en-US" sz="1200" dirty="0" smtClean="0">
                <a:latin typeface="Times New Roman" panose="02020603050405020304" pitchFamily="18" charset="0"/>
                <a:cs typeface="Times New Roman" panose="02020603050405020304" pitchFamily="18" charset="0"/>
              </a:rPr>
              <a:t> ASIC3</a:t>
            </a:r>
            <a:r>
              <a:rPr lang="ru-RU"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p>
        </p:txBody>
      </p:sp>
      <p:sp>
        <p:nvSpPr>
          <p:cNvPr id="36" name="Прямоугольник 35"/>
          <p:cNvSpPr/>
          <p:nvPr/>
        </p:nvSpPr>
        <p:spPr>
          <a:xfrm>
            <a:off x="0" y="4873721"/>
            <a:ext cx="1435008" cy="246221"/>
          </a:xfrm>
          <a:prstGeom prst="rect">
            <a:avLst/>
          </a:prstGeom>
        </p:spPr>
        <p:txBody>
          <a:bodyPr wrap="none">
            <a:spAutoFit/>
          </a:bodyPr>
          <a:lstStyle/>
          <a:p>
            <a:r>
              <a:rPr lang="en-US" sz="1000" dirty="0">
                <a:latin typeface="Times New Roman" panose="02020603050405020304" pitchFamily="18" charset="0"/>
                <a:cs typeface="Times New Roman" panose="02020603050405020304" pitchFamily="18" charset="0"/>
              </a:rPr>
              <a:t>Jasti</a:t>
            </a:r>
            <a:r>
              <a:rPr lang="uk-UA" sz="1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et al., </a:t>
            </a:r>
            <a:r>
              <a:rPr lang="en-US" sz="1000" i="1" dirty="0">
                <a:latin typeface="Times New Roman" panose="02020603050405020304" pitchFamily="18" charset="0"/>
                <a:cs typeface="Times New Roman" panose="02020603050405020304" pitchFamily="18" charset="0"/>
              </a:rPr>
              <a:t>Nature</a:t>
            </a:r>
            <a:r>
              <a:rPr lang="en-US" sz="1000" dirty="0">
                <a:latin typeface="Times New Roman" panose="02020603050405020304" pitchFamily="18" charset="0"/>
                <a:cs typeface="Times New Roman" panose="02020603050405020304" pitchFamily="18" charset="0"/>
              </a:rPr>
              <a:t>, 2007</a:t>
            </a:r>
            <a:endParaRPr lang="uk-UA" sz="1000" dirty="0">
              <a:latin typeface="Times New Roman" panose="02020603050405020304" pitchFamily="18" charset="0"/>
              <a:cs typeface="Times New Roman" panose="02020603050405020304" pitchFamily="18" charset="0"/>
            </a:endParaRPr>
          </a:p>
        </p:txBody>
      </p:sp>
      <p:sp>
        <p:nvSpPr>
          <p:cNvPr id="46" name="Номер слайда 2"/>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r>
              <a:rPr lang="ru" dirty="0" smtClean="0"/>
              <a:t>2/14</a:t>
            </a:r>
            <a:endParaRPr lang="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3</a:t>
            </a:fld>
            <a:r>
              <a:rPr lang="ru" dirty="0" smtClean="0"/>
              <a:t>/14</a:t>
            </a:r>
            <a:endParaRPr lang="ru" dirty="0"/>
          </a:p>
        </p:txBody>
      </p:sp>
      <p:pic>
        <p:nvPicPr>
          <p:cNvPr id="7" name="Рисунок 6"/>
          <p:cNvPicPr>
            <a:picLocks noChangeAspect="1"/>
          </p:cNvPicPr>
          <p:nvPr/>
        </p:nvPicPr>
        <p:blipFill>
          <a:blip r:embed="rId3"/>
          <a:stretch>
            <a:fillRect/>
          </a:stretch>
        </p:blipFill>
        <p:spPr>
          <a:xfrm>
            <a:off x="2434301" y="1172120"/>
            <a:ext cx="4139443" cy="3491097"/>
          </a:xfrm>
          <a:prstGeom prst="rect">
            <a:avLst/>
          </a:prstGeom>
        </p:spPr>
      </p:pic>
      <p:sp>
        <p:nvSpPr>
          <p:cNvPr id="8" name="TextBox 7"/>
          <p:cNvSpPr txBox="1"/>
          <p:nvPr/>
        </p:nvSpPr>
        <p:spPr>
          <a:xfrm>
            <a:off x="814429" y="787730"/>
            <a:ext cx="7379185" cy="276999"/>
          </a:xfrm>
          <a:prstGeom prst="rect">
            <a:avLst/>
          </a:prstGeom>
          <a:noFill/>
        </p:spPr>
        <p:txBody>
          <a:bodyPr wrap="square" rtlCol="0">
            <a:spAutoFit/>
          </a:bodyPr>
          <a:lstStyle/>
          <a:p>
            <a:pPr algn="ctr"/>
            <a:r>
              <a:rPr lang="uk-UA" sz="1200" b="1" dirty="0" smtClean="0">
                <a:latin typeface="Times New Roman" panose="02020603050405020304" pitchFamily="18" charset="0"/>
                <a:cs typeface="Times New Roman" panose="02020603050405020304" pitchFamily="18" charset="0"/>
              </a:rPr>
              <a:t>Роль </a:t>
            </a:r>
            <a:r>
              <a:rPr lang="uk-UA" sz="1200" b="1" dirty="0">
                <a:latin typeface="Times New Roman" panose="02020603050405020304" pitchFamily="18" charset="0"/>
                <a:cs typeface="Times New Roman" panose="02020603050405020304" pitchFamily="18" charset="0"/>
              </a:rPr>
              <a:t>активації </a:t>
            </a:r>
            <a:r>
              <a:rPr lang="en-US" sz="1200" b="1" dirty="0">
                <a:latin typeface="Times New Roman" panose="02020603050405020304" pitchFamily="18" charset="0"/>
                <a:cs typeface="Times New Roman" panose="02020603050405020304" pitchFamily="18" charset="0"/>
              </a:rPr>
              <a:t>ASIC1a </a:t>
            </a:r>
            <a:r>
              <a:rPr lang="uk-UA" sz="1200" b="1" dirty="0">
                <a:latin typeface="Times New Roman" panose="02020603050405020304" pitchFamily="18" charset="0"/>
                <a:cs typeface="Times New Roman" panose="02020603050405020304" pitchFamily="18" charset="0"/>
              </a:rPr>
              <a:t>в ішемічній травмі нейрона та нейропротекції блокатором / інгібітором </a:t>
            </a:r>
            <a:r>
              <a:rPr lang="en-US" sz="1200" b="1" dirty="0">
                <a:latin typeface="Times New Roman" panose="02020603050405020304" pitchFamily="18" charset="0"/>
                <a:cs typeface="Times New Roman" panose="02020603050405020304" pitchFamily="18" charset="0"/>
              </a:rPr>
              <a:t>ASIC1a</a:t>
            </a:r>
            <a:r>
              <a:rPr lang="en-US" sz="1200" b="1" dirty="0" smtClean="0">
                <a:latin typeface="Times New Roman" panose="02020603050405020304" pitchFamily="18" charset="0"/>
                <a:cs typeface="Times New Roman" panose="02020603050405020304" pitchFamily="18" charset="0"/>
              </a:rPr>
              <a:t>.</a:t>
            </a:r>
            <a:endParaRPr lang="uk-UA" sz="1200" b="1"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0" y="4870177"/>
            <a:ext cx="234391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Xiong et al., </a:t>
            </a:r>
            <a:r>
              <a:rPr lang="en-US" sz="1000" i="1" dirty="0">
                <a:latin typeface="Times New Roman" panose="02020603050405020304" pitchFamily="18" charset="0"/>
                <a:cs typeface="Times New Roman" panose="02020603050405020304" pitchFamily="18" charset="0"/>
              </a:rPr>
              <a:t>Curr Opin Pharmacol</a:t>
            </a:r>
            <a:r>
              <a:rPr lang="en-US" sz="1000" dirty="0" smtClean="0">
                <a:latin typeface="Times New Roman" panose="02020603050405020304" pitchFamily="18" charset="0"/>
                <a:cs typeface="Times New Roman" panose="02020603050405020304" pitchFamily="18" charset="0"/>
              </a:rPr>
              <a:t>., 2008</a:t>
            </a:r>
            <a:endParaRPr lang="uk-UA" sz="1000" dirty="0">
              <a:latin typeface="Times New Roman" panose="02020603050405020304" pitchFamily="18" charset="0"/>
              <a:cs typeface="Times New Roman" panose="02020603050405020304" pitchFamily="18" charset="0"/>
            </a:endParaRPr>
          </a:p>
        </p:txBody>
      </p:sp>
      <p:sp>
        <p:nvSpPr>
          <p:cNvPr id="13" name="Google Shape;79;p16"/>
          <p:cNvSpPr txBox="1"/>
          <p:nvPr/>
        </p:nvSpPr>
        <p:spPr>
          <a:xfrm>
            <a:off x="0" y="1"/>
            <a:ext cx="9144000" cy="466724"/>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ПРОТОН-ЧУТЛИВІ ІОННІ КАНАЛИ:</a:t>
            </a:r>
          </a:p>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НЕЙРОПРОТЕКТОРНІ ВЛАСТИВОСТІ</a:t>
            </a:r>
            <a:endParaRPr lang="ru-RU" dirty="0"/>
          </a:p>
        </p:txBody>
      </p:sp>
      <p:sp>
        <p:nvSpPr>
          <p:cNvPr id="14" name="Прямоугольник 13"/>
          <p:cNvSpPr/>
          <p:nvPr/>
        </p:nvSpPr>
        <p:spPr>
          <a:xfrm>
            <a:off x="166552" y="1631625"/>
            <a:ext cx="2267749" cy="461665"/>
          </a:xfrm>
          <a:prstGeom prst="rect">
            <a:avLst/>
          </a:prstGeom>
        </p:spPr>
        <p:txBody>
          <a:bodyPr wrap="square">
            <a:spAutoFit/>
          </a:bodyPr>
          <a:lstStyle/>
          <a:p>
            <a:pPr algn="r"/>
            <a:r>
              <a:rPr lang="uk-UA" sz="1200" dirty="0" smtClean="0">
                <a:latin typeface="Times New Roman" panose="02020603050405020304" pitchFamily="18" charset="0"/>
                <a:cs typeface="Times New Roman" panose="02020603050405020304" pitchFamily="18" charset="0"/>
              </a:rPr>
              <a:t>Висока концентрація </a:t>
            </a:r>
            <a:r>
              <a:rPr lang="uk-UA" sz="1200" dirty="0">
                <a:latin typeface="Times New Roman" panose="02020603050405020304" pitchFamily="18" charset="0"/>
                <a:cs typeface="Times New Roman" panose="02020603050405020304" pitchFamily="18" charset="0"/>
              </a:rPr>
              <a:t>позаклітинних </a:t>
            </a:r>
            <a:r>
              <a:rPr lang="uk-UA" sz="1200" dirty="0" smtClean="0">
                <a:latin typeface="Times New Roman" panose="02020603050405020304" pitchFamily="18" charset="0"/>
                <a:cs typeface="Times New Roman" panose="02020603050405020304" pitchFamily="18" charset="0"/>
              </a:rPr>
              <a:t>протонів</a:t>
            </a:r>
            <a:endParaRPr lang="uk-UA" sz="1200" dirty="0"/>
          </a:p>
        </p:txBody>
      </p:sp>
      <p:sp>
        <p:nvSpPr>
          <p:cNvPr id="15" name="Прямоугольник 14"/>
          <p:cNvSpPr/>
          <p:nvPr/>
        </p:nvSpPr>
        <p:spPr>
          <a:xfrm>
            <a:off x="6479059" y="1446958"/>
            <a:ext cx="2267749" cy="830997"/>
          </a:xfrm>
          <a:prstGeom prst="rect">
            <a:avLst/>
          </a:prstGeom>
        </p:spPr>
        <p:txBody>
          <a:bodyPr wrap="square">
            <a:spAutoFit/>
          </a:bodyPr>
          <a:lstStyle/>
          <a:p>
            <a:r>
              <a:rPr lang="uk-UA" sz="1200" dirty="0" smtClean="0">
                <a:latin typeface="Times New Roman" panose="02020603050405020304" pitchFamily="18" charset="0"/>
                <a:cs typeface="Times New Roman" panose="02020603050405020304" pitchFamily="18" charset="0"/>
              </a:rPr>
              <a:t>Великий </a:t>
            </a:r>
            <a:r>
              <a:rPr lang="uk-UA" sz="1200" dirty="0">
                <a:latin typeface="Times New Roman" panose="02020603050405020304" pitchFamily="18" charset="0"/>
                <a:cs typeface="Times New Roman" panose="02020603050405020304" pitchFamily="18" charset="0"/>
              </a:rPr>
              <a:t>приплив</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іонів</a:t>
            </a:r>
            <a:r>
              <a:rPr lang="uk-UA"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Na</a:t>
            </a:r>
            <a:r>
              <a:rPr lang="en-US" sz="1200" baseline="30000" dirty="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 </a:t>
            </a:r>
            <a:r>
              <a:rPr lang="uk-UA" sz="1200" dirty="0" smtClean="0">
                <a:latin typeface="Times New Roman" panose="02020603050405020304" pitchFamily="18" charset="0"/>
                <a:cs typeface="Times New Roman" panose="02020603050405020304" pitchFamily="18" charset="0"/>
              </a:rPr>
              <a:t>та Са</a:t>
            </a:r>
            <a:r>
              <a:rPr lang="uk-UA" sz="1200" baseline="30000" dirty="0" smtClean="0">
                <a:latin typeface="Times New Roman" panose="02020603050405020304" pitchFamily="18" charset="0"/>
                <a:cs typeface="Times New Roman" panose="02020603050405020304" pitchFamily="18" charset="0"/>
              </a:rPr>
              <a:t>2+ </a:t>
            </a:r>
            <a:r>
              <a:rPr lang="uk-UA" sz="1200" dirty="0" smtClean="0">
                <a:latin typeface="Times New Roman" panose="02020603050405020304" pitchFamily="18" charset="0"/>
                <a:cs typeface="Times New Roman" panose="02020603050405020304" pitchFamily="18" charset="0"/>
              </a:rPr>
              <a:t>спричиняє ушкодження </a:t>
            </a:r>
            <a:r>
              <a:rPr lang="uk-UA" sz="1200" dirty="0">
                <a:latin typeface="Times New Roman" panose="02020603050405020304" pitchFamily="18" charset="0"/>
                <a:cs typeface="Times New Roman" panose="02020603050405020304" pitchFamily="18" charset="0"/>
              </a:rPr>
              <a:t>нейронів і </a:t>
            </a:r>
            <a:r>
              <a:rPr lang="uk-UA" sz="1200" dirty="0" smtClean="0">
                <a:latin typeface="Times New Roman" panose="02020603050405020304" pitchFamily="18" charset="0"/>
                <a:cs typeface="Times New Roman" panose="02020603050405020304" pitchFamily="18" charset="0"/>
              </a:rPr>
              <a:t>збільшує об’єм ураження мозку </a:t>
            </a:r>
            <a:endParaRPr lang="uk-UA" sz="1200" dirty="0"/>
          </a:p>
        </p:txBody>
      </p:sp>
      <p:sp>
        <p:nvSpPr>
          <p:cNvPr id="17" name="Прямоугольник 16"/>
          <p:cNvSpPr/>
          <p:nvPr/>
        </p:nvSpPr>
        <p:spPr>
          <a:xfrm>
            <a:off x="166552" y="3014461"/>
            <a:ext cx="2267749" cy="1200329"/>
          </a:xfrm>
          <a:prstGeom prst="rect">
            <a:avLst/>
          </a:prstGeom>
        </p:spPr>
        <p:txBody>
          <a:bodyPr wrap="square">
            <a:spAutoFit/>
          </a:bodyPr>
          <a:lstStyle/>
          <a:p>
            <a:pPr algn="r"/>
            <a:r>
              <a:rPr lang="uk-UA" sz="1200" dirty="0">
                <a:latin typeface="Times New Roman" panose="02020603050405020304" pitchFamily="18" charset="0"/>
                <a:cs typeface="Times New Roman" panose="02020603050405020304" pitchFamily="18" charset="0"/>
              </a:rPr>
              <a:t>Приплив іонів </a:t>
            </a:r>
            <a:r>
              <a:rPr lang="en-US" sz="1200" dirty="0">
                <a:latin typeface="Times New Roman" panose="02020603050405020304" pitchFamily="18" charset="0"/>
                <a:cs typeface="Times New Roman" panose="02020603050405020304" pitchFamily="18" charset="0"/>
              </a:rPr>
              <a:t>Na</a:t>
            </a:r>
            <a:r>
              <a:rPr lang="en-US" sz="1200" baseline="300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та Са</a:t>
            </a:r>
            <a:r>
              <a:rPr lang="uk-UA" sz="1200" baseline="30000" dirty="0">
                <a:latin typeface="Times New Roman" panose="02020603050405020304" pitchFamily="18" charset="0"/>
                <a:cs typeface="Times New Roman" panose="02020603050405020304" pitchFamily="18" charset="0"/>
              </a:rPr>
              <a:t>2+ </a:t>
            </a:r>
            <a:r>
              <a:rPr lang="uk-UA" sz="1200" baseline="30000" dirty="0" smtClean="0">
                <a:latin typeface="Times New Roman" panose="02020603050405020304" pitchFamily="18" charset="0"/>
                <a:cs typeface="Times New Roman" panose="02020603050405020304" pitchFamily="18" charset="0"/>
              </a:rPr>
              <a:t> </a:t>
            </a:r>
            <a:r>
              <a:rPr lang="uk-UA" sz="1200" dirty="0" smtClean="0">
                <a:latin typeface="Times New Roman" panose="02020603050405020304" pitchFamily="18" charset="0"/>
                <a:cs typeface="Times New Roman" panose="02020603050405020304" pitchFamily="18" charset="0"/>
              </a:rPr>
              <a:t>зменшується </a:t>
            </a:r>
            <a:r>
              <a:rPr lang="uk-UA" sz="1200" dirty="0">
                <a:latin typeface="Times New Roman" panose="02020603050405020304" pitchFamily="18" charset="0"/>
                <a:cs typeface="Times New Roman" panose="02020603050405020304" pitchFamily="18" charset="0"/>
              </a:rPr>
              <a:t>за рахунок прямої блокади каналу (</a:t>
            </a:r>
            <a:r>
              <a:rPr lang="uk-UA" sz="1200" dirty="0" smtClean="0">
                <a:latin typeface="Times New Roman" panose="02020603050405020304" pitchFamily="18" charset="0"/>
                <a:cs typeface="Times New Roman" panose="02020603050405020304" pitchFamily="18" charset="0"/>
              </a:rPr>
              <a:t>наприклад, амілоридом) </a:t>
            </a:r>
            <a:r>
              <a:rPr lang="uk-UA" sz="1200" dirty="0">
                <a:latin typeface="Times New Roman" panose="02020603050405020304" pitchFamily="18" charset="0"/>
                <a:cs typeface="Times New Roman" panose="02020603050405020304" pitchFamily="18" charset="0"/>
              </a:rPr>
              <a:t>або зміни </a:t>
            </a:r>
            <a:r>
              <a:rPr lang="uk-UA" sz="1200" dirty="0" smtClean="0">
                <a:latin typeface="Times New Roman" panose="02020603050405020304" pitchFamily="18" charset="0"/>
                <a:cs typeface="Times New Roman" panose="02020603050405020304" pitchFamily="18" charset="0"/>
              </a:rPr>
              <a:t>конфоормації каналу (наприклад,  </a:t>
            </a:r>
            <a:r>
              <a:rPr lang="en-US" sz="1200" dirty="0">
                <a:latin typeface="Times New Roman" panose="02020603050405020304" pitchFamily="18" charset="0"/>
                <a:cs typeface="Times New Roman" panose="02020603050405020304" pitchFamily="18" charset="0"/>
              </a:rPr>
              <a:t>PcTX1)</a:t>
            </a:r>
            <a:endParaRPr lang="uk-UA" sz="1200" dirty="0"/>
          </a:p>
        </p:txBody>
      </p:sp>
      <p:sp>
        <p:nvSpPr>
          <p:cNvPr id="18" name="Прямоугольник 17"/>
          <p:cNvSpPr/>
          <p:nvPr/>
        </p:nvSpPr>
        <p:spPr>
          <a:xfrm>
            <a:off x="6573744" y="3291459"/>
            <a:ext cx="1426250" cy="646331"/>
          </a:xfrm>
          <a:prstGeom prst="rect">
            <a:avLst/>
          </a:prstGeom>
        </p:spPr>
        <p:txBody>
          <a:bodyPr wrap="square">
            <a:spAutoFit/>
          </a:bodyPr>
          <a:lstStyle/>
          <a:p>
            <a:r>
              <a:rPr lang="uk-UA" sz="1200" dirty="0" smtClean="0">
                <a:latin typeface="Times New Roman" panose="02020603050405020304" pitchFamily="18" charset="0"/>
                <a:cs typeface="Times New Roman" panose="02020603050405020304" pitchFamily="18" charset="0"/>
              </a:rPr>
              <a:t>Нейропротекція </a:t>
            </a:r>
            <a:r>
              <a:rPr lang="uk-UA" sz="1200" dirty="0">
                <a:latin typeface="Times New Roman" panose="02020603050405020304" pitchFamily="18" charset="0"/>
                <a:cs typeface="Times New Roman" panose="02020603050405020304" pitchFamily="18" charset="0"/>
              </a:rPr>
              <a:t>та </a:t>
            </a:r>
            <a:r>
              <a:rPr lang="uk-UA" sz="1200" dirty="0" smtClean="0">
                <a:latin typeface="Times New Roman" panose="02020603050405020304" pitchFamily="18" charset="0"/>
                <a:cs typeface="Times New Roman" panose="02020603050405020304" pitchFamily="18" charset="0"/>
              </a:rPr>
              <a:t>малий об’єм </a:t>
            </a:r>
            <a:r>
              <a:rPr lang="uk-UA" sz="1200" dirty="0">
                <a:latin typeface="Times New Roman" panose="02020603050405020304" pitchFamily="18" charset="0"/>
                <a:cs typeface="Times New Roman" panose="02020603050405020304" pitchFamily="18" charset="0"/>
              </a:rPr>
              <a:t>ураження</a:t>
            </a:r>
            <a:endParaRPr lang="uk-UA" sz="1200" dirty="0"/>
          </a:p>
        </p:txBody>
      </p:sp>
    </p:spTree>
    <p:extLst>
      <p:ext uri="{BB962C8B-B14F-4D97-AF65-F5344CB8AC3E}">
        <p14:creationId xmlns:p14="http://schemas.microsoft.com/office/powerpoint/2010/main" val="1338761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скругленными противолежащими углами 1"/>
          <p:cNvSpPr/>
          <p:nvPr/>
        </p:nvSpPr>
        <p:spPr>
          <a:xfrm>
            <a:off x="5586760" y="3739887"/>
            <a:ext cx="2885697" cy="994808"/>
          </a:xfrm>
          <a:prstGeom prst="round2Diag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Номер слайда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4</a:t>
            </a:fld>
            <a:r>
              <a:rPr lang="ru" dirty="0" smtClean="0"/>
              <a:t>/14</a:t>
            </a:r>
            <a:endParaRPr lang="ru" dirty="0"/>
          </a:p>
        </p:txBody>
      </p:sp>
      <p:sp>
        <p:nvSpPr>
          <p:cNvPr id="8" name="Google Shape;79;p16"/>
          <p:cNvSpPr txBox="1"/>
          <p:nvPr/>
        </p:nvSpPr>
        <p:spPr>
          <a:xfrm>
            <a:off x="0" y="1"/>
            <a:ext cx="9144000" cy="466724"/>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ПРОТОН-ЧУТЛИВІ ІОННІ КАНАЛИ:</a:t>
            </a:r>
          </a:p>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РОЛЬ У ФОРМУВАННІ СПОНТАННОЇ МОЗКОВОЇ ТА ЕПІЛЕПТИФОРМНОЇ АКТИВНОСТІ</a:t>
            </a:r>
            <a:endParaRPr lang="ru-RU" b="1" dirty="0"/>
          </a:p>
        </p:txBody>
      </p:sp>
      <p:pic>
        <p:nvPicPr>
          <p:cNvPr id="9" name="Рисунок 8"/>
          <p:cNvPicPr>
            <a:picLocks noChangeAspect="1"/>
          </p:cNvPicPr>
          <p:nvPr/>
        </p:nvPicPr>
        <p:blipFill>
          <a:blip r:embed="rId3"/>
          <a:stretch>
            <a:fillRect/>
          </a:stretch>
        </p:blipFill>
        <p:spPr>
          <a:xfrm>
            <a:off x="261938" y="642564"/>
            <a:ext cx="4033336" cy="1647993"/>
          </a:xfrm>
          <a:prstGeom prst="rect">
            <a:avLst/>
          </a:prstGeom>
        </p:spPr>
      </p:pic>
      <p:sp>
        <p:nvSpPr>
          <p:cNvPr id="10" name="Прямоугольник 9"/>
          <p:cNvSpPr/>
          <p:nvPr/>
        </p:nvSpPr>
        <p:spPr>
          <a:xfrm>
            <a:off x="4295273" y="836870"/>
            <a:ext cx="1503978" cy="646331"/>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Вплив амілориду на частоту </a:t>
            </a:r>
            <a:r>
              <a:rPr lang="ru-RU" sz="1200" dirty="0" smtClean="0">
                <a:latin typeface="Times New Roman" panose="02020603050405020304" pitchFamily="18" charset="0"/>
                <a:cs typeface="Times New Roman" panose="02020603050405020304" pitchFamily="18" charset="0"/>
              </a:rPr>
              <a:t>розрядів </a:t>
            </a:r>
            <a:r>
              <a:rPr lang="ru-RU" sz="1200" dirty="0">
                <a:latin typeface="Times New Roman" panose="02020603050405020304" pitchFamily="18" charset="0"/>
                <a:cs typeface="Times New Roman" panose="02020603050405020304" pitchFamily="18" charset="0"/>
              </a:rPr>
              <a:t>ЕЕГ у </a:t>
            </a:r>
            <a:r>
              <a:rPr lang="ru-RU" sz="1200" dirty="0" smtClean="0">
                <a:latin typeface="Times New Roman" panose="02020603050405020304" pitchFamily="18" charset="0"/>
                <a:cs typeface="Times New Roman" panose="02020603050405020304" pitchFamily="18" charset="0"/>
              </a:rPr>
              <a:t>щурів</a:t>
            </a:r>
          </a:p>
        </p:txBody>
      </p:sp>
      <p:sp>
        <p:nvSpPr>
          <p:cNvPr id="11" name="Прямоугольник 10"/>
          <p:cNvSpPr/>
          <p:nvPr/>
        </p:nvSpPr>
        <p:spPr>
          <a:xfrm>
            <a:off x="753742" y="2276054"/>
            <a:ext cx="2241319" cy="246221"/>
          </a:xfrm>
          <a:prstGeom prst="rect">
            <a:avLst/>
          </a:prstGeom>
        </p:spPr>
        <p:txBody>
          <a:bodyPr wrap="none">
            <a:spAutoFit/>
          </a:bodyPr>
          <a:lstStyle/>
          <a:p>
            <a:r>
              <a:rPr lang="en-US" sz="1000" dirty="0" smtClean="0">
                <a:latin typeface="Times New Roman" panose="02020603050405020304" pitchFamily="18" charset="0"/>
                <a:cs typeface="Times New Roman" panose="02020603050405020304" pitchFamily="18" charset="0"/>
              </a:rPr>
              <a:t>Liang</a:t>
            </a:r>
            <a:r>
              <a:rPr lang="uk-UA" sz="100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et al., </a:t>
            </a:r>
            <a:r>
              <a:rPr lang="en-US" sz="1000" i="1" dirty="0">
                <a:latin typeface="Times New Roman" panose="02020603050405020304" pitchFamily="18" charset="0"/>
                <a:cs typeface="Times New Roman" panose="02020603050405020304" pitchFamily="18" charset="0"/>
              </a:rPr>
              <a:t>Int J Clin Exp </a:t>
            </a:r>
            <a:r>
              <a:rPr lang="en-US" sz="1000" i="1" dirty="0" smtClean="0">
                <a:latin typeface="Times New Roman" panose="02020603050405020304" pitchFamily="18" charset="0"/>
                <a:cs typeface="Times New Roman" panose="02020603050405020304" pitchFamily="18" charset="0"/>
              </a:rPr>
              <a:t>Pathol, </a:t>
            </a:r>
            <a:r>
              <a:rPr lang="en-US" sz="1000" dirty="0" smtClean="0">
                <a:latin typeface="Times New Roman" panose="02020603050405020304" pitchFamily="18" charset="0"/>
                <a:cs typeface="Times New Roman" panose="02020603050405020304" pitchFamily="18" charset="0"/>
              </a:rPr>
              <a:t>2015</a:t>
            </a:r>
            <a:endParaRPr lang="en-US" sz="1000" dirty="0">
              <a:latin typeface="Times New Roman" panose="02020603050405020304" pitchFamily="18" charset="0"/>
              <a:cs typeface="Times New Roman" panose="02020603050405020304" pitchFamily="18" charset="0"/>
            </a:endParaRPr>
          </a:p>
        </p:txBody>
      </p:sp>
      <p:pic>
        <p:nvPicPr>
          <p:cNvPr id="12" name="Рисунок 4" descr="seizure jpg.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6048375" y="551683"/>
            <a:ext cx="2917825" cy="1916113"/>
          </a:xfrm>
          <a:prstGeom prst="rect">
            <a:avLst/>
          </a:prstGeom>
          <a:noFill/>
          <a:ln w="9525">
            <a:noFill/>
            <a:miter lim="800000"/>
            <a:headEnd/>
            <a:tailEnd/>
          </a:ln>
        </p:spPr>
      </p:pic>
      <p:sp>
        <p:nvSpPr>
          <p:cNvPr id="13" name="TextBox 11"/>
          <p:cNvSpPr txBox="1">
            <a:spLocks noChangeArrowheads="1"/>
          </p:cNvSpPr>
          <p:nvPr/>
        </p:nvSpPr>
        <p:spPr bwMode="auto">
          <a:xfrm>
            <a:off x="6726703" y="2387062"/>
            <a:ext cx="2020105" cy="246221"/>
          </a:xfrm>
          <a:prstGeom prst="rect">
            <a:avLst/>
          </a:prstGeom>
          <a:noFill/>
          <a:ln w="9525">
            <a:noFill/>
            <a:miter lim="800000"/>
            <a:headEnd/>
            <a:tailEnd/>
          </a:ln>
        </p:spPr>
        <p:txBody>
          <a:bodyPr wrap="none">
            <a:spAutoFit/>
          </a:bodyPr>
          <a:lstStyle/>
          <a:p>
            <a:r>
              <a:rPr lang="en-US" sz="1000" dirty="0" smtClean="0">
                <a:solidFill>
                  <a:schemeClr val="tx1"/>
                </a:solidFill>
                <a:latin typeface="Times New Roman" panose="02020603050405020304" pitchFamily="18" charset="0"/>
                <a:cs typeface="Times New Roman" panose="02020603050405020304" pitchFamily="18" charset="0"/>
              </a:rPr>
              <a:t>Ziemann</a:t>
            </a:r>
            <a:r>
              <a:rPr lang="uk-UA" sz="1000" dirty="0" smtClean="0">
                <a:solidFill>
                  <a:schemeClr val="tx1"/>
                </a:solidFill>
                <a:latin typeface="Times New Roman" panose="02020603050405020304" pitchFamily="18" charset="0"/>
                <a:cs typeface="Times New Roman" panose="02020603050405020304" pitchFamily="18" charset="0"/>
              </a:rPr>
              <a:t> </a:t>
            </a:r>
            <a:r>
              <a:rPr lang="en-US" sz="1000" dirty="0" smtClean="0">
                <a:solidFill>
                  <a:schemeClr val="tx1"/>
                </a:solidFill>
                <a:latin typeface="Times New Roman" panose="02020603050405020304" pitchFamily="18" charset="0"/>
                <a:cs typeface="Times New Roman" panose="02020603050405020304" pitchFamily="18" charset="0"/>
              </a:rPr>
              <a:t>et al., </a:t>
            </a:r>
            <a:r>
              <a:rPr lang="en-US" sz="1000" i="1" dirty="0" smtClean="0">
                <a:solidFill>
                  <a:schemeClr val="tx1"/>
                </a:solidFill>
                <a:latin typeface="Times New Roman" panose="02020603050405020304" pitchFamily="18" charset="0"/>
                <a:cs typeface="Times New Roman" panose="02020603050405020304" pitchFamily="18" charset="0"/>
              </a:rPr>
              <a:t>Nat. Neurosci. </a:t>
            </a:r>
            <a:r>
              <a:rPr lang="en-US" sz="1000" dirty="0" smtClean="0">
                <a:solidFill>
                  <a:schemeClr val="tx1"/>
                </a:solidFill>
                <a:latin typeface="Times New Roman" panose="02020603050405020304" pitchFamily="18" charset="0"/>
                <a:cs typeface="Times New Roman" panose="02020603050405020304" pitchFamily="18" charset="0"/>
              </a:rPr>
              <a:t>2008</a:t>
            </a:r>
            <a:endParaRPr lang="ru-RU" sz="1000" dirty="0">
              <a:solidFill>
                <a:schemeClr val="tx1"/>
              </a:solidFill>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5"/>
          <a:stretch>
            <a:fillRect/>
          </a:stretch>
        </p:blipFill>
        <p:spPr>
          <a:xfrm>
            <a:off x="789651" y="2599192"/>
            <a:ext cx="2231231" cy="2025017"/>
          </a:xfrm>
          <a:prstGeom prst="rect">
            <a:avLst/>
          </a:prstGeom>
        </p:spPr>
      </p:pic>
      <p:sp>
        <p:nvSpPr>
          <p:cNvPr id="16" name="Прямоугольник 15"/>
          <p:cNvSpPr/>
          <p:nvPr/>
        </p:nvSpPr>
        <p:spPr>
          <a:xfrm>
            <a:off x="3479344" y="2826842"/>
            <a:ext cx="2402681" cy="1015663"/>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Сполука</a:t>
            </a:r>
            <a:r>
              <a:rPr lang="uk-UA" sz="1200" dirty="0" smtClean="0">
                <a:latin typeface="Times New Roman" panose="02020603050405020304" pitchFamily="18" charset="0"/>
                <a:cs typeface="Times New Roman" panose="02020603050405020304" pitchFamily="18" charset="0"/>
              </a:rPr>
              <a:t> </a:t>
            </a:r>
            <a:r>
              <a:rPr lang="uk-UA" sz="1200" dirty="0">
                <a:latin typeface="Times New Roman" panose="02020603050405020304" pitchFamily="18" charset="0"/>
                <a:cs typeface="Times New Roman" panose="02020603050405020304" pitchFamily="18" charset="0"/>
              </a:rPr>
              <a:t>5b інгібує струми ASIC1a залежно від діючого рН у наномолярних концентраціях, коли канали активуються легкими змінами рН.</a:t>
            </a:r>
          </a:p>
        </p:txBody>
      </p:sp>
      <p:sp>
        <p:nvSpPr>
          <p:cNvPr id="17" name="Прямоугольник 16"/>
          <p:cNvSpPr/>
          <p:nvPr/>
        </p:nvSpPr>
        <p:spPr>
          <a:xfrm>
            <a:off x="5958939" y="2873009"/>
            <a:ext cx="3062219" cy="461665"/>
          </a:xfrm>
          <a:prstGeom prst="rect">
            <a:avLst/>
          </a:prstGeom>
        </p:spPr>
        <p:txBody>
          <a:bodyPr wrap="square">
            <a:spAutoFit/>
          </a:bodyPr>
          <a:lstStyle/>
          <a:p>
            <a:pPr algn="r"/>
            <a:r>
              <a:rPr lang="en-US" sz="1200" dirty="0">
                <a:latin typeface="Times New Roman" panose="02020603050405020304" pitchFamily="18" charset="0"/>
                <a:cs typeface="Times New Roman" panose="02020603050405020304" pitchFamily="18" charset="0"/>
              </a:rPr>
              <a:t>ASIC1a </a:t>
            </a:r>
            <a:r>
              <a:rPr lang="ru-RU" sz="1200" dirty="0">
                <a:latin typeface="Times New Roman" panose="02020603050405020304" pitchFamily="18" charset="0"/>
                <a:cs typeface="Times New Roman" panose="02020603050405020304" pitchFamily="18" charset="0"/>
              </a:rPr>
              <a:t>опосередковує протиепілептичну дію кислоти у </a:t>
            </a:r>
            <a:r>
              <a:rPr lang="ru-RU" sz="1200" dirty="0" smtClean="0">
                <a:latin typeface="Times New Roman" panose="02020603050405020304" pitchFamily="18" charset="0"/>
                <a:cs typeface="Times New Roman" panose="02020603050405020304" pitchFamily="18" charset="0"/>
              </a:rPr>
              <a:t>гіпокамп</a:t>
            </a:r>
            <a:r>
              <a:rPr lang="uk-UA" sz="1200" dirty="0" smtClean="0">
                <a:latin typeface="Times New Roman" panose="02020603050405020304" pitchFamily="18" charset="0"/>
                <a:cs typeface="Times New Roman" panose="02020603050405020304" pitchFamily="18" charset="0"/>
              </a:rPr>
              <a:t>і</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055107" y="4624209"/>
            <a:ext cx="2056973" cy="276999"/>
          </a:xfrm>
          <a:prstGeom prst="rect">
            <a:avLst/>
          </a:prstGeom>
          <a:noFill/>
        </p:spPr>
        <p:txBody>
          <a:bodyPr wrap="none" rtlCol="0">
            <a:spAutoFit/>
          </a:bodyPr>
          <a:lstStyle/>
          <a:p>
            <a:r>
              <a:rPr lang="en-US" sz="1200" dirty="0" smtClean="0">
                <a:solidFill>
                  <a:schemeClr val="tx1"/>
                </a:solidFill>
                <a:latin typeface="Times New Roman" panose="02020603050405020304" pitchFamily="18" charset="0"/>
                <a:cs typeface="Times New Roman" panose="02020603050405020304" pitchFamily="18" charset="0"/>
              </a:rPr>
              <a:t>Buta et al., </a:t>
            </a:r>
            <a:r>
              <a:rPr lang="en-US" sz="1200" i="1" dirty="0">
                <a:solidFill>
                  <a:schemeClr val="tx1"/>
                </a:solidFill>
                <a:latin typeface="Times New Roman" panose="02020603050405020304" pitchFamily="18" charset="0"/>
                <a:cs typeface="Times New Roman" panose="02020603050405020304" pitchFamily="18" charset="0"/>
              </a:rPr>
              <a:t>J Med </a:t>
            </a:r>
            <a:r>
              <a:rPr lang="en-US" sz="1200" i="1" dirty="0" smtClean="0">
                <a:solidFill>
                  <a:schemeClr val="tx1"/>
                </a:solidFill>
                <a:latin typeface="Times New Roman" panose="02020603050405020304" pitchFamily="18" charset="0"/>
                <a:cs typeface="Times New Roman" panose="02020603050405020304" pitchFamily="18" charset="0"/>
              </a:rPr>
              <a:t>Chem, </a:t>
            </a:r>
            <a:r>
              <a:rPr lang="en-US" sz="1200" dirty="0" smtClean="0">
                <a:solidFill>
                  <a:schemeClr val="tx1"/>
                </a:solidFill>
                <a:latin typeface="Times New Roman" panose="02020603050405020304" pitchFamily="18" charset="0"/>
                <a:cs typeface="Times New Roman" panose="02020603050405020304" pitchFamily="18" charset="0"/>
              </a:rPr>
              <a:t>2015</a:t>
            </a: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5799251" y="3719032"/>
            <a:ext cx="2742171" cy="1015663"/>
          </a:xfrm>
          <a:prstGeom prst="rect">
            <a:avLst/>
          </a:prstGeom>
        </p:spPr>
        <p:txBody>
          <a:bodyPr wrap="square">
            <a:spAutoFit/>
          </a:bodyPr>
          <a:lstStyle/>
          <a:p>
            <a:r>
              <a:rPr lang="uk-UA" sz="1200" dirty="0">
                <a:latin typeface="Times New Roman" panose="02020603050405020304" pitchFamily="18" charset="0"/>
                <a:cs typeface="Times New Roman" panose="02020603050405020304" pitchFamily="18" charset="0"/>
              </a:rPr>
              <a:t>Різні патологічні стани, такі як ішемічний інсульт, епілепсія, запалення тощо, характеризуються лише легким підкисленням тканини, де сполука 5b є найбільш ефективною</a:t>
            </a:r>
          </a:p>
        </p:txBody>
      </p:sp>
      <p:cxnSp>
        <p:nvCxnSpPr>
          <p:cNvPr id="14" name="Прямая со стрелкой 13"/>
          <p:cNvCxnSpPr/>
          <p:nvPr/>
        </p:nvCxnSpPr>
        <p:spPr>
          <a:xfrm flipH="1" flipV="1">
            <a:off x="3900974" y="1160035"/>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flipH="1" flipV="1">
            <a:off x="7701767" y="2753145"/>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H="1" flipV="1">
            <a:off x="3112080" y="3317026"/>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20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5" name="Google Shape;85;p17"/>
          <p:cNvSpPr txBox="1">
            <a:spLocks/>
          </p:cNvSpPr>
          <p:nvPr/>
        </p:nvSpPr>
        <p:spPr>
          <a:xfrm>
            <a:off x="144378" y="1"/>
            <a:ext cx="8698833" cy="50532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180975" algn="just">
              <a:lnSpc>
                <a:spcPct val="115000"/>
              </a:lnSpc>
              <a:buClr>
                <a:schemeClr val="dk1"/>
              </a:buClr>
              <a:buSzPts val="1100"/>
            </a:pPr>
            <a:endParaRPr lang="ru-RU" sz="1400" b="1" dirty="0" smtClean="0">
              <a:solidFill>
                <a:schemeClr val="dk1"/>
              </a:solidFill>
              <a:latin typeface="Times New Roman"/>
              <a:ea typeface="Times New Roman"/>
              <a:cs typeface="Times New Roman"/>
              <a:sym typeface="Times New Roman"/>
            </a:endParaRPr>
          </a:p>
          <a:p>
            <a:pPr marL="0" indent="180975" algn="just">
              <a:buClr>
                <a:schemeClr val="dk1"/>
              </a:buClr>
              <a:buSzPts val="1100"/>
            </a:pPr>
            <a:r>
              <a:rPr lang="ru-RU" sz="1400" b="1" dirty="0" smtClean="0">
                <a:solidFill>
                  <a:schemeClr val="dk1"/>
                </a:solidFill>
                <a:latin typeface="Times New Roman"/>
                <a:ea typeface="Times New Roman"/>
                <a:cs typeface="Times New Roman"/>
                <a:sym typeface="Times New Roman"/>
              </a:rPr>
              <a:t>Мета </a:t>
            </a:r>
            <a:r>
              <a:rPr lang="ru-RU" sz="1400" b="1" dirty="0" smtClean="0">
                <a:solidFill>
                  <a:schemeClr val="dk1"/>
                </a:solidFill>
                <a:latin typeface="Times New Roman"/>
                <a:ea typeface="Times New Roman"/>
                <a:cs typeface="Times New Roman"/>
                <a:sym typeface="Times New Roman"/>
              </a:rPr>
              <a:t>роботи.</a:t>
            </a:r>
            <a:endParaRPr lang="ru-RU" sz="1400" b="1" dirty="0" smtClean="0">
              <a:solidFill>
                <a:schemeClr val="dk1"/>
              </a:solidFill>
              <a:latin typeface="Times New Roman"/>
              <a:ea typeface="Times New Roman"/>
              <a:cs typeface="Times New Roman"/>
              <a:sym typeface="Times New Roman"/>
            </a:endParaRPr>
          </a:p>
          <a:p>
            <a:pPr marL="0" indent="180975" algn="just"/>
            <a:r>
              <a:rPr lang="ru-RU" sz="1400" dirty="0" smtClean="0">
                <a:solidFill>
                  <a:schemeClr val="dk1"/>
                </a:solidFill>
                <a:latin typeface="Times New Roman"/>
                <a:ea typeface="Times New Roman"/>
                <a:cs typeface="Times New Roman"/>
                <a:sym typeface="Times New Roman"/>
              </a:rPr>
              <a:t>Полягає у </a:t>
            </a:r>
            <a:r>
              <a:rPr lang="uk-UA" sz="1400" dirty="0" smtClean="0">
                <a:solidFill>
                  <a:schemeClr val="dk1"/>
                </a:solidFill>
                <a:latin typeface="Times New Roman"/>
                <a:ea typeface="Times New Roman"/>
                <a:cs typeface="Times New Roman"/>
                <a:sym typeface="Times New Roman"/>
              </a:rPr>
              <a:t>дослідженні</a:t>
            </a:r>
            <a:r>
              <a:rPr lang="ru-RU" sz="1400" dirty="0" smtClean="0">
                <a:solidFill>
                  <a:schemeClr val="dk1"/>
                </a:solidFill>
                <a:latin typeface="Times New Roman"/>
                <a:ea typeface="Times New Roman"/>
                <a:cs typeface="Times New Roman"/>
                <a:sym typeface="Times New Roman"/>
              </a:rPr>
              <a:t> </a:t>
            </a:r>
            <a:r>
              <a:rPr lang="uk-UA" sz="1400" dirty="0" smtClean="0">
                <a:solidFill>
                  <a:schemeClr val="dk1"/>
                </a:solidFill>
                <a:latin typeface="Times New Roman"/>
                <a:ea typeface="Times New Roman"/>
                <a:cs typeface="Times New Roman"/>
                <a:sym typeface="Times New Roman"/>
              </a:rPr>
              <a:t>впливу</a:t>
            </a:r>
            <a:r>
              <a:rPr lang="ru-RU" sz="1400" dirty="0" smtClean="0">
                <a:solidFill>
                  <a:schemeClr val="dk1"/>
                </a:solidFill>
                <a:latin typeface="Times New Roman"/>
                <a:ea typeface="Times New Roman"/>
                <a:cs typeface="Times New Roman"/>
                <a:sym typeface="Times New Roman"/>
              </a:rPr>
              <a:t> протон-чутливих іонних каналів на поведінкову та електричну мозкову активність щурів.</a:t>
            </a:r>
          </a:p>
          <a:p>
            <a:pPr marL="0" indent="540000" algn="just"/>
            <a:endParaRPr lang="ru-RU" sz="1400" dirty="0" smtClean="0">
              <a:solidFill>
                <a:schemeClr val="dk1"/>
              </a:solidFill>
              <a:latin typeface="Times New Roman"/>
              <a:ea typeface="Times New Roman"/>
              <a:cs typeface="Times New Roman"/>
              <a:sym typeface="Times New Roman"/>
            </a:endParaRPr>
          </a:p>
          <a:p>
            <a:pPr marL="0" indent="180975" algn="just"/>
            <a:r>
              <a:rPr lang="ru-RU" sz="1400" b="1" dirty="0" smtClean="0">
                <a:solidFill>
                  <a:schemeClr val="dk1"/>
                </a:solidFill>
                <a:latin typeface="Times New Roman"/>
                <a:ea typeface="Times New Roman"/>
                <a:cs typeface="Times New Roman"/>
                <a:sym typeface="Times New Roman"/>
              </a:rPr>
              <a:t>Завдання дослідження.</a:t>
            </a:r>
          </a:p>
          <a:p>
            <a:pPr marL="0" indent="180975" algn="just">
              <a:buClr>
                <a:schemeClr val="dk1"/>
              </a:buClr>
              <a:buSzPts val="1200"/>
              <a:buFont typeface="Times New Roman"/>
              <a:buAutoNum type="arabicPeriod"/>
            </a:pPr>
            <a:r>
              <a:rPr lang="ru-RU" sz="1400" dirty="0" smtClean="0">
                <a:solidFill>
                  <a:schemeClr val="dk1"/>
                </a:solidFill>
                <a:latin typeface="Times New Roman"/>
                <a:ea typeface="Times New Roman"/>
                <a:cs typeface="Times New Roman"/>
                <a:sym typeface="Times New Roman"/>
              </a:rPr>
              <a:t>Визначити роль протон-чутливих іонних каналів у формуванні спонтанної гіпокампальної активності у каїнатній моделі епілепсії.</a:t>
            </a:r>
          </a:p>
          <a:p>
            <a:pPr marL="0" indent="180975" algn="just">
              <a:buClr>
                <a:schemeClr val="dk1"/>
              </a:buClr>
              <a:buSzPts val="1200"/>
              <a:buFont typeface="Times New Roman"/>
              <a:buAutoNum type="arabicPeriod"/>
            </a:pPr>
            <a:r>
              <a:rPr lang="ru-RU" sz="1400" dirty="0" smtClean="0">
                <a:solidFill>
                  <a:schemeClr val="dk1"/>
                </a:solidFill>
                <a:latin typeface="Times New Roman"/>
                <a:ea typeface="Times New Roman"/>
                <a:cs typeface="Times New Roman"/>
                <a:sym typeface="Times New Roman"/>
              </a:rPr>
              <a:t>Оцінити вплив блокування протон-чутливих </a:t>
            </a:r>
            <a:r>
              <a:rPr lang="ru-RU" sz="1400" dirty="0">
                <a:solidFill>
                  <a:schemeClr val="dk1"/>
                </a:solidFill>
                <a:latin typeface="Times New Roman"/>
                <a:ea typeface="Times New Roman"/>
                <a:cs typeface="Times New Roman"/>
                <a:sym typeface="Times New Roman"/>
              </a:rPr>
              <a:t>іонних каналів </a:t>
            </a:r>
            <a:r>
              <a:rPr lang="ru-RU" sz="1400" dirty="0" smtClean="0">
                <a:solidFill>
                  <a:schemeClr val="dk1"/>
                </a:solidFill>
                <a:latin typeface="Times New Roman"/>
                <a:ea typeface="Times New Roman"/>
                <a:cs typeface="Times New Roman"/>
                <a:sym typeface="Times New Roman"/>
              </a:rPr>
              <a:t>на </a:t>
            </a:r>
            <a:r>
              <a:rPr lang="el-GR" sz="1400" dirty="0" smtClean="0">
                <a:solidFill>
                  <a:schemeClr val="dk1"/>
                </a:solidFill>
                <a:latin typeface="Times New Roman"/>
                <a:ea typeface="Times New Roman"/>
                <a:cs typeface="Times New Roman"/>
                <a:sym typeface="Times New Roman"/>
              </a:rPr>
              <a:t>θ-</a:t>
            </a:r>
            <a:r>
              <a:rPr lang="ru-RU" sz="1400" dirty="0" smtClean="0">
                <a:solidFill>
                  <a:schemeClr val="dk1"/>
                </a:solidFill>
                <a:latin typeface="Times New Roman"/>
                <a:ea typeface="Times New Roman"/>
                <a:cs typeface="Times New Roman"/>
                <a:sym typeface="Times New Roman"/>
              </a:rPr>
              <a:t>ритм та на такі поведінкові реакції щурів, як тривожність, локомоторна активність.</a:t>
            </a:r>
          </a:p>
          <a:p>
            <a:pPr marL="0" indent="180975" algn="just">
              <a:buClr>
                <a:schemeClr val="dk1"/>
              </a:buClr>
              <a:buSzPts val="1200"/>
              <a:buFont typeface="Times New Roman"/>
              <a:buAutoNum type="arabicPeriod"/>
            </a:pPr>
            <a:r>
              <a:rPr lang="ru-RU" sz="1400" dirty="0" smtClean="0">
                <a:solidFill>
                  <a:schemeClr val="dk1"/>
                </a:solidFill>
                <a:latin typeface="Times New Roman"/>
                <a:ea typeface="Times New Roman"/>
                <a:cs typeface="Times New Roman"/>
                <a:sym typeface="Times New Roman"/>
              </a:rPr>
              <a:t>Визначити ефект блокування протон-чутливих </a:t>
            </a:r>
            <a:r>
              <a:rPr lang="ru-RU" sz="1400" dirty="0">
                <a:solidFill>
                  <a:schemeClr val="dk1"/>
                </a:solidFill>
                <a:latin typeface="Times New Roman"/>
                <a:ea typeface="Times New Roman"/>
                <a:cs typeface="Times New Roman"/>
                <a:sym typeface="Times New Roman"/>
              </a:rPr>
              <a:t>іонних каналів </a:t>
            </a:r>
            <a:r>
              <a:rPr lang="ru-RU" sz="1400" dirty="0" smtClean="0">
                <a:solidFill>
                  <a:schemeClr val="dk1"/>
                </a:solidFill>
                <a:latin typeface="Times New Roman"/>
                <a:ea typeface="Times New Roman"/>
                <a:cs typeface="Times New Roman"/>
                <a:sym typeface="Times New Roman"/>
              </a:rPr>
              <a:t>на поведінку щурів у літій-пілокарпіновій моделі епілепсії.</a:t>
            </a:r>
          </a:p>
          <a:p>
            <a:pPr marL="0" indent="180975" algn="just">
              <a:buClr>
                <a:schemeClr val="dk1"/>
              </a:buClr>
              <a:buSzPts val="1200"/>
              <a:buFont typeface="Times New Roman"/>
              <a:buAutoNum type="arabicPeriod"/>
            </a:pPr>
            <a:r>
              <a:rPr lang="ru-RU" sz="1400" dirty="0" smtClean="0">
                <a:solidFill>
                  <a:schemeClr val="dk1"/>
                </a:solidFill>
                <a:latin typeface="Times New Roman"/>
                <a:ea typeface="Times New Roman"/>
                <a:cs typeface="Times New Roman"/>
                <a:sym typeface="Times New Roman"/>
              </a:rPr>
              <a:t>Розробити прототип пристрою для реєстрації електрокортикограми головного </a:t>
            </a:r>
            <a:r>
              <a:rPr lang="ru-RU" sz="1400" dirty="0" smtClean="0">
                <a:solidFill>
                  <a:schemeClr val="dk1"/>
                </a:solidFill>
                <a:latin typeface="Times New Roman"/>
                <a:ea typeface="Times New Roman"/>
                <a:cs typeface="Times New Roman"/>
                <a:sym typeface="Times New Roman"/>
              </a:rPr>
              <a:t>мозку </a:t>
            </a:r>
            <a:r>
              <a:rPr lang="ru-RU" sz="1400" dirty="0" smtClean="0">
                <a:solidFill>
                  <a:schemeClr val="dk1"/>
                </a:solidFill>
                <a:latin typeface="Times New Roman"/>
                <a:ea typeface="Times New Roman"/>
                <a:cs typeface="Times New Roman"/>
                <a:sym typeface="Times New Roman"/>
              </a:rPr>
              <a:t>щурів.</a:t>
            </a:r>
          </a:p>
          <a:p>
            <a:pPr marL="358775" indent="-358775" algn="just">
              <a:buClr>
                <a:schemeClr val="dk1"/>
              </a:buClr>
              <a:buSzPts val="1200"/>
              <a:buFont typeface="Times New Roman"/>
              <a:buAutoNum type="arabicPeriod"/>
            </a:pPr>
            <a:endParaRPr lang="ru-RU" sz="1400" dirty="0" smtClean="0">
              <a:solidFill>
                <a:schemeClr val="dk1"/>
              </a:solidFill>
              <a:latin typeface="Times New Roman"/>
              <a:ea typeface="Times New Roman"/>
              <a:cs typeface="Times New Roman"/>
              <a:sym typeface="Times New Roman"/>
            </a:endParaRPr>
          </a:p>
          <a:p>
            <a:pPr marL="0" indent="180975" algn="just"/>
            <a:r>
              <a:rPr lang="ru-RU" sz="1400" b="1" dirty="0" smtClean="0">
                <a:solidFill>
                  <a:schemeClr val="dk1"/>
                </a:solidFill>
                <a:latin typeface="Times New Roman"/>
                <a:ea typeface="Times New Roman"/>
                <a:cs typeface="Times New Roman"/>
                <a:sym typeface="Times New Roman"/>
              </a:rPr>
              <a:t>Об’єкт дослідження</a:t>
            </a:r>
            <a:r>
              <a:rPr lang="ru-RU" sz="1400" dirty="0" smtClean="0">
                <a:solidFill>
                  <a:schemeClr val="dk1"/>
                </a:solidFill>
                <a:latin typeface="Times New Roman"/>
                <a:ea typeface="Times New Roman"/>
                <a:cs typeface="Times New Roman"/>
                <a:sym typeface="Times New Roman"/>
              </a:rPr>
              <a:t>: поведінкові реакції та гіпокампальна активність щурів</a:t>
            </a:r>
          </a:p>
          <a:p>
            <a:pPr marL="0" indent="540000" algn="just"/>
            <a:endParaRPr lang="ru-RU" sz="1400" dirty="0" smtClean="0">
              <a:solidFill>
                <a:schemeClr val="dk1"/>
              </a:solidFill>
              <a:latin typeface="Times New Roman"/>
              <a:ea typeface="Times New Roman"/>
              <a:cs typeface="Times New Roman"/>
              <a:sym typeface="Times New Roman"/>
            </a:endParaRPr>
          </a:p>
          <a:p>
            <a:pPr marL="0" indent="180975" algn="just"/>
            <a:r>
              <a:rPr lang="ru-RU" sz="1400" b="1" dirty="0" smtClean="0">
                <a:solidFill>
                  <a:schemeClr val="dk1"/>
                </a:solidFill>
                <a:latin typeface="Times New Roman"/>
                <a:ea typeface="Times New Roman"/>
                <a:cs typeface="Times New Roman"/>
                <a:sym typeface="Times New Roman"/>
              </a:rPr>
              <a:t>Предмет дослідження</a:t>
            </a:r>
            <a:r>
              <a:rPr lang="ru-RU" sz="1400" dirty="0" smtClean="0">
                <a:solidFill>
                  <a:schemeClr val="dk1"/>
                </a:solidFill>
                <a:latin typeface="Times New Roman"/>
                <a:ea typeface="Times New Roman"/>
                <a:cs typeface="Times New Roman"/>
                <a:sym typeface="Times New Roman"/>
              </a:rPr>
              <a:t>: </a:t>
            </a:r>
            <a:r>
              <a:rPr lang="ru-RU" sz="1400" dirty="0">
                <a:solidFill>
                  <a:schemeClr val="dk1"/>
                </a:solidFill>
                <a:latin typeface="Times New Roman"/>
                <a:ea typeface="Times New Roman"/>
                <a:cs typeface="Times New Roman"/>
                <a:sym typeface="Times New Roman"/>
              </a:rPr>
              <a:t>ефект блокади </a:t>
            </a:r>
            <a:r>
              <a:rPr lang="ru-RU" sz="1400" dirty="0" smtClean="0">
                <a:solidFill>
                  <a:schemeClr val="dk1"/>
                </a:solidFill>
                <a:latin typeface="Times New Roman"/>
                <a:ea typeface="Times New Roman"/>
                <a:cs typeface="Times New Roman"/>
                <a:sym typeface="Times New Roman"/>
              </a:rPr>
              <a:t>протон-чутливих </a:t>
            </a:r>
            <a:r>
              <a:rPr lang="ru-RU" sz="1400" dirty="0">
                <a:solidFill>
                  <a:schemeClr val="dk1"/>
                </a:solidFill>
                <a:latin typeface="Times New Roman"/>
                <a:ea typeface="Times New Roman"/>
                <a:cs typeface="Times New Roman"/>
                <a:sym typeface="Times New Roman"/>
              </a:rPr>
              <a:t>іонних каналів на гіпокампальну активність у каїнатній моделі </a:t>
            </a:r>
            <a:r>
              <a:rPr lang="ru-RU" sz="1400" dirty="0" smtClean="0">
                <a:solidFill>
                  <a:schemeClr val="dk1"/>
                </a:solidFill>
                <a:latin typeface="Times New Roman"/>
                <a:ea typeface="Times New Roman"/>
                <a:cs typeface="Times New Roman"/>
                <a:sym typeface="Times New Roman"/>
              </a:rPr>
              <a:t>епілепсії, зміни у поведінці щурів та </a:t>
            </a:r>
            <a:r>
              <a:rPr lang="el-GR" sz="1400" dirty="0">
                <a:solidFill>
                  <a:schemeClr val="dk1"/>
                </a:solidFill>
                <a:latin typeface="Times New Roman"/>
                <a:ea typeface="Times New Roman"/>
                <a:cs typeface="Times New Roman"/>
                <a:sym typeface="Times New Roman"/>
              </a:rPr>
              <a:t>θ-</a:t>
            </a:r>
            <a:r>
              <a:rPr lang="ru-RU" sz="1400" dirty="0" smtClean="0">
                <a:solidFill>
                  <a:schemeClr val="dk1"/>
                </a:solidFill>
                <a:latin typeface="Times New Roman"/>
                <a:ea typeface="Times New Roman"/>
                <a:cs typeface="Times New Roman"/>
                <a:sym typeface="Times New Roman"/>
              </a:rPr>
              <a:t>ритму за умови блокади протон-чутливих </a:t>
            </a:r>
            <a:r>
              <a:rPr lang="ru-RU" sz="1400" dirty="0">
                <a:solidFill>
                  <a:schemeClr val="dk1"/>
                </a:solidFill>
                <a:latin typeface="Times New Roman"/>
                <a:ea typeface="Times New Roman"/>
                <a:cs typeface="Times New Roman"/>
                <a:sym typeface="Times New Roman"/>
              </a:rPr>
              <a:t>іонних </a:t>
            </a:r>
            <a:r>
              <a:rPr lang="ru-RU" sz="1400" dirty="0" smtClean="0">
                <a:solidFill>
                  <a:schemeClr val="dk1"/>
                </a:solidFill>
                <a:latin typeface="Times New Roman"/>
                <a:ea typeface="Times New Roman"/>
                <a:cs typeface="Times New Roman"/>
                <a:sym typeface="Times New Roman"/>
              </a:rPr>
              <a:t>каналів, вплив на поведінку щурів </a:t>
            </a:r>
            <a:r>
              <a:rPr lang="ru-RU" sz="1400" dirty="0">
                <a:solidFill>
                  <a:schemeClr val="dk1"/>
                </a:solidFill>
                <a:latin typeface="Times New Roman"/>
                <a:ea typeface="Times New Roman"/>
                <a:cs typeface="Times New Roman"/>
                <a:sym typeface="Times New Roman"/>
              </a:rPr>
              <a:t>блокади </a:t>
            </a:r>
            <a:r>
              <a:rPr lang="ru-RU" sz="1400" dirty="0" smtClean="0">
                <a:solidFill>
                  <a:schemeClr val="dk1"/>
                </a:solidFill>
                <a:latin typeface="Times New Roman"/>
                <a:ea typeface="Times New Roman"/>
                <a:cs typeface="Times New Roman"/>
                <a:sym typeface="Times New Roman"/>
              </a:rPr>
              <a:t>протон-чутливих </a:t>
            </a:r>
            <a:r>
              <a:rPr lang="ru-RU" sz="1400" dirty="0">
                <a:solidFill>
                  <a:schemeClr val="dk1"/>
                </a:solidFill>
                <a:latin typeface="Times New Roman"/>
                <a:ea typeface="Times New Roman"/>
                <a:cs typeface="Times New Roman"/>
                <a:sym typeface="Times New Roman"/>
              </a:rPr>
              <a:t>іонних </a:t>
            </a:r>
            <a:r>
              <a:rPr lang="ru-RU" sz="1400" dirty="0" smtClean="0">
                <a:solidFill>
                  <a:schemeClr val="dk1"/>
                </a:solidFill>
                <a:latin typeface="Times New Roman"/>
                <a:ea typeface="Times New Roman"/>
                <a:cs typeface="Times New Roman"/>
                <a:sym typeface="Times New Roman"/>
              </a:rPr>
              <a:t>каналів у літій-пілокарпіновій моделі епілепсії.</a:t>
            </a:r>
          </a:p>
          <a:p>
            <a:pPr marL="0" indent="540000" algn="just">
              <a:buClr>
                <a:schemeClr val="dk1"/>
              </a:buClr>
              <a:buSzPts val="1100"/>
            </a:pPr>
            <a:endParaRPr lang="ru-RU" sz="1400" dirty="0">
              <a:solidFill>
                <a:schemeClr val="dk1"/>
              </a:solidFill>
              <a:latin typeface="Times New Roman"/>
              <a:ea typeface="Times New Roman"/>
              <a:cs typeface="Times New Roman"/>
              <a:sym typeface="Times New Roman"/>
            </a:endParaRPr>
          </a:p>
        </p:txBody>
      </p:sp>
      <p:sp>
        <p:nvSpPr>
          <p:cNvPr id="6" name="Google Shape;8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ru" dirty="0" smtClean="0"/>
              <a:t>5/14</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smtClean="0"/>
              <a:t>6</a:t>
            </a:fld>
            <a:r>
              <a:rPr lang="ru" dirty="0" smtClean="0"/>
              <a:t>/14</a:t>
            </a:r>
            <a:endParaRPr dirty="0"/>
          </a:p>
        </p:txBody>
      </p:sp>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8605" r="11279" b="10904"/>
          <a:stretch/>
        </p:blipFill>
        <p:spPr>
          <a:xfrm>
            <a:off x="3808479" y="2040885"/>
            <a:ext cx="2243890" cy="1403653"/>
          </a:xfrm>
          <a:prstGeom prst="rect">
            <a:avLst/>
          </a:prstGeom>
        </p:spPr>
      </p:pic>
      <p:sp>
        <p:nvSpPr>
          <p:cNvPr id="6" name="TextBox 5"/>
          <p:cNvSpPr txBox="1"/>
          <p:nvPr/>
        </p:nvSpPr>
        <p:spPr>
          <a:xfrm>
            <a:off x="1550070" y="2339904"/>
            <a:ext cx="2143462" cy="646331"/>
          </a:xfrm>
          <a:prstGeom prst="rect">
            <a:avLst/>
          </a:prstGeom>
          <a:noFill/>
        </p:spPr>
        <p:txBody>
          <a:bodyPr wrap="square" rtlCol="0">
            <a:spAutoFit/>
          </a:bodyPr>
          <a:lstStyle/>
          <a:p>
            <a:pPr lvl="0" algn="r"/>
            <a:r>
              <a:rPr lang="uk-UA" sz="1200" dirty="0" smtClean="0">
                <a:latin typeface="Times New Roman" panose="02020603050405020304" pitchFamily="18" charset="0"/>
                <a:cs typeface="Times New Roman" panose="02020603050405020304" pitchFamily="18" charset="0"/>
              </a:rPr>
              <a:t>Операція з імплантації електродів для реєстрації електрокортикограми</a:t>
            </a:r>
            <a:endParaRPr lang="ru-RU" sz="1200" dirty="0">
              <a:latin typeface="Times New Roman" panose="02020603050405020304" pitchFamily="18" charset="0"/>
              <a:cs typeface="Times New Roman" panose="02020603050405020304" pitchFamily="18" charset="0"/>
            </a:endParaRPr>
          </a:p>
        </p:txBody>
      </p:sp>
      <p:sp>
        <p:nvSpPr>
          <p:cNvPr id="7" name="Google Shape;79;p16"/>
          <p:cNvSpPr txBox="1"/>
          <p:nvPr/>
        </p:nvSpPr>
        <p:spPr>
          <a:xfrm>
            <a:off x="0" y="0"/>
            <a:ext cx="9144000" cy="509350"/>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ru-RU" sz="1200" b="1" dirty="0" smtClean="0">
                <a:solidFill>
                  <a:schemeClr val="dk1"/>
                </a:solidFill>
                <a:latin typeface="Times New Roman"/>
                <a:ea typeface="Times New Roman"/>
                <a:cs typeface="Times New Roman"/>
                <a:sym typeface="Times New Roman"/>
              </a:rPr>
              <a:t>МЕТОДОЛОГІЯ:</a:t>
            </a:r>
          </a:p>
          <a:p>
            <a:pPr algn="ctr">
              <a:buClr>
                <a:schemeClr val="dk1"/>
              </a:buClr>
              <a:buSzPts val="1100"/>
            </a:pPr>
            <a:r>
              <a:rPr lang="ru-RU" sz="1200" b="1" dirty="0" smtClean="0">
                <a:solidFill>
                  <a:schemeClr val="dk1"/>
                </a:solidFill>
                <a:latin typeface="Times New Roman"/>
                <a:ea typeface="Times New Roman"/>
                <a:cs typeface="Times New Roman"/>
                <a:sym typeface="Times New Roman"/>
              </a:rPr>
              <a:t> ЕЛЕКТРОФІЗІОЛОГІЧНІ РЕЄСТРАЦІЇ </a:t>
            </a:r>
            <a:r>
              <a:rPr lang="en-US" sz="1200" b="1" i="1" dirty="0" smtClean="0">
                <a:solidFill>
                  <a:schemeClr val="dk1"/>
                </a:solidFill>
                <a:latin typeface="Times New Roman"/>
                <a:ea typeface="Times New Roman"/>
                <a:cs typeface="Times New Roman"/>
                <a:sym typeface="Times New Roman"/>
              </a:rPr>
              <a:t>IN VIVO</a:t>
            </a:r>
            <a:endParaRPr lang="ru-RU" sz="1200" i="1" dirty="0" smtClean="0"/>
          </a:p>
          <a:p>
            <a:pPr lvl="0" algn="ctr">
              <a:buClr>
                <a:schemeClr val="dk1"/>
              </a:buClr>
              <a:buSzPts val="1100"/>
            </a:pPr>
            <a:endParaRPr dirty="0"/>
          </a:p>
        </p:txBody>
      </p:sp>
      <p:grpSp>
        <p:nvGrpSpPr>
          <p:cNvPr id="3" name="Группа 2"/>
          <p:cNvGrpSpPr/>
          <p:nvPr/>
        </p:nvGrpSpPr>
        <p:grpSpPr>
          <a:xfrm>
            <a:off x="836195" y="934783"/>
            <a:ext cx="7471610" cy="1122671"/>
            <a:chOff x="836195" y="1422554"/>
            <a:chExt cx="7471610" cy="1122671"/>
          </a:xfrm>
        </p:grpSpPr>
        <p:grpSp>
          <p:nvGrpSpPr>
            <p:cNvPr id="8" name="Группа 7"/>
            <p:cNvGrpSpPr/>
            <p:nvPr/>
          </p:nvGrpSpPr>
          <p:grpSpPr>
            <a:xfrm>
              <a:off x="836195" y="1422554"/>
              <a:ext cx="7471610" cy="1122670"/>
              <a:chOff x="1216993" y="834204"/>
              <a:chExt cx="5147713" cy="748218"/>
            </a:xfrm>
          </p:grpSpPr>
          <p:graphicFrame>
            <p:nvGraphicFramePr>
              <p:cNvPr id="9" name="Схема 8"/>
              <p:cNvGraphicFramePr/>
              <p:nvPr>
                <p:extLst>
                  <p:ext uri="{D42A27DB-BD31-4B8C-83A1-F6EECF244321}">
                    <p14:modId xmlns:p14="http://schemas.microsoft.com/office/powerpoint/2010/main" val="2980417819"/>
                  </p:ext>
                </p:extLst>
              </p:nvPr>
            </p:nvGraphicFramePr>
            <p:xfrm>
              <a:off x="1216993" y="834204"/>
              <a:ext cx="5147713" cy="50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Прямоугольник 9"/>
              <p:cNvSpPr/>
              <p:nvPr/>
            </p:nvSpPr>
            <p:spPr>
              <a:xfrm>
                <a:off x="2029561" y="1305423"/>
                <a:ext cx="369825" cy="276999"/>
              </a:xfrm>
              <a:prstGeom prst="rect">
                <a:avLst/>
              </a:prstGeom>
            </p:spPr>
            <p:txBody>
              <a:bodyPr wrap="none">
                <a:spAutoFit/>
              </a:bodyPr>
              <a:lstStyle/>
              <a:p>
                <a:r>
                  <a:rPr lang="uk-UA" sz="1200" dirty="0" smtClean="0">
                    <a:latin typeface="Times New Roman" panose="02020603050405020304" pitchFamily="18" charset="0"/>
                    <a:cs typeface="Times New Roman" panose="02020603050405020304" pitchFamily="18" charset="0"/>
                  </a:rPr>
                  <a:t>2 </a:t>
                </a:r>
                <a:r>
                  <a:rPr lang="uk-UA" sz="1200" dirty="0">
                    <a:latin typeface="Times New Roman" panose="02020603050405020304" pitchFamily="18" charset="0"/>
                    <a:cs typeface="Times New Roman" panose="02020603050405020304" pitchFamily="18" charset="0"/>
                  </a:rPr>
                  <a:t>г.</a:t>
                </a:r>
              </a:p>
            </p:txBody>
          </p:sp>
          <p:sp>
            <p:nvSpPr>
              <p:cNvPr id="11" name="Прямоугольник 10"/>
              <p:cNvSpPr/>
              <p:nvPr/>
            </p:nvSpPr>
            <p:spPr>
              <a:xfrm>
                <a:off x="4019628" y="1305423"/>
                <a:ext cx="422299" cy="276999"/>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хв.</a:t>
                </a:r>
              </a:p>
            </p:txBody>
          </p:sp>
        </p:grpSp>
        <p:sp>
          <p:nvSpPr>
            <p:cNvPr id="12" name="Прямоугольник 11"/>
            <p:cNvSpPr/>
            <p:nvPr/>
          </p:nvSpPr>
          <p:spPr>
            <a:xfrm>
              <a:off x="3464833" y="2129599"/>
              <a:ext cx="401072" cy="276999"/>
            </a:xfrm>
            <a:prstGeom prst="rect">
              <a:avLst/>
            </a:prstGeom>
          </p:spPr>
          <p:txBody>
            <a:bodyPr wrap="none">
              <a:spAutoFit/>
            </a:bodyPr>
            <a:lstStyle/>
            <a:p>
              <a:r>
                <a:rPr lang="uk-UA" sz="1200" dirty="0" smtClean="0">
                  <a:latin typeface="Times New Roman" panose="02020603050405020304" pitchFamily="18" charset="0"/>
                  <a:cs typeface="Times New Roman" panose="02020603050405020304" pitchFamily="18" charset="0"/>
                </a:rPr>
                <a:t>1 </a:t>
              </a:r>
              <a:r>
                <a:rPr lang="uk-UA" sz="1200" dirty="0">
                  <a:latin typeface="Times New Roman" panose="02020603050405020304" pitchFamily="18" charset="0"/>
                  <a:cs typeface="Times New Roman" panose="02020603050405020304" pitchFamily="18" charset="0"/>
                </a:rPr>
                <a:t>г.</a:t>
              </a:r>
            </a:p>
          </p:txBody>
        </p:sp>
        <p:sp>
          <p:nvSpPr>
            <p:cNvPr id="13" name="Прямоугольник 12"/>
            <p:cNvSpPr/>
            <p:nvPr/>
          </p:nvSpPr>
          <p:spPr>
            <a:xfrm>
              <a:off x="6298732" y="2129599"/>
              <a:ext cx="612943" cy="415626"/>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хв.</a:t>
              </a:r>
            </a:p>
          </p:txBody>
        </p:sp>
      </p:grpSp>
      <p:grpSp>
        <p:nvGrpSpPr>
          <p:cNvPr id="15" name="Группа 14"/>
          <p:cNvGrpSpPr/>
          <p:nvPr/>
        </p:nvGrpSpPr>
        <p:grpSpPr>
          <a:xfrm>
            <a:off x="348916" y="3816067"/>
            <a:ext cx="8672242" cy="1249013"/>
            <a:chOff x="836195" y="1422554"/>
            <a:chExt cx="7471610" cy="1042852"/>
          </a:xfrm>
        </p:grpSpPr>
        <p:grpSp>
          <p:nvGrpSpPr>
            <p:cNvPr id="16" name="Группа 15"/>
            <p:cNvGrpSpPr/>
            <p:nvPr/>
          </p:nvGrpSpPr>
          <p:grpSpPr>
            <a:xfrm>
              <a:off x="836195" y="1422554"/>
              <a:ext cx="7471610" cy="905818"/>
              <a:chOff x="1216993" y="834204"/>
              <a:chExt cx="5147713" cy="603694"/>
            </a:xfrm>
          </p:grpSpPr>
          <p:graphicFrame>
            <p:nvGraphicFramePr>
              <p:cNvPr id="19" name="Схема 18"/>
              <p:cNvGraphicFramePr/>
              <p:nvPr>
                <p:extLst>
                  <p:ext uri="{D42A27DB-BD31-4B8C-83A1-F6EECF244321}">
                    <p14:modId xmlns:p14="http://schemas.microsoft.com/office/powerpoint/2010/main" val="2387186867"/>
                  </p:ext>
                </p:extLst>
              </p:nvPr>
            </p:nvGraphicFramePr>
            <p:xfrm>
              <a:off x="1216993" y="834204"/>
              <a:ext cx="5147713" cy="5093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0" name="Прямоугольник 19"/>
              <p:cNvSpPr/>
              <p:nvPr/>
            </p:nvSpPr>
            <p:spPr>
              <a:xfrm>
                <a:off x="1929980" y="1253289"/>
                <a:ext cx="276326" cy="184609"/>
              </a:xfrm>
              <a:prstGeom prst="rect">
                <a:avLst/>
              </a:prstGeom>
            </p:spPr>
            <p:txBody>
              <a:bodyPr wrap="none">
                <a:spAutoFit/>
              </a:bodyPr>
              <a:lstStyle/>
              <a:p>
                <a:r>
                  <a:rPr lang="uk-UA" sz="1200" dirty="0" smtClean="0">
                    <a:latin typeface="Times New Roman" panose="02020603050405020304" pitchFamily="18" charset="0"/>
                    <a:cs typeface="Times New Roman" panose="02020603050405020304" pitchFamily="18" charset="0"/>
                  </a:rPr>
                  <a:t>1 </a:t>
                </a:r>
                <a:r>
                  <a:rPr lang="uk-UA" sz="1200" dirty="0">
                    <a:latin typeface="Times New Roman" panose="02020603050405020304" pitchFamily="18" charset="0"/>
                    <a:cs typeface="Times New Roman" panose="02020603050405020304" pitchFamily="18" charset="0"/>
                  </a:rPr>
                  <a:t>г.</a:t>
                </a:r>
              </a:p>
            </p:txBody>
          </p:sp>
          <p:sp>
            <p:nvSpPr>
              <p:cNvPr id="21" name="Прямоугольник 20"/>
              <p:cNvSpPr/>
              <p:nvPr/>
            </p:nvSpPr>
            <p:spPr>
              <a:xfrm>
                <a:off x="3551131" y="1253289"/>
                <a:ext cx="408857" cy="184609"/>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2 </a:t>
                </a:r>
                <a:r>
                  <a:rPr lang="uk-UA" sz="1200" dirty="0" smtClean="0">
                    <a:latin typeface="Times New Roman" panose="02020603050405020304" pitchFamily="18" charset="0"/>
                    <a:cs typeface="Times New Roman" panose="02020603050405020304" pitchFamily="18" charset="0"/>
                  </a:rPr>
                  <a:t>тиж.</a:t>
                </a:r>
                <a:endParaRPr lang="ru-RU" sz="1200" dirty="0">
                  <a:latin typeface="Times New Roman" panose="02020603050405020304" pitchFamily="18" charset="0"/>
                  <a:cs typeface="Times New Roman" panose="02020603050405020304" pitchFamily="18" charset="0"/>
                </a:endParaRPr>
              </a:p>
            </p:txBody>
          </p:sp>
        </p:grpSp>
        <p:sp>
          <p:nvSpPr>
            <p:cNvPr id="17" name="Прямоугольник 16"/>
            <p:cNvSpPr/>
            <p:nvPr/>
          </p:nvSpPr>
          <p:spPr>
            <a:xfrm>
              <a:off x="3078016" y="2051374"/>
              <a:ext cx="401072" cy="276999"/>
            </a:xfrm>
            <a:prstGeom prst="rect">
              <a:avLst/>
            </a:prstGeom>
          </p:spPr>
          <p:txBody>
            <a:bodyPr wrap="none">
              <a:spAutoFit/>
            </a:bodyPr>
            <a:lstStyle/>
            <a:p>
              <a:r>
                <a:rPr lang="uk-UA" sz="1200" dirty="0" smtClean="0">
                  <a:latin typeface="Times New Roman" panose="02020603050405020304" pitchFamily="18" charset="0"/>
                  <a:cs typeface="Times New Roman" panose="02020603050405020304" pitchFamily="18" charset="0"/>
                </a:rPr>
                <a:t>1 </a:t>
              </a:r>
              <a:r>
                <a:rPr lang="uk-UA" sz="1200" dirty="0">
                  <a:latin typeface="Times New Roman" panose="02020603050405020304" pitchFamily="18" charset="0"/>
                  <a:cs typeface="Times New Roman" panose="02020603050405020304" pitchFamily="18" charset="0"/>
                </a:rPr>
                <a:t>г.</a:t>
              </a:r>
            </a:p>
          </p:txBody>
        </p:sp>
        <p:sp>
          <p:nvSpPr>
            <p:cNvPr id="18" name="Прямоугольник 17"/>
            <p:cNvSpPr/>
            <p:nvPr/>
          </p:nvSpPr>
          <p:spPr>
            <a:xfrm>
              <a:off x="5422099" y="2049780"/>
              <a:ext cx="612943" cy="415626"/>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хв.</a:t>
              </a:r>
            </a:p>
          </p:txBody>
        </p:sp>
      </p:grpSp>
      <p:sp>
        <p:nvSpPr>
          <p:cNvPr id="22" name="Прямоугольник 21"/>
          <p:cNvSpPr/>
          <p:nvPr/>
        </p:nvSpPr>
        <p:spPr>
          <a:xfrm>
            <a:off x="7053671" y="4567289"/>
            <a:ext cx="711438" cy="497791"/>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хв.</a:t>
            </a:r>
          </a:p>
        </p:txBody>
      </p:sp>
      <p:sp>
        <p:nvSpPr>
          <p:cNvPr id="4" name="Прямоугольник 3"/>
          <p:cNvSpPr/>
          <p:nvPr/>
        </p:nvSpPr>
        <p:spPr>
          <a:xfrm>
            <a:off x="298344" y="491593"/>
            <a:ext cx="8174114" cy="461665"/>
          </a:xfrm>
          <a:prstGeom prst="rect">
            <a:avLst/>
          </a:prstGeom>
        </p:spPr>
        <p:txBody>
          <a:bodyPr wrap="square">
            <a:spAutoFit/>
          </a:bodyPr>
          <a:lstStyle/>
          <a:p>
            <a:pPr algn="ctr"/>
            <a:r>
              <a:rPr lang="ru-RU" sz="1200" b="1" i="1" dirty="0">
                <a:latin typeface="Times New Roman" panose="02020603050405020304" pitchFamily="18" charset="0"/>
              </a:rPr>
              <a:t>Реєстрація </a:t>
            </a:r>
            <a:r>
              <a:rPr lang="ru-RU" sz="1200" b="1" i="1" dirty="0" smtClean="0">
                <a:latin typeface="Times New Roman" panose="02020603050405020304" pitchFamily="18" charset="0"/>
              </a:rPr>
              <a:t>електрокортикограми </a:t>
            </a:r>
            <a:r>
              <a:rPr lang="ru-RU" sz="1200" b="1" i="1" dirty="0">
                <a:latin typeface="Times New Roman" panose="02020603050405020304" pitchFamily="18" charset="0"/>
              </a:rPr>
              <a:t>у </a:t>
            </a:r>
            <a:r>
              <a:rPr lang="ru-RU" sz="1200" b="1" i="1" dirty="0" smtClean="0">
                <a:latin typeface="Times New Roman" panose="02020603050405020304" pitchFamily="18" charset="0"/>
              </a:rPr>
              <a:t>анестезованих щурів з викликаною каїнатом еп</a:t>
            </a:r>
            <a:r>
              <a:rPr lang="uk-UA" sz="1200" b="1" i="1" dirty="0" smtClean="0">
                <a:latin typeface="Times New Roman" panose="02020603050405020304" pitchFamily="18" charset="0"/>
              </a:rPr>
              <a:t>ілептиформною активністю та ін’єкцією блокатора протон-чутливих іонних каналів  сполуки 5</a:t>
            </a:r>
            <a:r>
              <a:rPr lang="en-US" sz="1200" b="1" i="1" dirty="0" smtClean="0">
                <a:latin typeface="Times New Roman" panose="02020603050405020304" pitchFamily="18" charset="0"/>
              </a:rPr>
              <a:t>b</a:t>
            </a:r>
            <a:endParaRPr lang="uk-UA" sz="1200" b="1" i="1" dirty="0"/>
          </a:p>
        </p:txBody>
      </p:sp>
      <p:sp>
        <p:nvSpPr>
          <p:cNvPr id="14" name="Прямоугольник 13"/>
          <p:cNvSpPr/>
          <p:nvPr/>
        </p:nvSpPr>
        <p:spPr>
          <a:xfrm>
            <a:off x="2715444" y="3566596"/>
            <a:ext cx="4052713" cy="276999"/>
          </a:xfrm>
          <a:prstGeom prst="rect">
            <a:avLst/>
          </a:prstGeom>
        </p:spPr>
        <p:txBody>
          <a:bodyPr wrap="none">
            <a:spAutoFit/>
          </a:bodyPr>
          <a:lstStyle/>
          <a:p>
            <a:r>
              <a:rPr lang="ru-RU" sz="1200" b="1" i="1" dirty="0">
                <a:latin typeface="Times New Roman" panose="02020603050405020304" pitchFamily="18" charset="0"/>
              </a:rPr>
              <a:t>Реєстрація електрокортикограми</a:t>
            </a:r>
            <a:r>
              <a:rPr lang="ru-RU" sz="1200" b="1" i="1" dirty="0" smtClean="0">
                <a:latin typeface="Times New Roman" panose="02020603050405020304" pitchFamily="18" charset="0"/>
              </a:rPr>
              <a:t> </a:t>
            </a:r>
            <a:r>
              <a:rPr lang="ru-RU" sz="1200" b="1" i="1" dirty="0">
                <a:latin typeface="Times New Roman" panose="02020603050405020304" pitchFamily="18" charset="0"/>
              </a:rPr>
              <a:t>у </a:t>
            </a:r>
            <a:r>
              <a:rPr lang="ru-RU" sz="1200" b="1" i="1" dirty="0" smtClean="0">
                <a:latin typeface="Times New Roman" panose="02020603050405020304" pitchFamily="18" charset="0"/>
              </a:rPr>
              <a:t>рухаючихся </a:t>
            </a:r>
            <a:r>
              <a:rPr lang="ru-RU" sz="1200" b="1" i="1" dirty="0">
                <a:latin typeface="Times New Roman" panose="02020603050405020304" pitchFamily="18" charset="0"/>
              </a:rPr>
              <a:t>тварин</a:t>
            </a:r>
            <a:endParaRPr lang="uk-UA" sz="12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356517" y="2798956"/>
            <a:ext cx="2776654" cy="1103971"/>
          </a:xfrm>
          <a:prstGeom prst="round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7</a:t>
            </a:fld>
            <a:r>
              <a:rPr lang="ru" dirty="0" smtClean="0"/>
              <a:t>/14</a:t>
            </a:r>
            <a:endParaRPr lang="ru" dirty="0"/>
          </a:p>
        </p:txBody>
      </p:sp>
      <p:sp>
        <p:nvSpPr>
          <p:cNvPr id="7" name="Google Shape;79;p16"/>
          <p:cNvSpPr txBox="1"/>
          <p:nvPr/>
        </p:nvSpPr>
        <p:spPr>
          <a:xfrm>
            <a:off x="0" y="0"/>
            <a:ext cx="9144000" cy="509350"/>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ru-RU" sz="1200" b="1" dirty="0" smtClean="0">
                <a:solidFill>
                  <a:schemeClr val="dk1"/>
                </a:solidFill>
                <a:latin typeface="Times New Roman"/>
                <a:ea typeface="Times New Roman"/>
                <a:cs typeface="Times New Roman"/>
                <a:sym typeface="Times New Roman"/>
              </a:rPr>
              <a:t>МЕТОДОЛОГІЯ:</a:t>
            </a:r>
          </a:p>
          <a:p>
            <a:pPr algn="ctr">
              <a:buClr>
                <a:schemeClr val="dk1"/>
              </a:buClr>
              <a:buSzPts val="1100"/>
            </a:pPr>
            <a:r>
              <a:rPr lang="ru-RU" sz="1200" b="1" dirty="0" smtClean="0">
                <a:solidFill>
                  <a:schemeClr val="dk1"/>
                </a:solidFill>
                <a:latin typeface="Times New Roman"/>
                <a:ea typeface="Times New Roman"/>
                <a:cs typeface="Times New Roman"/>
                <a:sym typeface="Times New Roman"/>
              </a:rPr>
              <a:t> ПОВЕДІНКОВІ ЕКСПЕРИМЕНТИ </a:t>
            </a:r>
            <a:endParaRPr lang="ru-RU" sz="1200" dirty="0" smtClean="0"/>
          </a:p>
          <a:p>
            <a:pPr lvl="0" algn="ctr">
              <a:buClr>
                <a:schemeClr val="dk1"/>
              </a:buClr>
              <a:buSzPts val="1100"/>
            </a:pPr>
            <a:endParaRPr dirty="0"/>
          </a:p>
        </p:txBody>
      </p:sp>
      <p:sp>
        <p:nvSpPr>
          <p:cNvPr id="8" name="Google Shape;79;p16"/>
          <p:cNvSpPr txBox="1"/>
          <p:nvPr/>
        </p:nvSpPr>
        <p:spPr>
          <a:xfrm>
            <a:off x="6939694" y="679478"/>
            <a:ext cx="2204306" cy="324853"/>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endParaRPr dirty="0"/>
          </a:p>
        </p:txBody>
      </p:sp>
      <p:sp>
        <p:nvSpPr>
          <p:cNvPr id="9" name="Рамка 8"/>
          <p:cNvSpPr/>
          <p:nvPr/>
        </p:nvSpPr>
        <p:spPr>
          <a:xfrm>
            <a:off x="574159" y="2149966"/>
            <a:ext cx="2192362" cy="1932936"/>
          </a:xfrm>
          <a:prstGeom prst="frame">
            <a:avLst>
              <a:gd name="adj1" fmla="val 50000"/>
            </a:avLst>
          </a:prstGeom>
          <a:solidFill>
            <a:schemeClr val="tx1"/>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dkEdge">
            <a:bevelT w="0" h="177800" prst="softRound"/>
            <a:bevelB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pic>
        <p:nvPicPr>
          <p:cNvPr id="11" name="Рисунок 10"/>
          <p:cNvPicPr>
            <a:picLocks noChangeAspect="1"/>
          </p:cNvPicPr>
          <p:nvPr/>
        </p:nvPicPr>
        <p:blipFill rotWithShape="1">
          <a:blip r:embed="rId3">
            <a:extLst>
              <a:ext uri="{28A0092B-C50C-407E-A947-70E740481C1C}">
                <a14:useLocalDpi xmlns:a14="http://schemas.microsoft.com/office/drawing/2010/main" val="0"/>
              </a:ext>
            </a:extLst>
          </a:blip>
          <a:srcRect l="13294" r="14333"/>
          <a:stretch/>
        </p:blipFill>
        <p:spPr>
          <a:xfrm>
            <a:off x="6372359" y="2189123"/>
            <a:ext cx="2454303" cy="1979113"/>
          </a:xfrm>
          <a:prstGeom prst="rect">
            <a:avLst/>
          </a:prstGeom>
        </p:spPr>
      </p:pic>
      <p:grpSp>
        <p:nvGrpSpPr>
          <p:cNvPr id="18" name="Группа 17"/>
          <p:cNvGrpSpPr/>
          <p:nvPr/>
        </p:nvGrpSpPr>
        <p:grpSpPr>
          <a:xfrm>
            <a:off x="1010653" y="1144098"/>
            <a:ext cx="6907239" cy="833547"/>
            <a:chOff x="1216993" y="834204"/>
            <a:chExt cx="5147713" cy="833547"/>
          </a:xfrm>
        </p:grpSpPr>
        <p:graphicFrame>
          <p:nvGraphicFramePr>
            <p:cNvPr id="15" name="Схема 14"/>
            <p:cNvGraphicFramePr/>
            <p:nvPr>
              <p:extLst>
                <p:ext uri="{D42A27DB-BD31-4B8C-83A1-F6EECF244321}">
                  <p14:modId xmlns:p14="http://schemas.microsoft.com/office/powerpoint/2010/main" val="686867233"/>
                </p:ext>
              </p:extLst>
            </p:nvPr>
          </p:nvGraphicFramePr>
          <p:xfrm>
            <a:off x="1216993" y="834204"/>
            <a:ext cx="5147713" cy="509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Прямоугольник 15"/>
            <p:cNvSpPr/>
            <p:nvPr/>
          </p:nvSpPr>
          <p:spPr>
            <a:xfrm>
              <a:off x="2315134" y="1390752"/>
              <a:ext cx="420886" cy="276999"/>
            </a:xfrm>
            <a:prstGeom prst="rect">
              <a:avLst/>
            </a:prstGeom>
          </p:spPr>
          <p:txBody>
            <a:bodyPr wrap="none">
              <a:spAutoFit/>
            </a:bodyPr>
            <a:lstStyle/>
            <a:p>
              <a:r>
                <a:rPr lang="uk-UA" sz="1200" dirty="0">
                  <a:latin typeface="Times New Roman" panose="02020603050405020304" pitchFamily="18" charset="0"/>
                  <a:cs typeface="Times New Roman" panose="02020603050405020304" pitchFamily="18" charset="0"/>
                </a:rPr>
                <a:t>24 г.</a:t>
              </a:r>
            </a:p>
          </p:txBody>
        </p:sp>
        <p:sp>
          <p:nvSpPr>
            <p:cNvPr id="17" name="Прямоугольник 16"/>
            <p:cNvSpPr/>
            <p:nvPr/>
          </p:nvSpPr>
          <p:spPr>
            <a:xfrm>
              <a:off x="3518059" y="1353000"/>
              <a:ext cx="422299" cy="276999"/>
            </a:xfrm>
            <a:prstGeom prst="rect">
              <a:avLst/>
            </a:prstGeom>
          </p:spPr>
          <p:txBody>
            <a:bodyPr wrap="none">
              <a:spAutoFit/>
            </a:bodyPr>
            <a:lstStyle/>
            <a:p>
              <a:r>
                <a:rPr lang="ru-RU" sz="1200" dirty="0" smtClean="0">
                  <a:latin typeface="Times New Roman" panose="02020603050405020304" pitchFamily="18" charset="0"/>
                  <a:cs typeface="Times New Roman" panose="02020603050405020304" pitchFamily="18" charset="0"/>
                </a:rPr>
                <a:t>30 </a:t>
              </a:r>
              <a:r>
                <a:rPr lang="ru-RU" sz="1200" dirty="0">
                  <a:latin typeface="Times New Roman" panose="02020603050405020304" pitchFamily="18" charset="0"/>
                  <a:cs typeface="Times New Roman" panose="02020603050405020304" pitchFamily="18" charset="0"/>
                </a:rPr>
                <a:t>хв.</a:t>
              </a:r>
            </a:p>
          </p:txBody>
        </p:sp>
      </p:grpSp>
      <p:sp>
        <p:nvSpPr>
          <p:cNvPr id="19" name="TextBox 18"/>
          <p:cNvSpPr txBox="1"/>
          <p:nvPr/>
        </p:nvSpPr>
        <p:spPr>
          <a:xfrm>
            <a:off x="3254890" y="2843581"/>
            <a:ext cx="3013563" cy="1015663"/>
          </a:xfrm>
          <a:prstGeom prst="rect">
            <a:avLst/>
          </a:prstGeom>
          <a:noFill/>
        </p:spPr>
        <p:txBody>
          <a:bodyPr wrap="square" rtlCol="0">
            <a:spAutoFit/>
          </a:bodyPr>
          <a:lstStyle/>
          <a:p>
            <a:pPr algn="ctr"/>
            <a:r>
              <a:rPr lang="ru-RU" sz="1200" dirty="0" smtClean="0">
                <a:latin typeface="Times New Roman" panose="02020603050405020304" pitchFamily="18" charset="0"/>
                <a:cs typeface="Times New Roman" panose="02020603050405020304" pitchFamily="18" charset="0"/>
              </a:rPr>
              <a:t>Поведінкові тести «відкрите поле» </a:t>
            </a:r>
            <a:r>
              <a:rPr lang="ru-RU" sz="1200" dirty="0">
                <a:latin typeface="Times New Roman" panose="02020603050405020304" pitchFamily="18" charset="0"/>
                <a:cs typeface="Times New Roman" panose="02020603050405020304" pitchFamily="18" charset="0"/>
              </a:rPr>
              <a:t>та «піднятий хрестоподібний лабіринт» </a:t>
            </a:r>
            <a:r>
              <a:rPr lang="ru-RU" sz="1200" dirty="0" smtClean="0">
                <a:latin typeface="Times New Roman" panose="02020603050405020304" pitchFamily="18" charset="0"/>
                <a:cs typeface="Times New Roman" panose="02020603050405020304" pitchFamily="18" charset="0"/>
              </a:rPr>
              <a:t>дозволяють кількісно </a:t>
            </a:r>
            <a:r>
              <a:rPr lang="ru-RU" sz="1200" dirty="0">
                <a:latin typeface="Times New Roman" panose="02020603050405020304" pitchFamily="18" charset="0"/>
                <a:cs typeface="Times New Roman" panose="02020603050405020304" pitchFamily="18" charset="0"/>
              </a:rPr>
              <a:t>оцінити локомоторну активність тварини, рівень тривожності, дослідницької </a:t>
            </a:r>
            <a:r>
              <a:rPr lang="ru-RU" sz="1200" dirty="0" smtClean="0">
                <a:latin typeface="Times New Roman" panose="02020603050405020304" pitchFamily="18" charset="0"/>
                <a:cs typeface="Times New Roman" panose="02020603050405020304" pitchFamily="18" charset="0"/>
              </a:rPr>
              <a:t>діяльності</a:t>
            </a:r>
            <a:endParaRPr lang="uk-UA" sz="1200" dirty="0">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294505" y="757030"/>
            <a:ext cx="8174114" cy="276999"/>
          </a:xfrm>
          <a:prstGeom prst="rect">
            <a:avLst/>
          </a:prstGeom>
        </p:spPr>
        <p:txBody>
          <a:bodyPr wrap="square">
            <a:spAutoFit/>
          </a:bodyPr>
          <a:lstStyle/>
          <a:p>
            <a:pPr algn="ctr"/>
            <a:r>
              <a:rPr lang="ru-RU" sz="1200" b="1" i="1" dirty="0">
                <a:latin typeface="Times New Roman" panose="02020603050405020304" pitchFamily="18" charset="0"/>
              </a:rPr>
              <a:t>Реєстрація </a:t>
            </a:r>
            <a:r>
              <a:rPr lang="ru-RU" sz="1200" b="1" i="1" dirty="0" smtClean="0">
                <a:latin typeface="Times New Roman" panose="02020603050405020304" pitchFamily="18" charset="0"/>
              </a:rPr>
              <a:t>поведінкових змін у щурів після</a:t>
            </a:r>
            <a:r>
              <a:rPr lang="uk-UA" sz="1200" b="1" i="1" dirty="0" smtClean="0">
                <a:latin typeface="Times New Roman" panose="02020603050405020304" pitchFamily="18" charset="0"/>
              </a:rPr>
              <a:t> ін’єкції блокатора протон-чутливих іонних каналів сполуки 5</a:t>
            </a:r>
            <a:r>
              <a:rPr lang="en-US" sz="1200" b="1" i="1" dirty="0" smtClean="0">
                <a:latin typeface="Times New Roman" panose="02020603050405020304" pitchFamily="18" charset="0"/>
              </a:rPr>
              <a:t>b</a:t>
            </a:r>
            <a:endParaRPr lang="uk-UA" sz="1200" b="1" i="1" dirty="0"/>
          </a:p>
        </p:txBody>
      </p:sp>
    </p:spTree>
    <p:extLst>
      <p:ext uri="{BB962C8B-B14F-4D97-AF65-F5344CB8AC3E}">
        <p14:creationId xmlns:p14="http://schemas.microsoft.com/office/powerpoint/2010/main" val="237169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BEBA8EAE-BF5A-486C-A8C5-ECC9F3942E4B}">
                <a14:imgProps xmlns:a14="http://schemas.microsoft.com/office/drawing/2010/main">
                  <a14:imgLayer r:embed="rId4">
                    <a14:imgEffect>
                      <a14:artisticMarker/>
                    </a14:imgEffect>
                    <a14:imgEffect>
                      <a14:brightnessContrast bright="44000"/>
                    </a14:imgEffect>
                  </a14:imgLayer>
                </a14:imgProps>
              </a:ext>
              <a:ext uri="{28A0092B-C50C-407E-A947-70E740481C1C}">
                <a14:useLocalDpi xmlns:a14="http://schemas.microsoft.com/office/drawing/2010/main" val="0"/>
              </a:ext>
            </a:extLst>
          </a:blip>
          <a:stretch>
            <a:fillRect/>
          </a:stretch>
        </p:blipFill>
        <p:spPr>
          <a:xfrm>
            <a:off x="-1" y="2224"/>
            <a:ext cx="9144000" cy="5139589"/>
          </a:xfrm>
          <a:prstGeom prst="rect">
            <a:avLst/>
          </a:prstGeom>
          <a:blipFill>
            <a:blip r:embed="rId5"/>
            <a:tile tx="0" ty="0" sx="100000" sy="100000" flip="none" algn="tl"/>
          </a:blipFill>
          <a:effectLst>
            <a:softEdge rad="635000"/>
          </a:effectLst>
        </p:spPr>
      </p:pic>
      <p:sp>
        <p:nvSpPr>
          <p:cNvPr id="4" name="Номер слайда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t>8</a:t>
            </a:fld>
            <a:r>
              <a:rPr lang="ru" dirty="0" smtClean="0"/>
              <a:t>/14</a:t>
            </a:r>
            <a:endParaRPr lang="ru" dirty="0"/>
          </a:p>
        </p:txBody>
      </p:sp>
      <p:sp>
        <p:nvSpPr>
          <p:cNvPr id="9" name="Google Shape;79;p16"/>
          <p:cNvSpPr txBox="1"/>
          <p:nvPr/>
        </p:nvSpPr>
        <p:spPr>
          <a:xfrm>
            <a:off x="0" y="0"/>
            <a:ext cx="9144000" cy="509350"/>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ru-RU" sz="1200" b="1" dirty="0" smtClean="0">
                <a:solidFill>
                  <a:schemeClr val="dk1"/>
                </a:solidFill>
                <a:latin typeface="Times New Roman"/>
                <a:ea typeface="Times New Roman"/>
                <a:cs typeface="Times New Roman"/>
                <a:sym typeface="Times New Roman"/>
              </a:rPr>
              <a:t>МЕТОДОЛОГІЯ:</a:t>
            </a:r>
          </a:p>
          <a:p>
            <a:pPr algn="ctr">
              <a:buClr>
                <a:schemeClr val="dk1"/>
              </a:buClr>
              <a:buSzPts val="1100"/>
            </a:pPr>
            <a:r>
              <a:rPr lang="ru-RU" sz="1200" b="1" dirty="0" smtClean="0">
                <a:solidFill>
                  <a:schemeClr val="dk1"/>
                </a:solidFill>
                <a:latin typeface="Times New Roman"/>
                <a:ea typeface="Times New Roman"/>
                <a:cs typeface="Times New Roman"/>
                <a:sym typeface="Times New Roman"/>
              </a:rPr>
              <a:t> ЛІТІЙ-ПІЛОКАРПІНОВА МОДЕЛЬ ЕПІЛЕПСІЇ </a:t>
            </a:r>
            <a:endParaRPr lang="ru-RU" sz="1200" dirty="0" smtClean="0"/>
          </a:p>
          <a:p>
            <a:pPr lvl="0" algn="ctr">
              <a:buClr>
                <a:schemeClr val="dk1"/>
              </a:buClr>
              <a:buSzPts val="1100"/>
            </a:pPr>
            <a:endParaRPr dirty="0"/>
          </a:p>
        </p:txBody>
      </p:sp>
      <p:sp>
        <p:nvSpPr>
          <p:cNvPr id="17" name="Прямоугольник 16"/>
          <p:cNvSpPr/>
          <p:nvPr/>
        </p:nvSpPr>
        <p:spPr>
          <a:xfrm>
            <a:off x="298344" y="698830"/>
            <a:ext cx="8174114" cy="461665"/>
          </a:xfrm>
          <a:prstGeom prst="rect">
            <a:avLst/>
          </a:prstGeom>
        </p:spPr>
        <p:txBody>
          <a:bodyPr wrap="square">
            <a:spAutoFit/>
          </a:bodyPr>
          <a:lstStyle/>
          <a:p>
            <a:pPr algn="ctr"/>
            <a:r>
              <a:rPr lang="ru-RU" sz="1200" b="1" i="1" dirty="0">
                <a:latin typeface="Times New Roman" panose="02020603050405020304" pitchFamily="18" charset="0"/>
              </a:rPr>
              <a:t>Реєстрація </a:t>
            </a:r>
            <a:r>
              <a:rPr lang="ru-RU" sz="1200" b="1" i="1" dirty="0" smtClean="0">
                <a:latin typeface="Times New Roman" panose="02020603050405020304" pitchFamily="18" charset="0"/>
              </a:rPr>
              <a:t>поведінкових змін у щурів </a:t>
            </a:r>
            <a:r>
              <a:rPr lang="ru-RU" sz="1200" b="1" i="1" dirty="0">
                <a:latin typeface="Times New Roman" panose="02020603050405020304" pitchFamily="18" charset="0"/>
              </a:rPr>
              <a:t>з </a:t>
            </a:r>
            <a:r>
              <a:rPr lang="ru-RU" sz="1200" b="1" i="1" dirty="0" smtClean="0">
                <a:latin typeface="Times New Roman" panose="02020603050405020304" pitchFamily="18" charset="0"/>
              </a:rPr>
              <a:t>індукованою еп</a:t>
            </a:r>
            <a:r>
              <a:rPr lang="uk-UA" sz="1200" b="1" i="1" dirty="0" smtClean="0">
                <a:latin typeface="Times New Roman" panose="02020603050405020304" pitchFamily="18" charset="0"/>
              </a:rPr>
              <a:t>ілепсією </a:t>
            </a:r>
            <a:r>
              <a:rPr lang="uk-UA" sz="1200" b="1" i="1" dirty="0" smtClean="0">
                <a:latin typeface="Times New Roman" panose="02020603050405020304" pitchFamily="18" charset="0"/>
              </a:rPr>
              <a:t>літій - пілокарпінової </a:t>
            </a:r>
            <a:r>
              <a:rPr lang="uk-UA" sz="1200" b="1" i="1" dirty="0" smtClean="0">
                <a:latin typeface="Times New Roman" panose="02020603050405020304" pitchFamily="18" charset="0"/>
              </a:rPr>
              <a:t>моделі</a:t>
            </a:r>
            <a:endParaRPr lang="uk-UA" sz="1200" b="1" i="1" dirty="0"/>
          </a:p>
          <a:p>
            <a:pPr algn="ctr"/>
            <a:r>
              <a:rPr lang="ru-RU" sz="1200" b="1" i="1" dirty="0" smtClean="0">
                <a:latin typeface="Times New Roman" panose="02020603050405020304" pitchFamily="18" charset="0"/>
              </a:rPr>
              <a:t>після</a:t>
            </a:r>
            <a:r>
              <a:rPr lang="uk-UA" sz="1200" b="1" i="1" dirty="0" smtClean="0">
                <a:latin typeface="Times New Roman" panose="02020603050405020304" pitchFamily="18" charset="0"/>
              </a:rPr>
              <a:t> ін’єкції блокатора протон-чутливих іонних каналів сполуки 5</a:t>
            </a:r>
            <a:r>
              <a:rPr lang="en-US" sz="1200" b="1" i="1" dirty="0" smtClean="0">
                <a:latin typeface="Times New Roman" panose="02020603050405020304" pitchFamily="18" charset="0"/>
              </a:rPr>
              <a:t>b</a:t>
            </a:r>
            <a:endParaRPr lang="uk-UA" sz="1200" b="1" i="1" dirty="0"/>
          </a:p>
        </p:txBody>
      </p:sp>
      <p:sp>
        <p:nvSpPr>
          <p:cNvPr id="2" name="Прямоугольник 1"/>
          <p:cNvSpPr/>
          <p:nvPr/>
        </p:nvSpPr>
        <p:spPr>
          <a:xfrm>
            <a:off x="298344" y="1226583"/>
            <a:ext cx="3050835" cy="276999"/>
          </a:xfrm>
          <a:prstGeom prst="rect">
            <a:avLst/>
          </a:prstGeom>
        </p:spPr>
        <p:txBody>
          <a:bodyPr wrap="none">
            <a:spAutoFit/>
          </a:bodyPr>
          <a:lstStyle/>
          <a:p>
            <a:r>
              <a:rPr lang="ru-RU" sz="1200" b="1" dirty="0" smtClean="0">
                <a:latin typeface="Times New Roman" panose="02020603050405020304" pitchFamily="18" charset="0"/>
                <a:cs typeface="Times New Roman" panose="02020603050405020304" pitchFamily="18" charset="0"/>
              </a:rPr>
              <a:t>За </a:t>
            </a:r>
            <a:r>
              <a:rPr lang="ru-RU" sz="1200" b="1" dirty="0">
                <a:latin typeface="Times New Roman" panose="02020603050405020304" pitchFamily="18" charset="0"/>
                <a:cs typeface="Times New Roman" panose="02020603050405020304" pitchFamily="18" charset="0"/>
              </a:rPr>
              <a:t>20–22 години до введення пілокарпіну</a:t>
            </a:r>
            <a:endParaRPr lang="uk-UA" sz="12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3075" y="3259149"/>
            <a:ext cx="2818400" cy="276999"/>
          </a:xfrm>
          <a:prstGeom prst="rect">
            <a:avLst/>
          </a:prstGeom>
        </p:spPr>
        <p:txBody>
          <a:bodyPr wrap="none">
            <a:spAutoFit/>
          </a:bodyPr>
          <a:lstStyle/>
          <a:p>
            <a:pPr indent="539991" algn="just"/>
            <a:r>
              <a:rPr lang="ru-RU" sz="1200" b="1" dirty="0" smtClean="0">
                <a:latin typeface="Times New Roman" panose="02020603050405020304" pitchFamily="18" charset="0"/>
              </a:rPr>
              <a:t>Через </a:t>
            </a:r>
            <a:r>
              <a:rPr lang="ru-RU" sz="1200" b="1" dirty="0">
                <a:latin typeface="Times New Roman" panose="02020603050405020304" pitchFamily="18" charset="0"/>
              </a:rPr>
              <a:t>2 тиж</a:t>
            </a:r>
            <a:r>
              <a:rPr lang="ru-RU" sz="1200" b="1" dirty="0" smtClean="0">
                <a:latin typeface="Times New Roman" panose="02020603050405020304" pitchFamily="18" charset="0"/>
              </a:rPr>
              <a:t>. після </a:t>
            </a:r>
            <a:r>
              <a:rPr lang="ru-RU" sz="1200" b="1" dirty="0">
                <a:latin typeface="Times New Roman" panose="02020603050405020304" pitchFamily="18" charset="0"/>
              </a:rPr>
              <a:t>індукції </a:t>
            </a:r>
            <a:r>
              <a:rPr lang="en-US" sz="1200" b="1" dirty="0">
                <a:latin typeface="Times New Roman" panose="02020603050405020304" pitchFamily="18" charset="0"/>
              </a:rPr>
              <a:t>SE</a:t>
            </a:r>
            <a:endParaRPr lang="en-US" sz="1200" b="1" dirty="0">
              <a:effectLst/>
            </a:endParaRPr>
          </a:p>
        </p:txBody>
      </p:sp>
      <p:grpSp>
        <p:nvGrpSpPr>
          <p:cNvPr id="24" name="Группа 23"/>
          <p:cNvGrpSpPr/>
          <p:nvPr/>
        </p:nvGrpSpPr>
        <p:grpSpPr>
          <a:xfrm>
            <a:off x="408149" y="1596801"/>
            <a:ext cx="2074127" cy="548690"/>
            <a:chOff x="652344" y="1678165"/>
            <a:chExt cx="2074127" cy="548690"/>
          </a:xfrm>
        </p:grpSpPr>
        <p:sp>
          <p:nvSpPr>
            <p:cNvPr id="12" name="Шеврон 11"/>
            <p:cNvSpPr/>
            <p:nvPr/>
          </p:nvSpPr>
          <p:spPr>
            <a:xfrm>
              <a:off x="652344" y="1678165"/>
              <a:ext cx="2074127"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3" name="Прямоугольник 12"/>
            <p:cNvSpPr/>
            <p:nvPr/>
          </p:nvSpPr>
          <p:spPr>
            <a:xfrm>
              <a:off x="734602" y="1697276"/>
              <a:ext cx="1909613" cy="461665"/>
            </a:xfrm>
            <a:prstGeom prst="rect">
              <a:avLst/>
            </a:prstGeom>
          </p:spPr>
          <p:txBody>
            <a:bodyPr wrap="square">
              <a:spAutoFit/>
            </a:bodyPr>
            <a:lstStyle/>
            <a:p>
              <a:pPr lvl="0" algn="ctr"/>
              <a:r>
                <a:rPr lang="ru-RU" sz="1200" b="1" dirty="0">
                  <a:latin typeface="Times New Roman" panose="02020603050405020304" pitchFamily="18" charset="0"/>
                  <a:cs typeface="Times New Roman" panose="02020603050405020304" pitchFamily="18" charset="0"/>
                </a:rPr>
                <a:t>Ін’єкція хлориду літію </a:t>
              </a:r>
            </a:p>
            <a:p>
              <a:pPr lvl="0" algn="ctr"/>
              <a:r>
                <a:rPr lang="ru-RU" sz="1200" b="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127 мг / кг</a:t>
              </a:r>
              <a:r>
                <a:rPr lang="ru-RU" sz="1200" b="1" dirty="0">
                  <a:latin typeface="Times New Roman" panose="02020603050405020304" pitchFamily="18" charset="0"/>
                  <a:cs typeface="Times New Roman" panose="02020603050405020304" pitchFamily="18" charset="0"/>
                </a:rPr>
                <a:t>)</a:t>
              </a:r>
            </a:p>
          </p:txBody>
        </p:sp>
      </p:grpSp>
      <p:grpSp>
        <p:nvGrpSpPr>
          <p:cNvPr id="25" name="Группа 24"/>
          <p:cNvGrpSpPr/>
          <p:nvPr/>
        </p:nvGrpSpPr>
        <p:grpSpPr>
          <a:xfrm>
            <a:off x="311855" y="2673976"/>
            <a:ext cx="2971166" cy="548690"/>
            <a:chOff x="91931" y="2673976"/>
            <a:chExt cx="2971166" cy="548690"/>
          </a:xfrm>
        </p:grpSpPr>
        <p:sp>
          <p:nvSpPr>
            <p:cNvPr id="21" name="Шеврон 20"/>
            <p:cNvSpPr/>
            <p:nvPr/>
          </p:nvSpPr>
          <p:spPr>
            <a:xfrm>
              <a:off x="91931" y="2673976"/>
              <a:ext cx="2922619"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4" name="Прямоугольник 13"/>
            <p:cNvSpPr/>
            <p:nvPr/>
          </p:nvSpPr>
          <p:spPr>
            <a:xfrm>
              <a:off x="91932" y="2673976"/>
              <a:ext cx="2971165" cy="461665"/>
            </a:xfrm>
            <a:prstGeom prst="rect">
              <a:avLst/>
            </a:prstGeom>
          </p:spPr>
          <p:txBody>
            <a:bodyPr wrap="square">
              <a:spAutoFit/>
            </a:bodyPr>
            <a:lstStyle/>
            <a:p>
              <a:pPr lvl="0" algn="ctr"/>
              <a:r>
                <a:rPr lang="ru-RU" sz="1200" b="1" dirty="0">
                  <a:latin typeface="Times New Roman" panose="02020603050405020304" pitchFamily="18" charset="0"/>
                  <a:cs typeface="Times New Roman" panose="02020603050405020304" pitchFamily="18" charset="0"/>
                </a:rPr>
                <a:t>Ін’єкція пілокарпіну</a:t>
              </a:r>
              <a:endParaRPr lang="ru-RU" sz="1200" dirty="0">
                <a:latin typeface="Times New Roman" panose="02020603050405020304" pitchFamily="18" charset="0"/>
                <a:cs typeface="Times New Roman" panose="02020603050405020304" pitchFamily="18" charset="0"/>
              </a:endParaRPr>
            </a:p>
            <a:p>
              <a:pPr lvl="0" algn="ctr"/>
              <a:r>
                <a:rPr lang="ru-RU" sz="1200" b="1" dirty="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30 мг/кг+10 мг/кг через кожні 30 хв)</a:t>
              </a:r>
              <a:endParaRPr lang="ru-RU" sz="1200" b="1" dirty="0">
                <a:latin typeface="Times New Roman" panose="02020603050405020304" pitchFamily="18" charset="0"/>
                <a:cs typeface="Times New Roman" panose="02020603050405020304" pitchFamily="18" charset="0"/>
              </a:endParaRPr>
            </a:p>
          </p:txBody>
        </p:sp>
      </p:grpSp>
      <p:grpSp>
        <p:nvGrpSpPr>
          <p:cNvPr id="26" name="Группа 25"/>
          <p:cNvGrpSpPr/>
          <p:nvPr/>
        </p:nvGrpSpPr>
        <p:grpSpPr>
          <a:xfrm>
            <a:off x="3234474" y="2673976"/>
            <a:ext cx="2749642" cy="548690"/>
            <a:chOff x="3014550" y="2673976"/>
            <a:chExt cx="2749642" cy="548690"/>
          </a:xfrm>
        </p:grpSpPr>
        <p:sp>
          <p:nvSpPr>
            <p:cNvPr id="22" name="Шеврон 21"/>
            <p:cNvSpPr/>
            <p:nvPr/>
          </p:nvSpPr>
          <p:spPr>
            <a:xfrm>
              <a:off x="3014550" y="2673976"/>
              <a:ext cx="2749642"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5" name="Прямоугольник 14"/>
            <p:cNvSpPr/>
            <p:nvPr/>
          </p:nvSpPr>
          <p:spPr>
            <a:xfrm>
              <a:off x="3385616" y="2770842"/>
              <a:ext cx="2372765" cy="276999"/>
            </a:xfrm>
            <a:prstGeom prst="rect">
              <a:avLst/>
            </a:prstGeom>
          </p:spPr>
          <p:txBody>
            <a:bodyPr wrap="none">
              <a:spAutoFit/>
            </a:bodyPr>
            <a:lstStyle/>
            <a:p>
              <a:pPr lvl="0"/>
              <a:r>
                <a:rPr lang="ru-RU" sz="1200" b="1" dirty="0">
                  <a:latin typeface="Times New Roman" panose="02020603050405020304" pitchFamily="18" charset="0"/>
                  <a:cs typeface="Times New Roman" panose="02020603050405020304" pitchFamily="18" charset="0"/>
                </a:rPr>
                <a:t>Набуття епілептичного статусу</a:t>
              </a:r>
            </a:p>
          </p:txBody>
        </p:sp>
      </p:grpSp>
      <p:grpSp>
        <p:nvGrpSpPr>
          <p:cNvPr id="27" name="Группа 26"/>
          <p:cNvGrpSpPr/>
          <p:nvPr/>
        </p:nvGrpSpPr>
        <p:grpSpPr>
          <a:xfrm>
            <a:off x="5949394" y="2662401"/>
            <a:ext cx="2796312" cy="548690"/>
            <a:chOff x="5729470" y="2662401"/>
            <a:chExt cx="2796312" cy="548690"/>
          </a:xfrm>
        </p:grpSpPr>
        <p:sp>
          <p:nvSpPr>
            <p:cNvPr id="23" name="Шеврон 22"/>
            <p:cNvSpPr/>
            <p:nvPr/>
          </p:nvSpPr>
          <p:spPr>
            <a:xfrm>
              <a:off x="5729470" y="2662401"/>
              <a:ext cx="2796312"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8" name="Прямоугольник 17"/>
            <p:cNvSpPr/>
            <p:nvPr/>
          </p:nvSpPr>
          <p:spPr>
            <a:xfrm>
              <a:off x="5937168" y="2664421"/>
              <a:ext cx="2346188" cy="461665"/>
            </a:xfrm>
            <a:prstGeom prst="rect">
              <a:avLst/>
            </a:prstGeom>
          </p:spPr>
          <p:txBody>
            <a:bodyPr wrap="square">
              <a:spAutoFit/>
            </a:bodyPr>
            <a:lstStyle/>
            <a:p>
              <a:pPr lvl="0" algn="ctr"/>
              <a:r>
                <a:rPr lang="ru-RU" sz="1200" b="1" dirty="0">
                  <a:latin typeface="Times New Roman" panose="02020603050405020304" pitchFamily="18" charset="0"/>
                  <a:cs typeface="Times New Roman" panose="02020603050405020304" pitchFamily="18" charset="0"/>
                </a:rPr>
                <a:t>Ін’єкція сібазону</a:t>
              </a:r>
            </a:p>
            <a:p>
              <a:pPr lvl="0" algn="ctr"/>
              <a:r>
                <a:rPr lang="ru-RU" sz="1200" dirty="0">
                  <a:latin typeface="Times New Roman" panose="02020603050405020304" pitchFamily="18" charset="0"/>
                  <a:cs typeface="Times New Roman" panose="02020603050405020304" pitchFamily="18" charset="0"/>
                </a:rPr>
                <a:t>(через годину після початку SE)</a:t>
              </a:r>
              <a:endParaRPr lang="ru-RU" sz="1200" b="1" dirty="0">
                <a:latin typeface="Times New Roman" panose="02020603050405020304" pitchFamily="18" charset="0"/>
                <a:cs typeface="Times New Roman" panose="02020603050405020304" pitchFamily="18" charset="0"/>
              </a:endParaRPr>
            </a:p>
          </p:txBody>
        </p:sp>
      </p:grpSp>
      <p:cxnSp>
        <p:nvCxnSpPr>
          <p:cNvPr id="28" name="Прямая со стрелкой 27"/>
          <p:cNvCxnSpPr/>
          <p:nvPr/>
        </p:nvCxnSpPr>
        <p:spPr>
          <a:xfrm rot="16200000" flipH="1" flipV="1">
            <a:off x="1627988" y="2353107"/>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Шеврон 29"/>
          <p:cNvSpPr/>
          <p:nvPr/>
        </p:nvSpPr>
        <p:spPr>
          <a:xfrm>
            <a:off x="1541319" y="3852139"/>
            <a:ext cx="2796312"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0" name="Прямоугольник 19"/>
          <p:cNvSpPr/>
          <p:nvPr/>
        </p:nvSpPr>
        <p:spPr>
          <a:xfrm>
            <a:off x="2117273" y="3975647"/>
            <a:ext cx="1428596" cy="276999"/>
          </a:xfrm>
          <a:prstGeom prst="rect">
            <a:avLst/>
          </a:prstGeom>
        </p:spPr>
        <p:txBody>
          <a:bodyPr wrap="none">
            <a:spAutoFit/>
          </a:bodyPr>
          <a:lstStyle/>
          <a:p>
            <a:pPr lvl="0"/>
            <a:r>
              <a:rPr lang="ru-RU" sz="1200" b="1" dirty="0">
                <a:latin typeface="Times New Roman" panose="02020603050405020304" pitchFamily="18" charset="0"/>
                <a:cs typeface="Times New Roman" panose="02020603050405020304" pitchFamily="18" charset="0"/>
              </a:rPr>
              <a:t>Латентний період</a:t>
            </a:r>
          </a:p>
        </p:txBody>
      </p:sp>
      <p:sp>
        <p:nvSpPr>
          <p:cNvPr id="32" name="Шеврон 31"/>
          <p:cNvSpPr/>
          <p:nvPr/>
        </p:nvSpPr>
        <p:spPr>
          <a:xfrm>
            <a:off x="4290920" y="3847920"/>
            <a:ext cx="2796312" cy="54869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9" name="Прямоугольник 18"/>
          <p:cNvSpPr/>
          <p:nvPr/>
        </p:nvSpPr>
        <p:spPr>
          <a:xfrm>
            <a:off x="4684746" y="3991035"/>
            <a:ext cx="2055371" cy="276999"/>
          </a:xfrm>
          <a:prstGeom prst="rect">
            <a:avLst/>
          </a:prstGeom>
        </p:spPr>
        <p:txBody>
          <a:bodyPr wrap="none">
            <a:spAutoFit/>
          </a:bodyPr>
          <a:lstStyle/>
          <a:p>
            <a:pPr lvl="0"/>
            <a:r>
              <a:rPr lang="ru-RU" sz="1200" b="1" dirty="0">
                <a:latin typeface="Times New Roman" panose="02020603050405020304" pitchFamily="18" charset="0"/>
                <a:cs typeface="Times New Roman" panose="02020603050405020304" pitchFamily="18" charset="0"/>
              </a:rPr>
              <a:t>Поведінкові експерименти</a:t>
            </a:r>
          </a:p>
        </p:txBody>
      </p:sp>
      <p:cxnSp>
        <p:nvCxnSpPr>
          <p:cNvPr id="33" name="Прямая со стрелкой 32"/>
          <p:cNvCxnSpPr/>
          <p:nvPr/>
        </p:nvCxnSpPr>
        <p:spPr>
          <a:xfrm rot="16200000" flipH="1" flipV="1">
            <a:off x="2755324" y="3664126"/>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43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8" name="Google Shape;78;p16"/>
          <p:cNvSpPr txBox="1"/>
          <p:nvPr/>
        </p:nvSpPr>
        <p:spPr>
          <a:xfrm>
            <a:off x="3084037" y="3311289"/>
            <a:ext cx="3165399" cy="822094"/>
          </a:xfrm>
          <a:prstGeom prst="rect">
            <a:avLst/>
          </a:prstGeom>
          <a:noFill/>
          <a:ln>
            <a:noFill/>
          </a:ln>
        </p:spPr>
        <p:txBody>
          <a:bodyPr spcFirstLastPara="1" wrap="square" lIns="91425" tIns="91425" rIns="91425" bIns="91425" anchor="t" anchorCtr="0">
            <a:noAutofit/>
          </a:bodyPr>
          <a:lstStyle/>
          <a:p>
            <a:pPr lvl="0">
              <a:buClr>
                <a:schemeClr val="dk1"/>
              </a:buClr>
              <a:buSzPts val="1100"/>
            </a:pPr>
            <a:r>
              <a:rPr lang="ru-RU" sz="1200" dirty="0" smtClean="0">
                <a:solidFill>
                  <a:schemeClr val="dk1"/>
                </a:solidFill>
                <a:latin typeface="Times New Roman"/>
                <a:ea typeface="Times New Roman"/>
                <a:cs typeface="Times New Roman"/>
                <a:sym typeface="Times New Roman"/>
              </a:rPr>
              <a:t>Підсумкові </a:t>
            </a:r>
            <a:r>
              <a:rPr lang="ru-RU" sz="1200" dirty="0">
                <a:solidFill>
                  <a:schemeClr val="dk1"/>
                </a:solidFill>
                <a:latin typeface="Times New Roman"/>
                <a:ea typeface="Times New Roman"/>
                <a:cs typeface="Times New Roman"/>
                <a:sym typeface="Times New Roman"/>
              </a:rPr>
              <a:t>дані щодо</a:t>
            </a:r>
            <a:r>
              <a:rPr lang="ru-RU" sz="1200" dirty="0" smtClean="0">
                <a:solidFill>
                  <a:schemeClr val="dk1"/>
                </a:solidFill>
                <a:latin typeface="Times New Roman"/>
                <a:ea typeface="Times New Roman"/>
                <a:cs typeface="Times New Roman"/>
                <a:sym typeface="Times New Roman"/>
              </a:rPr>
              <a:t> впливу блокування протон-чутливих іонних каналів сполукою </a:t>
            </a:r>
            <a:r>
              <a:rPr lang="ru-RU" sz="1200" dirty="0">
                <a:solidFill>
                  <a:schemeClr val="dk1"/>
                </a:solidFill>
                <a:latin typeface="Times New Roman"/>
                <a:ea typeface="Times New Roman"/>
                <a:cs typeface="Times New Roman"/>
                <a:sym typeface="Times New Roman"/>
              </a:rPr>
              <a:t>5</a:t>
            </a:r>
            <a:r>
              <a:rPr lang="en-US" sz="1200" dirty="0">
                <a:solidFill>
                  <a:schemeClr val="dk1"/>
                </a:solidFill>
                <a:latin typeface="Times New Roman"/>
                <a:ea typeface="Times New Roman"/>
                <a:cs typeface="Times New Roman"/>
                <a:sym typeface="Times New Roman"/>
              </a:rPr>
              <a:t>b </a:t>
            </a:r>
            <a:r>
              <a:rPr lang="ru-RU" sz="1200" dirty="0">
                <a:solidFill>
                  <a:schemeClr val="dk1"/>
                </a:solidFill>
                <a:latin typeface="Times New Roman"/>
                <a:ea typeface="Times New Roman"/>
                <a:cs typeface="Times New Roman"/>
                <a:sym typeface="Times New Roman"/>
              </a:rPr>
              <a:t>на </a:t>
            </a:r>
            <a:r>
              <a:rPr lang="ru-RU" sz="1200" dirty="0" smtClean="0">
                <a:solidFill>
                  <a:schemeClr val="dk1"/>
                </a:solidFill>
                <a:latin typeface="Times New Roman"/>
                <a:ea typeface="Times New Roman"/>
                <a:cs typeface="Times New Roman"/>
                <a:sym typeface="Times New Roman"/>
              </a:rPr>
              <a:t>частоту </a:t>
            </a:r>
            <a:r>
              <a:rPr lang="uk-UA" sz="1200" dirty="0" smtClean="0">
                <a:solidFill>
                  <a:schemeClr val="dk1"/>
                </a:solidFill>
                <a:latin typeface="Times New Roman"/>
                <a:ea typeface="Times New Roman"/>
                <a:cs typeface="Times New Roman"/>
                <a:sym typeface="Times New Roman"/>
              </a:rPr>
              <a:t>епілептиформної активності</a:t>
            </a:r>
            <a:r>
              <a:rPr lang="ru-RU" sz="1200" dirty="0" smtClean="0">
                <a:solidFill>
                  <a:schemeClr val="dk1"/>
                </a:solidFill>
                <a:latin typeface="Times New Roman"/>
                <a:ea typeface="Times New Roman"/>
                <a:cs typeface="Times New Roman"/>
                <a:sym typeface="Times New Roman"/>
              </a:rPr>
              <a:t> гіпокампа щурів спричиненою каїнатом</a:t>
            </a:r>
            <a:endParaRPr sz="1200" dirty="0"/>
          </a:p>
        </p:txBody>
      </p:sp>
      <p:sp>
        <p:nvSpPr>
          <p:cNvPr id="79" name="Google Shape;79;p16"/>
          <p:cNvSpPr txBox="1"/>
          <p:nvPr/>
        </p:nvSpPr>
        <p:spPr>
          <a:xfrm>
            <a:off x="0" y="0"/>
            <a:ext cx="9144000" cy="493295"/>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ru-RU" sz="1200" b="1" dirty="0" smtClean="0">
                <a:solidFill>
                  <a:schemeClr val="dk1"/>
                </a:solidFill>
                <a:latin typeface="Times New Roman"/>
                <a:ea typeface="Times New Roman"/>
                <a:cs typeface="Times New Roman"/>
                <a:sym typeface="Times New Roman"/>
              </a:rPr>
              <a:t>ІНГІБУВАННЯ ПРОТОН-ЧУТЛИВИХ ІОННИХ КАНАЛІВ ЗМЕНШУЄ СПОНТАННУ АКТИВНІСТЬ У ТКАНИНАХ ГІПОКАМП</a:t>
            </a:r>
            <a:r>
              <a:rPr lang="uk-UA" sz="1200" b="1" dirty="0" smtClean="0">
                <a:solidFill>
                  <a:schemeClr val="dk1"/>
                </a:solidFill>
                <a:latin typeface="Times New Roman"/>
                <a:ea typeface="Times New Roman"/>
                <a:cs typeface="Times New Roman"/>
                <a:sym typeface="Times New Roman"/>
              </a:rPr>
              <a:t>А</a:t>
            </a:r>
            <a:r>
              <a:rPr lang="ru-RU" sz="1200" b="1" dirty="0" smtClean="0">
                <a:solidFill>
                  <a:schemeClr val="dk1"/>
                </a:solidFill>
                <a:latin typeface="Times New Roman"/>
                <a:ea typeface="Times New Roman"/>
                <a:cs typeface="Times New Roman"/>
                <a:sym typeface="Times New Roman"/>
              </a:rPr>
              <a:t> ЩУРІВ</a:t>
            </a:r>
          </a:p>
          <a:p>
            <a:pPr marL="0" lvl="0" indent="0" algn="ctr" rtl="0">
              <a:spcBef>
                <a:spcPts val="0"/>
              </a:spcBef>
              <a:spcAft>
                <a:spcPts val="0"/>
              </a:spcAft>
              <a:buNone/>
            </a:pPr>
            <a:endParaRPr dirty="0"/>
          </a:p>
        </p:txBody>
      </p:sp>
      <p:sp>
        <p:nvSpPr>
          <p:cNvPr id="80" name="Google Shape;8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ru" smtClean="0"/>
              <a:t>9</a:t>
            </a:fld>
            <a:r>
              <a:rPr lang="ru" dirty="0" smtClean="0"/>
              <a:t>/14</a:t>
            </a:r>
            <a:endParaRPr dirty="0"/>
          </a:p>
        </p:txBody>
      </p:sp>
      <p:grpSp>
        <p:nvGrpSpPr>
          <p:cNvPr id="10" name="Группа 9"/>
          <p:cNvGrpSpPr/>
          <p:nvPr/>
        </p:nvGrpSpPr>
        <p:grpSpPr>
          <a:xfrm>
            <a:off x="280702" y="688649"/>
            <a:ext cx="3371185" cy="1461813"/>
            <a:chOff x="184450" y="2630061"/>
            <a:chExt cx="3371185" cy="1461813"/>
          </a:xfrm>
        </p:grpSpPr>
        <p:pic>
          <p:nvPicPr>
            <p:cNvPr id="4" name="Рисунок 3"/>
            <p:cNvPicPr>
              <a:picLocks noChangeAspect="1"/>
            </p:cNvPicPr>
            <p:nvPr/>
          </p:nvPicPr>
          <p:blipFill>
            <a:blip r:embed="rId3"/>
            <a:stretch>
              <a:fillRect/>
            </a:stretch>
          </p:blipFill>
          <p:spPr>
            <a:xfrm>
              <a:off x="184450" y="2753172"/>
              <a:ext cx="3371185" cy="1338702"/>
            </a:xfrm>
            <a:prstGeom prst="rect">
              <a:avLst/>
            </a:prstGeom>
          </p:spPr>
        </p:pic>
        <p:sp>
          <p:nvSpPr>
            <p:cNvPr id="6" name="TextBox 5"/>
            <p:cNvSpPr txBox="1"/>
            <p:nvPr/>
          </p:nvSpPr>
          <p:spPr>
            <a:xfrm>
              <a:off x="1991217" y="3346240"/>
              <a:ext cx="561372" cy="253916"/>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0.2 мВ</a:t>
              </a:r>
              <a:endParaRPr lang="ru-RU" sz="1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469753" y="3484066"/>
              <a:ext cx="338554"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1 с</a:t>
              </a:r>
              <a:endParaRPr lang="ru-RU" sz="1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38091" y="2630061"/>
              <a:ext cx="617477"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Каїнат</a:t>
              </a:r>
              <a:endParaRPr lang="ru-RU"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8091" y="3473198"/>
              <a:ext cx="338554" cy="276999"/>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5</a:t>
              </a:r>
              <a:r>
                <a:rPr lang="en-US" sz="1200" dirty="0" smtClean="0">
                  <a:latin typeface="Times New Roman" panose="02020603050405020304" pitchFamily="18" charset="0"/>
                  <a:cs typeface="Times New Roman" panose="02020603050405020304" pitchFamily="18" charset="0"/>
                </a:rPr>
                <a:t>b</a:t>
              </a:r>
              <a:endParaRPr lang="ru-RU" sz="1200" dirty="0">
                <a:latin typeface="Times New Roman" panose="02020603050405020304" pitchFamily="18" charset="0"/>
                <a:cs typeface="Times New Roman" panose="02020603050405020304" pitchFamily="18" charset="0"/>
              </a:endParaRPr>
            </a:p>
          </p:txBody>
        </p:sp>
      </p:grpSp>
      <p:grpSp>
        <p:nvGrpSpPr>
          <p:cNvPr id="8" name="Группа 7"/>
          <p:cNvGrpSpPr/>
          <p:nvPr/>
        </p:nvGrpSpPr>
        <p:grpSpPr>
          <a:xfrm>
            <a:off x="6307157" y="1957510"/>
            <a:ext cx="2618303" cy="2132769"/>
            <a:chOff x="3787950" y="2755921"/>
            <a:chExt cx="1972684" cy="1582174"/>
          </a:xfrm>
        </p:grpSpPr>
        <p:pic>
          <p:nvPicPr>
            <p:cNvPr id="3" name="Рисунок 2"/>
            <p:cNvPicPr>
              <a:picLocks noChangeAspect="1"/>
            </p:cNvPicPr>
            <p:nvPr/>
          </p:nvPicPr>
          <p:blipFill>
            <a:blip r:embed="rId4"/>
            <a:stretch>
              <a:fillRect/>
            </a:stretch>
          </p:blipFill>
          <p:spPr>
            <a:xfrm>
              <a:off x="4034171" y="2755921"/>
              <a:ext cx="1726463" cy="1335953"/>
            </a:xfrm>
            <a:prstGeom prst="rect">
              <a:avLst/>
            </a:prstGeom>
          </p:spPr>
        </p:pic>
        <p:sp>
          <p:nvSpPr>
            <p:cNvPr id="14" name="TextBox 13"/>
            <p:cNvSpPr txBox="1"/>
            <p:nvPr/>
          </p:nvSpPr>
          <p:spPr>
            <a:xfrm rot="16200000">
              <a:off x="3498928" y="3299412"/>
              <a:ext cx="824265"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Частота, Гц</a:t>
              </a:r>
              <a:endParaRPr lang="ru-RU" sz="1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248804" y="4091874"/>
              <a:ext cx="545342"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Каїнат</a:t>
              </a:r>
              <a:endParaRPr lang="ru-RU" sz="1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272682" y="4083582"/>
              <a:ext cx="312906"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5</a:t>
              </a:r>
              <a:r>
                <a:rPr lang="en-US" sz="1000" dirty="0" smtClean="0">
                  <a:latin typeface="Times New Roman" panose="02020603050405020304" pitchFamily="18" charset="0"/>
                  <a:cs typeface="Times New Roman" panose="02020603050405020304" pitchFamily="18" charset="0"/>
                </a:rPr>
                <a:t>b</a:t>
              </a:r>
              <a:endParaRPr lang="ru-RU" sz="1000" dirty="0">
                <a:latin typeface="Times New Roman" panose="02020603050405020304" pitchFamily="18" charset="0"/>
                <a:cs typeface="Times New Roman" panose="02020603050405020304" pitchFamily="18" charset="0"/>
              </a:endParaRPr>
            </a:p>
          </p:txBody>
        </p:sp>
      </p:grpSp>
      <p:grpSp>
        <p:nvGrpSpPr>
          <p:cNvPr id="7" name="Группа 6"/>
          <p:cNvGrpSpPr/>
          <p:nvPr/>
        </p:nvGrpSpPr>
        <p:grpSpPr>
          <a:xfrm>
            <a:off x="404037" y="2374923"/>
            <a:ext cx="2280361" cy="2032823"/>
            <a:chOff x="5943700" y="2753172"/>
            <a:chExt cx="1764905" cy="1576632"/>
          </a:xfrm>
        </p:grpSpPr>
        <p:pic>
          <p:nvPicPr>
            <p:cNvPr id="5" name="Рисунок 4"/>
            <p:cNvPicPr>
              <a:picLocks noChangeAspect="1"/>
            </p:cNvPicPr>
            <p:nvPr/>
          </p:nvPicPr>
          <p:blipFill>
            <a:blip r:embed="rId5"/>
            <a:stretch>
              <a:fillRect/>
            </a:stretch>
          </p:blipFill>
          <p:spPr>
            <a:xfrm>
              <a:off x="6189921" y="2753172"/>
              <a:ext cx="1518684" cy="1342408"/>
            </a:xfrm>
            <a:prstGeom prst="rect">
              <a:avLst/>
            </a:prstGeom>
          </p:spPr>
        </p:pic>
        <p:sp>
          <p:nvSpPr>
            <p:cNvPr id="15" name="TextBox 14"/>
            <p:cNvSpPr txBox="1"/>
            <p:nvPr/>
          </p:nvSpPr>
          <p:spPr>
            <a:xfrm rot="16200000">
              <a:off x="5654678" y="3299411"/>
              <a:ext cx="824265"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Частота, Гц</a:t>
              </a:r>
              <a:endParaRPr lang="ru-RU" sz="1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403921" y="4083583"/>
              <a:ext cx="545342"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Каїнат</a:t>
              </a:r>
              <a:endParaRPr lang="ru-RU" sz="1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204191" y="4083581"/>
              <a:ext cx="312906" cy="246221"/>
            </a:xfrm>
            <a:prstGeom prst="rect">
              <a:avLst/>
            </a:prstGeom>
            <a:noFill/>
          </p:spPr>
          <p:txBody>
            <a:bodyPr wrap="none" rtlCol="0">
              <a:spAutoFit/>
            </a:bodyPr>
            <a:lstStyle/>
            <a:p>
              <a:r>
                <a:rPr lang="uk-UA" sz="1000" dirty="0" smtClean="0">
                  <a:latin typeface="Times New Roman" panose="02020603050405020304" pitchFamily="18" charset="0"/>
                  <a:cs typeface="Times New Roman" panose="02020603050405020304" pitchFamily="18" charset="0"/>
                </a:rPr>
                <a:t>5</a:t>
              </a:r>
              <a:r>
                <a:rPr lang="en-US" sz="1000" dirty="0" smtClean="0">
                  <a:latin typeface="Times New Roman" panose="02020603050405020304" pitchFamily="18" charset="0"/>
                  <a:cs typeface="Times New Roman" panose="02020603050405020304" pitchFamily="18" charset="0"/>
                </a:rPr>
                <a:t>b</a:t>
              </a:r>
              <a:endParaRPr lang="ru-RU" sz="1000" dirty="0">
                <a:latin typeface="Times New Roman" panose="02020603050405020304" pitchFamily="18" charset="0"/>
                <a:cs typeface="Times New Roman" panose="02020603050405020304" pitchFamily="18" charset="0"/>
              </a:endParaRPr>
            </a:p>
          </p:txBody>
        </p:sp>
      </p:grpSp>
      <p:sp>
        <p:nvSpPr>
          <p:cNvPr id="9" name="Прямоугольник 8"/>
          <p:cNvSpPr/>
          <p:nvPr/>
        </p:nvSpPr>
        <p:spPr>
          <a:xfrm>
            <a:off x="-55486" y="4822768"/>
            <a:ext cx="3084421" cy="246221"/>
          </a:xfrm>
          <a:prstGeom prst="rect">
            <a:avLst/>
          </a:prstGeom>
        </p:spPr>
        <p:txBody>
          <a:bodyPr wrap="square">
            <a:spAutoFit/>
          </a:bodyPr>
          <a:lstStyle/>
          <a:p>
            <a:r>
              <a:rPr lang="en-US" sz="1000" dirty="0" smtClean="0">
                <a:latin typeface="Times New Roman" panose="02020603050405020304" pitchFamily="18" charset="0"/>
                <a:cs typeface="Times New Roman" panose="02020603050405020304" pitchFamily="18" charset="0"/>
              </a:rPr>
              <a:t>Ievglevskyi</a:t>
            </a:r>
            <a:r>
              <a:rPr lang="uk-UA" sz="1000" dirty="0" smtClean="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et al., </a:t>
            </a:r>
            <a:r>
              <a:rPr lang="fr-FR" sz="1000" dirty="0">
                <a:latin typeface="Times New Roman" panose="02020603050405020304" pitchFamily="18" charset="0"/>
                <a:cs typeface="Times New Roman" panose="02020603050405020304" pitchFamily="18" charset="0"/>
              </a:rPr>
              <a:t>Phil. Trans. R. Soc. </a:t>
            </a:r>
            <a:r>
              <a:rPr lang="fr-FR" sz="1000" dirty="0" smtClean="0">
                <a:latin typeface="Times New Roman" panose="02020603050405020304" pitchFamily="18" charset="0"/>
                <a:cs typeface="Times New Roman" panose="02020603050405020304" pitchFamily="18" charset="0"/>
              </a:rPr>
              <a:t>B, 2016</a:t>
            </a:r>
            <a:endParaRPr lang="en-US" sz="10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199620" y="1138280"/>
            <a:ext cx="4923113" cy="461665"/>
          </a:xfrm>
          <a:prstGeom prst="rect">
            <a:avLst/>
          </a:prstGeom>
        </p:spPr>
        <p:txBody>
          <a:bodyPr wrap="square">
            <a:spAutoFit/>
          </a:bodyPr>
          <a:lstStyle/>
          <a:p>
            <a:r>
              <a:rPr lang="uk-UA" sz="1200" dirty="0" smtClean="0">
                <a:solidFill>
                  <a:schemeClr val="dk1"/>
                </a:solidFill>
                <a:latin typeface="Times New Roman"/>
                <a:ea typeface="Times New Roman"/>
                <a:cs typeface="Times New Roman"/>
                <a:sym typeface="Times New Roman"/>
              </a:rPr>
              <a:t>Викликана </a:t>
            </a:r>
            <a:r>
              <a:rPr lang="ru-RU" sz="1200" dirty="0" smtClean="0">
                <a:solidFill>
                  <a:schemeClr val="dk1"/>
                </a:solidFill>
                <a:latin typeface="Times New Roman"/>
                <a:ea typeface="Times New Roman"/>
                <a:cs typeface="Times New Roman"/>
                <a:sym typeface="Times New Roman"/>
              </a:rPr>
              <a:t>внутрішньогіпокампальн</a:t>
            </a:r>
            <a:r>
              <a:rPr lang="uk-UA" sz="1200" dirty="0" smtClean="0">
                <a:solidFill>
                  <a:schemeClr val="dk1"/>
                </a:solidFill>
                <a:latin typeface="Times New Roman"/>
                <a:ea typeface="Times New Roman"/>
                <a:cs typeface="Times New Roman"/>
                <a:sym typeface="Times New Roman"/>
              </a:rPr>
              <a:t>ою</a:t>
            </a:r>
            <a:r>
              <a:rPr lang="ru-RU" sz="1200" dirty="0" smtClean="0">
                <a:solidFill>
                  <a:schemeClr val="dk1"/>
                </a:solidFill>
                <a:latin typeface="Times New Roman"/>
                <a:ea typeface="Times New Roman"/>
                <a:cs typeface="Times New Roman"/>
                <a:sym typeface="Times New Roman"/>
              </a:rPr>
              <a:t> ін’єкцією каїнату </a:t>
            </a:r>
            <a:r>
              <a:rPr lang="en-US" sz="1200" i="1" dirty="0" smtClean="0">
                <a:solidFill>
                  <a:schemeClr val="dk1"/>
                </a:solidFill>
                <a:latin typeface="Times New Roman"/>
                <a:ea typeface="Times New Roman"/>
                <a:cs typeface="Times New Roman"/>
                <a:sym typeface="Times New Roman"/>
              </a:rPr>
              <a:t>in vivo</a:t>
            </a:r>
            <a:r>
              <a:rPr lang="uk-UA" sz="1200" i="1" dirty="0" smtClean="0">
                <a:solidFill>
                  <a:schemeClr val="dk1"/>
                </a:solidFill>
                <a:latin typeface="Times New Roman"/>
                <a:ea typeface="Times New Roman"/>
                <a:cs typeface="Times New Roman"/>
                <a:sym typeface="Times New Roman"/>
              </a:rPr>
              <a:t> </a:t>
            </a:r>
            <a:r>
              <a:rPr lang="uk-UA" sz="1200" dirty="0" smtClean="0">
                <a:solidFill>
                  <a:schemeClr val="dk1"/>
                </a:solidFill>
                <a:latin typeface="Times New Roman"/>
                <a:ea typeface="Times New Roman"/>
                <a:cs typeface="Times New Roman"/>
                <a:sym typeface="Times New Roman"/>
              </a:rPr>
              <a:t>епілептиформна активність знижується після ін’єкції </a:t>
            </a:r>
            <a:r>
              <a:rPr lang="ru-RU" sz="1200" dirty="0">
                <a:solidFill>
                  <a:schemeClr val="dk1"/>
                </a:solidFill>
                <a:latin typeface="Times New Roman"/>
                <a:ea typeface="Times New Roman"/>
                <a:cs typeface="Times New Roman"/>
                <a:sym typeface="Times New Roman"/>
              </a:rPr>
              <a:t>сполуки 5</a:t>
            </a:r>
            <a:r>
              <a:rPr lang="en-US" sz="1200" dirty="0">
                <a:solidFill>
                  <a:schemeClr val="dk1"/>
                </a:solidFill>
                <a:latin typeface="Times New Roman"/>
                <a:ea typeface="Times New Roman"/>
                <a:cs typeface="Times New Roman"/>
                <a:sym typeface="Times New Roman"/>
              </a:rPr>
              <a:t>b</a:t>
            </a:r>
            <a:endParaRPr lang="uk-UA" sz="1200" dirty="0"/>
          </a:p>
        </p:txBody>
      </p:sp>
      <p:cxnSp>
        <p:nvCxnSpPr>
          <p:cNvPr id="30" name="Прямая со стрелкой 29"/>
          <p:cNvCxnSpPr/>
          <p:nvPr/>
        </p:nvCxnSpPr>
        <p:spPr>
          <a:xfrm flipH="1" flipV="1">
            <a:off x="3828836" y="1383909"/>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3168502" y="2420674"/>
            <a:ext cx="2732179" cy="646331"/>
          </a:xfrm>
          <a:prstGeom prst="rect">
            <a:avLst/>
          </a:prstGeom>
        </p:spPr>
        <p:txBody>
          <a:bodyPr wrap="square">
            <a:spAutoFit/>
          </a:bodyPr>
          <a:lstStyle/>
          <a:p>
            <a:pPr algn="r"/>
            <a:r>
              <a:rPr lang="ru-RU" sz="1200" dirty="0">
                <a:solidFill>
                  <a:schemeClr val="dk1"/>
                </a:solidFill>
                <a:latin typeface="Times New Roman"/>
                <a:ea typeface="Times New Roman"/>
                <a:cs typeface="Times New Roman"/>
                <a:sym typeface="Times New Roman"/>
              </a:rPr>
              <a:t>Зведені дані щодо </a:t>
            </a:r>
            <a:r>
              <a:rPr lang="ru-RU" sz="1200" dirty="0" smtClean="0">
                <a:solidFill>
                  <a:schemeClr val="dk1"/>
                </a:solidFill>
                <a:latin typeface="Times New Roman"/>
                <a:ea typeface="Times New Roman"/>
                <a:cs typeface="Times New Roman"/>
                <a:sym typeface="Times New Roman"/>
              </a:rPr>
              <a:t>впливу сполуки </a:t>
            </a:r>
            <a:r>
              <a:rPr lang="ru-RU" sz="1200" dirty="0">
                <a:solidFill>
                  <a:schemeClr val="dk1"/>
                </a:solidFill>
                <a:latin typeface="Times New Roman"/>
                <a:ea typeface="Times New Roman"/>
                <a:cs typeface="Times New Roman"/>
                <a:sym typeface="Times New Roman"/>
              </a:rPr>
              <a:t>5</a:t>
            </a:r>
            <a:r>
              <a:rPr lang="en-US" sz="1200" dirty="0">
                <a:solidFill>
                  <a:schemeClr val="dk1"/>
                </a:solidFill>
                <a:latin typeface="Times New Roman"/>
                <a:ea typeface="Times New Roman"/>
                <a:cs typeface="Times New Roman"/>
                <a:sym typeface="Times New Roman"/>
              </a:rPr>
              <a:t>b </a:t>
            </a:r>
            <a:r>
              <a:rPr lang="ru-RU" sz="1200" dirty="0">
                <a:solidFill>
                  <a:schemeClr val="dk1"/>
                </a:solidFill>
                <a:latin typeface="Times New Roman"/>
                <a:ea typeface="Times New Roman"/>
                <a:cs typeface="Times New Roman"/>
                <a:sym typeface="Times New Roman"/>
              </a:rPr>
              <a:t>на </a:t>
            </a:r>
            <a:r>
              <a:rPr lang="uk-UA" sz="1200" dirty="0" smtClean="0">
                <a:solidFill>
                  <a:schemeClr val="dk1"/>
                </a:solidFill>
                <a:latin typeface="Times New Roman"/>
                <a:ea typeface="Times New Roman"/>
                <a:cs typeface="Times New Roman"/>
                <a:sym typeface="Times New Roman"/>
              </a:rPr>
              <a:t>епілептиформну активність</a:t>
            </a:r>
            <a:r>
              <a:rPr lang="ru-RU" sz="1200" dirty="0" smtClean="0">
                <a:solidFill>
                  <a:schemeClr val="dk1"/>
                </a:solidFill>
                <a:latin typeface="Times New Roman"/>
                <a:ea typeface="Times New Roman"/>
                <a:cs typeface="Times New Roman"/>
                <a:sym typeface="Times New Roman"/>
              </a:rPr>
              <a:t>, спричинену </a:t>
            </a:r>
            <a:r>
              <a:rPr lang="ru-RU" sz="1200" dirty="0">
                <a:solidFill>
                  <a:schemeClr val="dk1"/>
                </a:solidFill>
                <a:latin typeface="Times New Roman"/>
                <a:ea typeface="Times New Roman"/>
                <a:cs typeface="Times New Roman"/>
                <a:sym typeface="Times New Roman"/>
              </a:rPr>
              <a:t>каїнатом</a:t>
            </a:r>
            <a:endParaRPr lang="uk-UA" sz="1200" dirty="0"/>
          </a:p>
        </p:txBody>
      </p:sp>
      <p:cxnSp>
        <p:nvCxnSpPr>
          <p:cNvPr id="32" name="Прямая со стрелкой 31"/>
          <p:cNvCxnSpPr/>
          <p:nvPr/>
        </p:nvCxnSpPr>
        <p:spPr>
          <a:xfrm flipV="1">
            <a:off x="5900682" y="2636616"/>
            <a:ext cx="294645" cy="9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flipH="1" flipV="1">
            <a:off x="2699224" y="3672036"/>
            <a:ext cx="2903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2589</Words>
  <Application>Microsoft Office PowerPoint</Application>
  <PresentationFormat>Экран (16:9)</PresentationFormat>
  <Paragraphs>229</Paragraphs>
  <Slides>14</Slides>
  <Notes>13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14</vt:i4>
      </vt:variant>
    </vt:vector>
  </HeadingPairs>
  <TitlesOfParts>
    <vt:vector size="17" baseType="lpstr">
      <vt:lpstr>Arial</vt:lpstr>
      <vt:lpstr>Times New Roman</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Misha</dc:creator>
  <cp:lastModifiedBy>Misha</cp:lastModifiedBy>
  <cp:revision>152</cp:revision>
  <dcterms:modified xsi:type="dcterms:W3CDTF">2020-04-24T12:43:56Z</dcterms:modified>
</cp:coreProperties>
</file>