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DD5A30-8FEB-4129-8FA0-D592B2FE4397}" type="datetimeFigureOut">
              <a:rPr lang="uk-UA" smtClean="0"/>
              <a:pPr/>
              <a:t>11.02.2020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AA23EE-C429-47AF-AF56-B55937A7719C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00694" y="4857760"/>
            <a:ext cx="3357554" cy="144303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Корнієнко Наталія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Студентка 2-го курсу магістратури</a:t>
            </a:r>
          </a:p>
          <a:p>
            <a:pPr>
              <a:buNone/>
            </a:pPr>
            <a:r>
              <a:rPr lang="uk-UA" dirty="0" smtClean="0"/>
              <a:t>Кафедри вірусології</a:t>
            </a:r>
          </a:p>
          <a:p>
            <a:pPr>
              <a:buNone/>
            </a:pPr>
            <a:r>
              <a:rPr lang="uk-UA" dirty="0" smtClean="0"/>
              <a:t>ННЦ </a:t>
            </a:r>
            <a:r>
              <a:rPr lang="uk-UA" dirty="0" err="1" smtClean="0"/>
              <a:t>“Інститут</a:t>
            </a:r>
            <a:r>
              <a:rPr lang="uk-UA" dirty="0" smtClean="0"/>
              <a:t> біології і </a:t>
            </a:r>
            <a:r>
              <a:rPr lang="uk-UA" dirty="0" err="1" smtClean="0"/>
              <a:t>медицини”</a:t>
            </a:r>
            <a:endParaRPr lang="uk-UA" dirty="0" smtClean="0"/>
          </a:p>
          <a:p>
            <a:pPr>
              <a:buNone/>
            </a:pPr>
            <a:r>
              <a:rPr lang="en-US" sz="2200" i="1" dirty="0" smtClean="0"/>
              <a:t>E-mail</a:t>
            </a:r>
            <a:r>
              <a:rPr lang="uk-UA" sz="2200" dirty="0" smtClean="0"/>
              <a:t>: </a:t>
            </a:r>
            <a:r>
              <a:rPr lang="en-US" sz="2200" dirty="0" smtClean="0"/>
              <a:t>tashe404@gmail.com</a:t>
            </a:r>
            <a:endParaRPr lang="uk-UA" sz="2200" dirty="0" smtClean="0"/>
          </a:p>
          <a:p>
            <a:endParaRPr lang="uk-UA" dirty="0"/>
          </a:p>
        </p:txBody>
      </p:sp>
      <p:sp>
        <p:nvSpPr>
          <p:cNvPr id="5" name="CustomShape 1"/>
          <p:cNvSpPr/>
          <p:nvPr/>
        </p:nvSpPr>
        <p:spPr>
          <a:xfrm>
            <a:off x="827584" y="2492896"/>
            <a:ext cx="7770960" cy="146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4400" dirty="0" err="1">
                <a:solidFill>
                  <a:srgbClr val="294349"/>
                </a:solidFill>
                <a:latin typeface="Calibri"/>
                <a:ea typeface="Droid Sans Fallback"/>
              </a:rPr>
              <a:t>Біологічний</a:t>
            </a:r>
            <a:r>
              <a:rPr lang="ru-RU" sz="4400" dirty="0">
                <a:solidFill>
                  <a:srgbClr val="294349"/>
                </a:solidFill>
                <a:latin typeface="Calibri"/>
                <a:ea typeface="Droid Sans Fallback"/>
              </a:rPr>
              <a:t> </a:t>
            </a:r>
            <a:r>
              <a:rPr lang="ru-RU" sz="4400" dirty="0" err="1">
                <a:solidFill>
                  <a:srgbClr val="294349"/>
                </a:solidFill>
                <a:latin typeface="Calibri"/>
                <a:ea typeface="Droid Sans Fallback"/>
              </a:rPr>
              <a:t>захист</a:t>
            </a:r>
            <a:r>
              <a:rPr lang="ru-RU" sz="4400" dirty="0">
                <a:solidFill>
                  <a:srgbClr val="294349"/>
                </a:solidFill>
                <a:latin typeface="Calibri"/>
                <a:ea typeface="Droid Sans Fallback"/>
              </a:rPr>
              <a:t> </a:t>
            </a:r>
            <a:r>
              <a:rPr lang="ru-RU" sz="4400" dirty="0" err="1">
                <a:solidFill>
                  <a:srgbClr val="294349"/>
                </a:solidFill>
                <a:latin typeface="Calibri"/>
                <a:ea typeface="Droid Sans Fallback"/>
              </a:rPr>
              <a:t>рослин</a:t>
            </a:r>
            <a:r>
              <a:rPr lang="ru-RU" sz="4400" dirty="0">
                <a:solidFill>
                  <a:srgbClr val="294349"/>
                </a:solidFill>
                <a:latin typeface="Calibri"/>
                <a:ea typeface="Droid Sans Fallback"/>
              </a:rPr>
              <a:t> </a:t>
            </a:r>
            <a:r>
              <a:rPr lang="ru-RU" sz="4400" dirty="0" err="1">
                <a:solidFill>
                  <a:srgbClr val="294349"/>
                </a:solidFill>
                <a:latin typeface="Calibri"/>
                <a:ea typeface="Droid Sans Fallback"/>
              </a:rPr>
              <a:t>від</a:t>
            </a:r>
            <a:r>
              <a:rPr lang="ru-RU" sz="4400" dirty="0">
                <a:solidFill>
                  <a:srgbClr val="294349"/>
                </a:solidFill>
                <a:latin typeface="Calibri"/>
                <a:ea typeface="Droid Sans Fallback"/>
              </a:rPr>
              <a:t> </a:t>
            </a:r>
            <a:r>
              <a:rPr lang="ru-RU" sz="4400" dirty="0" err="1">
                <a:solidFill>
                  <a:srgbClr val="294349"/>
                </a:solidFill>
                <a:latin typeface="Calibri"/>
                <a:ea typeface="Droid Sans Fallback"/>
              </a:rPr>
              <a:t>бактеріозів</a:t>
            </a:r>
            <a:r>
              <a:rPr lang="ru-RU" sz="4400" dirty="0">
                <a:solidFill>
                  <a:srgbClr val="294349"/>
                </a:solidFill>
                <a:latin typeface="Calibri"/>
                <a:ea typeface="Droid Sans Fallback"/>
              </a:rPr>
              <a:t> </a:t>
            </a:r>
            <a:r>
              <a:rPr lang="ru-RU" sz="4400" dirty="0" err="1">
                <a:solidFill>
                  <a:srgbClr val="294349"/>
                </a:solidFill>
                <a:latin typeface="Calibri"/>
                <a:ea typeface="Droid Sans Fallback"/>
              </a:rPr>
              <a:t>з</a:t>
            </a:r>
            <a:r>
              <a:rPr lang="ru-RU" sz="4400" dirty="0">
                <a:solidFill>
                  <a:srgbClr val="294349"/>
                </a:solidFill>
                <a:latin typeface="Calibri"/>
                <a:ea typeface="Droid Sans Fallback"/>
              </a:rPr>
              <a:t> </a:t>
            </a:r>
            <a:r>
              <a:rPr lang="ru-RU" sz="4400" dirty="0" err="1">
                <a:solidFill>
                  <a:srgbClr val="294349"/>
                </a:solidFill>
                <a:latin typeface="Calibri"/>
                <a:ea typeface="Droid Sans Fallback"/>
              </a:rPr>
              <a:t>використанням</a:t>
            </a:r>
            <a:r>
              <a:rPr lang="ru-RU" sz="4400" dirty="0">
                <a:solidFill>
                  <a:srgbClr val="294349"/>
                </a:solidFill>
                <a:latin typeface="Calibri"/>
                <a:ea typeface="Droid Sans Fallback"/>
              </a:rPr>
              <a:t> </a:t>
            </a:r>
            <a:r>
              <a:rPr lang="ru-RU" sz="4400" dirty="0" err="1">
                <a:solidFill>
                  <a:srgbClr val="294349"/>
                </a:solidFill>
                <a:latin typeface="Calibri"/>
                <a:ea typeface="Droid Sans Fallback"/>
              </a:rPr>
              <a:t>вірусів</a:t>
            </a:r>
            <a:r>
              <a:rPr lang="ru-RU" sz="4400" dirty="0">
                <a:solidFill>
                  <a:srgbClr val="294349"/>
                </a:solidFill>
                <a:latin typeface="Calibri"/>
                <a:ea typeface="Droid Sans Fallback"/>
              </a:rPr>
              <a:t> </a:t>
            </a:r>
            <a:r>
              <a:rPr lang="ru-RU" sz="4400" dirty="0" err="1">
                <a:solidFill>
                  <a:srgbClr val="294349"/>
                </a:solidFill>
                <a:latin typeface="Calibri"/>
                <a:ea typeface="Droid Sans Fallback"/>
              </a:rPr>
              <a:t>бактерій</a:t>
            </a:r>
            <a:endParaRPr dirty="0"/>
          </a:p>
        </p:txBody>
      </p:sp>
      <p:pic>
        <p:nvPicPr>
          <p:cNvPr id="6" name="Рисунок 5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7" name="Рисунок 6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285728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Київський національний університет </a:t>
            </a:r>
          </a:p>
          <a:p>
            <a:pPr algn="ctr"/>
            <a:r>
              <a:rPr lang="uk-UA" sz="2400" dirty="0" smtClean="0"/>
              <a:t>імені Тараса Шевченка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Технологія</a:t>
            </a:r>
            <a:endParaRPr lang="uk-UA" dirty="0">
              <a:latin typeface="+mn-lt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5271" y="4240590"/>
            <a:ext cx="25082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3214686"/>
            <a:ext cx="311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Відбір і обробка зразків </a:t>
            </a:r>
            <a:endParaRPr lang="uk-UA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970325" y="2206425"/>
            <a:ext cx="500066" cy="174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Снимок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425" y="1187945"/>
            <a:ext cx="3248479" cy="21338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28620" y="3311817"/>
            <a:ext cx="300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Накопичення </a:t>
            </a:r>
            <a:r>
              <a:rPr lang="uk-UA" dirty="0" err="1" smtClean="0"/>
              <a:t>фагу</a:t>
            </a:r>
            <a:endParaRPr lang="uk-UA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3470391" y="3750116"/>
            <a:ext cx="2325745" cy="1064151"/>
          </a:xfrm>
          <a:prstGeom prst="straightConnector1">
            <a:avLst/>
          </a:prstGeom>
          <a:ln w="98425" cmpd="sng"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depositphotos_111668984-Set-of-vector-cartoon-po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212" y="4357694"/>
            <a:ext cx="2000264" cy="20002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1538" y="635795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Бібліотека </a:t>
            </a:r>
            <a:r>
              <a:rPr lang="uk-UA" dirty="0" err="1" smtClean="0"/>
              <a:t>фагів</a:t>
            </a:r>
            <a:endParaRPr lang="uk-UA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3643305" y="5429264"/>
            <a:ext cx="1714513" cy="226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TextBox 20"/>
          <p:cNvSpPr txBox="1"/>
          <p:nvPr/>
        </p:nvSpPr>
        <p:spPr>
          <a:xfrm>
            <a:off x="5676355" y="6354873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Застосування на рослинах</a:t>
            </a:r>
            <a:endParaRPr lang="uk-UA" dirty="0"/>
          </a:p>
        </p:txBody>
      </p:sp>
      <p:cxnSp>
        <p:nvCxnSpPr>
          <p:cNvPr id="5" name="Прямая со стрелкой 4"/>
          <p:cNvCxnSpPr>
            <a:stCxn id="8" idx="2"/>
          </p:cNvCxnSpPr>
          <p:nvPr/>
        </p:nvCxnSpPr>
        <p:spPr>
          <a:xfrm rot="16200000" flipH="1">
            <a:off x="1463561" y="3678147"/>
            <a:ext cx="630800" cy="44254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58" y="1933577"/>
            <a:ext cx="1514686" cy="971686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>
            <a:off x="5026444" y="2206425"/>
            <a:ext cx="769692" cy="212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kn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23" name="Рисунок 22" descr="завантаження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24" name="Рисунок 23" descr="big_1564941143541605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1357298"/>
            <a:ext cx="238125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Команда</a:t>
            </a:r>
            <a:endParaRPr lang="uk-UA" dirty="0">
              <a:latin typeface="+mn-lt"/>
            </a:endParaRPr>
          </a:p>
        </p:txBody>
      </p:sp>
      <p:pic>
        <p:nvPicPr>
          <p:cNvPr id="3" name="Рисунок 2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4" name="Рисунок 3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5" name="Рисунок 4" descr="150x200_Zav Ka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85860"/>
            <a:ext cx="2196719" cy="2928958"/>
          </a:xfrm>
          <a:prstGeom prst="rect">
            <a:avLst/>
          </a:prstGeom>
        </p:spPr>
      </p:pic>
      <p:pic>
        <p:nvPicPr>
          <p:cNvPr id="6" name="Рисунок 5" descr="andriychuk_new_300x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285860"/>
            <a:ext cx="2196719" cy="2928958"/>
          </a:xfrm>
          <a:prstGeom prst="rect">
            <a:avLst/>
          </a:prstGeom>
        </p:spPr>
      </p:pic>
      <p:pic>
        <p:nvPicPr>
          <p:cNvPr id="7" name="Рисунок 6" descr="shevchenko150x2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1285860"/>
            <a:ext cx="2196709" cy="292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4357694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dirty="0" smtClean="0"/>
              <a:t>Поліщук Валерій Петрович, </a:t>
            </a:r>
          </a:p>
          <a:p>
            <a:pPr lvl="0" algn="ctr"/>
            <a:r>
              <a:rPr lang="uk-UA" dirty="0" err="1" smtClean="0"/>
              <a:t>д.б.н</a:t>
            </a:r>
            <a:r>
              <a:rPr lang="uk-UA" dirty="0" smtClean="0"/>
              <a:t>., професор</a:t>
            </a:r>
            <a:br>
              <a:rPr lang="uk-UA" dirty="0" smtClean="0"/>
            </a:br>
            <a:r>
              <a:rPr lang="uk-UA" dirty="0" smtClean="0"/>
              <a:t>Керівник проекту.</a:t>
            </a:r>
          </a:p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4357694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Андрійчук Олена Миколаївна, </a:t>
            </a:r>
          </a:p>
          <a:p>
            <a:pPr algn="ctr"/>
            <a:r>
              <a:rPr lang="uk-UA" dirty="0" err="1" smtClean="0"/>
              <a:t>к.б.н</a:t>
            </a:r>
            <a:r>
              <a:rPr lang="uk-UA" dirty="0" smtClean="0"/>
              <a:t>., доцент</a:t>
            </a:r>
          </a:p>
          <a:p>
            <a:pPr algn="ctr"/>
            <a:r>
              <a:rPr lang="uk-UA" dirty="0" smtClean="0"/>
              <a:t>Організація </a:t>
            </a:r>
            <a:r>
              <a:rPr lang="uk-UA" dirty="0" err="1" smtClean="0"/>
              <a:t>фагової</a:t>
            </a:r>
            <a:r>
              <a:rPr lang="uk-UA" dirty="0" smtClean="0"/>
              <a:t> бібліотеки, технічний супровід 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4357694"/>
            <a:ext cx="3143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Шевченко Олексій Володимирович, </a:t>
            </a:r>
          </a:p>
          <a:p>
            <a:pPr algn="ctr"/>
            <a:r>
              <a:rPr lang="uk-UA" dirty="0" err="1" smtClean="0"/>
              <a:t>к.б.н</a:t>
            </a:r>
            <a:r>
              <a:rPr lang="uk-UA" dirty="0" smtClean="0"/>
              <a:t>., завідувач НДЛ «Екології вірусів та діагностика вірусних захворювань»</a:t>
            </a:r>
          </a:p>
          <a:p>
            <a:pPr algn="ctr"/>
            <a:r>
              <a:rPr lang="uk-UA" dirty="0" smtClean="0"/>
              <a:t>Комерціалізація технологій, супровід іноземних партнерів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Команда</a:t>
            </a:r>
            <a:endParaRPr lang="uk-UA" dirty="0">
              <a:latin typeface="+mn-lt"/>
            </a:endParaRPr>
          </a:p>
        </p:txBody>
      </p:sp>
      <p:pic>
        <p:nvPicPr>
          <p:cNvPr id="4" name="Рисунок 3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5" name="Рисунок 4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8" name="Рисунок 7" descr="DSC_8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71612"/>
            <a:ext cx="5887236" cy="3929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7950" y="2714620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Харіна Алла Володимирівна, </a:t>
            </a:r>
            <a:endParaRPr lang="en-US" dirty="0" smtClean="0"/>
          </a:p>
          <a:p>
            <a:pPr algn="ctr"/>
            <a:r>
              <a:rPr lang="uk-UA" dirty="0" err="1" smtClean="0"/>
              <a:t>к.б.н</a:t>
            </a:r>
            <a:r>
              <a:rPr lang="uk-UA" dirty="0" smtClean="0"/>
              <a:t>.,</a:t>
            </a:r>
            <a:r>
              <a:rPr lang="en-US" dirty="0" smtClean="0"/>
              <a:t> </a:t>
            </a:r>
            <a:r>
              <a:rPr lang="uk-UA" dirty="0" smtClean="0"/>
              <a:t>доцент</a:t>
            </a:r>
          </a:p>
          <a:p>
            <a:pPr algn="ctr"/>
            <a:r>
              <a:rPr lang="uk-UA" dirty="0" smtClean="0"/>
              <a:t>Розробка методик і технологій виробництва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Команда</a:t>
            </a:r>
            <a:endParaRPr lang="uk-UA" dirty="0">
              <a:latin typeface="+mn-lt"/>
            </a:endParaRPr>
          </a:p>
        </p:txBody>
      </p:sp>
      <p:pic>
        <p:nvPicPr>
          <p:cNvPr id="5" name="Рисунок 4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6" name="Рисунок 5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8" name="Рисунок 7" descr="DSC_8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1928802"/>
            <a:ext cx="4572001" cy="3051314"/>
          </a:xfrm>
          <a:prstGeom prst="rect">
            <a:avLst/>
          </a:prstGeom>
        </p:spPr>
      </p:pic>
      <p:pic>
        <p:nvPicPr>
          <p:cNvPr id="9" name="Рисунок 8" descr="DSC_82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28802"/>
            <a:ext cx="4572000" cy="30513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44" y="514351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Корнієнко Наталія Олегівна, </a:t>
            </a:r>
          </a:p>
          <a:p>
            <a:pPr algn="ctr"/>
            <a:r>
              <a:rPr lang="uk-UA" dirty="0" smtClean="0"/>
              <a:t>студентка, технічний супровід проекту 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514351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Ліптуга</a:t>
            </a:r>
            <a:r>
              <a:rPr lang="uk-UA" dirty="0" smtClean="0"/>
              <a:t> Максим Богданович, </a:t>
            </a:r>
          </a:p>
          <a:p>
            <a:pPr algn="ctr"/>
            <a:r>
              <a:rPr lang="uk-UA" dirty="0" smtClean="0"/>
              <a:t>студент, технічний супровід проекту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Цілі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1 етап:</a:t>
            </a:r>
            <a:br>
              <a:rPr lang="uk-UA" dirty="0" smtClean="0"/>
            </a:br>
            <a:r>
              <a:rPr lang="uk-UA" dirty="0" smtClean="0"/>
              <a:t>Розробка препарату</a:t>
            </a:r>
            <a:br>
              <a:rPr lang="uk-UA" dirty="0" smtClean="0"/>
            </a:br>
            <a:r>
              <a:rPr lang="uk-UA" dirty="0" smtClean="0"/>
              <a:t>Випробування препарату у польових умовах</a:t>
            </a:r>
          </a:p>
          <a:p>
            <a:r>
              <a:rPr lang="uk-UA" dirty="0" smtClean="0"/>
              <a:t>Тривалість - 6-7 місяців, вартість 3-4 </a:t>
            </a:r>
            <a:r>
              <a:rPr lang="uk-UA" dirty="0" err="1" smtClean="0"/>
              <a:t>млн</a:t>
            </a:r>
            <a:r>
              <a:rPr lang="uk-UA" dirty="0" smtClean="0"/>
              <a:t> гривень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2 етап:</a:t>
            </a:r>
            <a:br>
              <a:rPr lang="uk-UA" dirty="0" smtClean="0"/>
            </a:br>
            <a:r>
              <a:rPr lang="uk-UA" dirty="0" smtClean="0"/>
              <a:t>Захист прав інтелектуальної власності</a:t>
            </a:r>
            <a:br>
              <a:rPr lang="uk-UA" dirty="0" smtClean="0"/>
            </a:br>
            <a:r>
              <a:rPr lang="uk-UA" dirty="0" smtClean="0"/>
              <a:t>Налагодження процесу промислового виробництва</a:t>
            </a:r>
          </a:p>
          <a:p>
            <a:r>
              <a:rPr lang="uk-UA" dirty="0" smtClean="0"/>
              <a:t>8-36  місяців, 6-7 </a:t>
            </a:r>
            <a:r>
              <a:rPr lang="uk-UA" dirty="0" err="1" smtClean="0"/>
              <a:t>млн</a:t>
            </a:r>
            <a:r>
              <a:rPr lang="uk-UA" dirty="0" smtClean="0"/>
              <a:t> гривень</a:t>
            </a:r>
          </a:p>
        </p:txBody>
      </p:sp>
      <p:pic>
        <p:nvPicPr>
          <p:cNvPr id="6" name="Рисунок 5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8" name="Рисунок 7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9" name="Рисунок 8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5106897"/>
            <a:ext cx="2643174" cy="1751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latin typeface="+mn-lt"/>
              </a:rPr>
              <a:t>Дякую за увагу!</a:t>
            </a:r>
            <a:endParaRPr lang="uk-UA" sz="6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5214950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entury Gothic" pitchFamily="34" charset="0"/>
              </a:rPr>
              <a:t>Корнієнко Наталія, </a:t>
            </a:r>
          </a:p>
          <a:p>
            <a:r>
              <a:rPr lang="uk-UA" dirty="0" smtClean="0">
                <a:latin typeface="Century Gothic" pitchFamily="34" charset="0"/>
              </a:rPr>
              <a:t>ННЦ </a:t>
            </a:r>
            <a:r>
              <a:rPr lang="uk-UA" dirty="0" err="1" smtClean="0">
                <a:latin typeface="Century Gothic" pitchFamily="34" charset="0"/>
              </a:rPr>
              <a:t>“Інститут</a:t>
            </a:r>
            <a:r>
              <a:rPr lang="uk-UA" dirty="0" smtClean="0">
                <a:latin typeface="Century Gothic" pitchFamily="34" charset="0"/>
              </a:rPr>
              <a:t> біології і </a:t>
            </a:r>
            <a:r>
              <a:rPr lang="uk-UA" dirty="0" err="1" smtClean="0">
                <a:latin typeface="Century Gothic" pitchFamily="34" charset="0"/>
              </a:rPr>
              <a:t>медицини”</a:t>
            </a:r>
            <a:endParaRPr lang="uk-UA" dirty="0" smtClean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>biology.univ.kiev.ua</a:t>
            </a:r>
            <a:endParaRPr lang="uk-UA" sz="1600" dirty="0" smtClean="0">
              <a:latin typeface="Century Gothic" pitchFamily="34" charset="0"/>
            </a:endParaRPr>
          </a:p>
          <a:p>
            <a:r>
              <a:rPr lang="en-US" sz="1600" i="1" dirty="0" smtClean="0">
                <a:latin typeface="Century Gothic" pitchFamily="34" charset="0"/>
              </a:rPr>
              <a:t>E-mail</a:t>
            </a:r>
            <a:r>
              <a:rPr lang="uk-UA" sz="1600" dirty="0" smtClean="0">
                <a:latin typeface="Century Gothic" pitchFamily="34" charset="0"/>
              </a:rPr>
              <a:t>: </a:t>
            </a:r>
            <a:r>
              <a:rPr lang="en-US" sz="1600" dirty="0" smtClean="0">
                <a:latin typeface="Century Gothic" pitchFamily="34" charset="0"/>
              </a:rPr>
              <a:t>tashe404@gmail.com</a:t>
            </a:r>
            <a:endParaRPr lang="uk-UA" sz="1600" dirty="0" smtClean="0">
              <a:latin typeface="Century Gothic" pitchFamily="34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6" name="Рисунок 5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7" name="Рисунок 6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3042" y="0"/>
            <a:ext cx="5715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Київський національний університет </a:t>
            </a:r>
          </a:p>
          <a:p>
            <a:pPr algn="ctr"/>
            <a:r>
              <a:rPr lang="uk-UA" sz="2800" dirty="0" smtClean="0"/>
              <a:t>імені Тараса Шевченка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537" y="928670"/>
            <a:ext cx="2595319" cy="1643074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4476754" cy="3357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71744"/>
            <a:ext cx="471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Вплив бактерії </a:t>
            </a:r>
            <a:r>
              <a:rPr lang="en-US" sz="1600" i="1" dirty="0" smtClean="0"/>
              <a:t>Pseudomonas </a:t>
            </a:r>
            <a:r>
              <a:rPr lang="en-US" sz="1600" i="1" dirty="0" err="1" smtClean="0"/>
              <a:t>syringae</a:t>
            </a:r>
            <a:r>
              <a:rPr lang="en-US" sz="1600" i="1" dirty="0" smtClean="0"/>
              <a:t> </a:t>
            </a:r>
            <a:r>
              <a:rPr lang="uk-UA" dirty="0" smtClean="0"/>
              <a:t>на картоплю та яблуню</a:t>
            </a:r>
            <a:endParaRPr lang="uk-UA" dirty="0"/>
          </a:p>
        </p:txBody>
      </p:sp>
      <p:pic>
        <p:nvPicPr>
          <p:cNvPr id="6" name="Рисунок 5" descr="_bakterialnaya_gnil_lu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58" y="989404"/>
            <a:ext cx="4714876" cy="4714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3396" y="570428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Вплив бактерії </a:t>
            </a:r>
            <a:r>
              <a:rPr lang="ru-RU" dirty="0" smtClean="0"/>
              <a:t> </a:t>
            </a:r>
            <a:r>
              <a:rPr lang="en-US" sz="1600" i="1" dirty="0" err="1" smtClean="0"/>
              <a:t>Erwinia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carotovora</a:t>
            </a:r>
            <a:r>
              <a:rPr lang="uk-UA" sz="1600" i="1" dirty="0" smtClean="0"/>
              <a:t> </a:t>
            </a:r>
            <a:r>
              <a:rPr lang="uk-UA" dirty="0" smtClean="0"/>
              <a:t>на цибулю</a:t>
            </a:r>
            <a:r>
              <a:rPr lang="uk-UA" i="1" dirty="0" smtClean="0"/>
              <a:t> </a:t>
            </a:r>
            <a:endParaRPr lang="uk-UA" i="1" dirty="0"/>
          </a:p>
        </p:txBody>
      </p:sp>
      <p:pic>
        <p:nvPicPr>
          <p:cNvPr id="9" name="Рисунок 8" descr="k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10" name="Рисунок 9" descr="завантаженн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Проблеми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Симптоми: гниль, зміна кольору, втрата смакових якостей</a:t>
            </a:r>
          </a:p>
          <a:p>
            <a:r>
              <a:rPr lang="uk-UA" dirty="0" smtClean="0"/>
              <a:t>Втрата товарного вигляду та комерційної вартості</a:t>
            </a:r>
          </a:p>
          <a:p>
            <a:r>
              <a:rPr lang="uk-UA" dirty="0" smtClean="0"/>
              <a:t>Збитки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 в </a:t>
            </a:r>
            <a:r>
              <a:rPr lang="ru-RU" dirty="0" err="1" smtClean="0"/>
              <a:t>рослинництві</a:t>
            </a:r>
            <a:r>
              <a:rPr lang="ru-RU" dirty="0" smtClean="0"/>
              <a:t> та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насадженнях</a:t>
            </a:r>
            <a:r>
              <a:rPr lang="ru-RU" dirty="0" smtClean="0"/>
              <a:t> </a:t>
            </a:r>
            <a:r>
              <a:rPr lang="ru-RU" dirty="0" err="1" smtClean="0"/>
              <a:t>коливаються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10 до 90 % </a:t>
            </a:r>
            <a:endParaRPr lang="uk-UA" dirty="0"/>
          </a:p>
        </p:txBody>
      </p:sp>
      <p:pic>
        <p:nvPicPr>
          <p:cNvPr id="5" name="Рисунок 4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6" name="Рисунок 5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8" name="Рисунок 7" descr="unkw16hlhj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1876"/>
            <a:ext cx="3357554" cy="2732479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5286388"/>
            <a:ext cx="2643206" cy="1571612"/>
          </a:xfrm>
          <a:prstGeom prst="rect">
            <a:avLst/>
          </a:prstGeom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3571876"/>
            <a:ext cx="2200562" cy="2747965"/>
          </a:xfrm>
          <a:prstGeom prst="rect">
            <a:avLst/>
          </a:prstGeom>
        </p:spPr>
      </p:pic>
      <p:pic>
        <p:nvPicPr>
          <p:cNvPr id="12" name="Рисунок 11" descr="5f12d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3571876"/>
            <a:ext cx="2428892" cy="172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Проблеми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Основний метод боротьби – хімічний</a:t>
            </a:r>
          </a:p>
          <a:p>
            <a:r>
              <a:rPr lang="uk-UA" dirty="0" smtClean="0"/>
              <a:t>Головні недоліки – негативний вплив на організм людини, на корисну мікрофлору </a:t>
            </a:r>
            <a:r>
              <a:rPr lang="uk-UA" dirty="0" err="1" smtClean="0"/>
              <a:t>грунту</a:t>
            </a:r>
            <a:r>
              <a:rPr lang="uk-UA" dirty="0" smtClean="0"/>
              <a:t>, дуже широкий спектр дії</a:t>
            </a:r>
            <a:endParaRPr lang="uk-UA" dirty="0"/>
          </a:p>
        </p:txBody>
      </p:sp>
      <p:pic>
        <p:nvPicPr>
          <p:cNvPr id="5" name="Рисунок 4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6" name="Рисунок 5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7" name="Рисунок 6" descr="Канист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46" y="3071810"/>
            <a:ext cx="2357454" cy="3267284"/>
          </a:xfrm>
          <a:prstGeom prst="rect">
            <a:avLst/>
          </a:prstGeom>
        </p:spPr>
      </p:pic>
      <p:pic>
        <p:nvPicPr>
          <p:cNvPr id="8" name="Рисунок 7" descr="1380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000372"/>
            <a:ext cx="2928958" cy="3203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472341">
            <a:off x="662253" y="4799623"/>
            <a:ext cx="126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Гербіциди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 rot="281801">
            <a:off x="7226086" y="4649134"/>
            <a:ext cx="127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Пестициди</a:t>
            </a:r>
            <a:endParaRPr lang="uk-UA" dirty="0"/>
          </a:p>
        </p:txBody>
      </p:sp>
      <p:pic>
        <p:nvPicPr>
          <p:cNvPr id="11" name="Рисунок 10" descr="6e163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3286124"/>
            <a:ext cx="4138609" cy="2481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Рішення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15328" cy="328137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Контроль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бактеріальних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захворювань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томатів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перцю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картоплі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цибулі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фруктових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інших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культур за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допомогою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бактеріофагів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Збереження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товарного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вигляду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продукції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та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її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комерційної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цінності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подовження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терміну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зберігання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«на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полиці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Оздоровлення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цінних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сортів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рослин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допомогою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біотехнологічних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методів</a:t>
            </a: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endParaRPr lang="uk-UA" dirty="0"/>
          </a:p>
        </p:txBody>
      </p:sp>
      <p:pic>
        <p:nvPicPr>
          <p:cNvPr id="4" name="Picture 52"/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4500570"/>
            <a:ext cx="2377440" cy="1789920"/>
          </a:xfrm>
          <a:prstGeom prst="rect">
            <a:avLst/>
          </a:prstGeom>
          <a:ln>
            <a:noFill/>
          </a:ln>
        </p:spPr>
      </p:pic>
      <p:pic>
        <p:nvPicPr>
          <p:cNvPr id="5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3143240" y="4500570"/>
            <a:ext cx="2856960" cy="1218600"/>
          </a:xfrm>
          <a:prstGeom prst="rect">
            <a:avLst/>
          </a:prstGeom>
          <a:ln>
            <a:noFill/>
          </a:ln>
        </p:spPr>
      </p:pic>
      <p:sp>
        <p:nvSpPr>
          <p:cNvPr id="6" name="CustomShape 2"/>
          <p:cNvSpPr/>
          <p:nvPr/>
        </p:nvSpPr>
        <p:spPr>
          <a:xfrm>
            <a:off x="3143240" y="5786454"/>
            <a:ext cx="2928240" cy="579960"/>
          </a:xfrm>
          <a:prstGeom prst="rightArrow">
            <a:avLst>
              <a:gd name="adj1" fmla="val 50000"/>
              <a:gd name="adj2" fmla="val 62514"/>
            </a:avLst>
          </a:prstGeom>
          <a:solidFill>
            <a:srgbClr val="FF0000"/>
          </a:solidFill>
          <a:ln w="9360">
            <a:noFill/>
          </a:ln>
        </p:spPr>
      </p:sp>
      <p:pic>
        <p:nvPicPr>
          <p:cNvPr id="7" name="Picture 51"/>
          <p:cNvPicPr/>
          <p:nvPr/>
        </p:nvPicPr>
        <p:blipFill>
          <a:blip r:embed="rId4"/>
          <a:stretch>
            <a:fillRect/>
          </a:stretch>
        </p:blipFill>
        <p:spPr>
          <a:xfrm>
            <a:off x="6215074" y="4500570"/>
            <a:ext cx="1857388" cy="1796146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 descr="kn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9" name="Рисунок 8" descr="завантаження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Ринок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924180"/>
          </a:xfrm>
        </p:spPr>
        <p:txBody>
          <a:bodyPr>
            <a:normAutofit/>
          </a:bodyPr>
          <a:lstStyle/>
          <a:p>
            <a:r>
              <a:rPr lang="uk-UA" dirty="0" smtClean="0"/>
              <a:t>Виробники рослинної </a:t>
            </a:r>
            <a:r>
              <a:rPr lang="uk-UA" dirty="0" err="1" smtClean="0"/>
              <a:t>агропродукції</a:t>
            </a:r>
            <a:r>
              <a:rPr lang="uk-UA" dirty="0" smtClean="0"/>
              <a:t> та декоративних культур</a:t>
            </a:r>
          </a:p>
          <a:p>
            <a:r>
              <a:rPr lang="uk-UA" b="1" dirty="0" smtClean="0"/>
              <a:t>Тепличні господарства</a:t>
            </a:r>
          </a:p>
          <a:p>
            <a:r>
              <a:rPr lang="uk-UA" b="1" dirty="0" smtClean="0"/>
              <a:t>Мережеві супермаркети</a:t>
            </a:r>
          </a:p>
          <a:p>
            <a:r>
              <a:rPr lang="uk-UA" b="1" dirty="0" smtClean="0"/>
              <a:t>Овочесховища</a:t>
            </a:r>
          </a:p>
          <a:p>
            <a:r>
              <a:rPr lang="uk-UA" b="1" dirty="0" smtClean="0"/>
              <a:t>Вертикально інтегровані виробники</a:t>
            </a:r>
            <a:endParaRPr lang="uk-UA" b="1" dirty="0"/>
          </a:p>
        </p:txBody>
      </p:sp>
      <p:pic>
        <p:nvPicPr>
          <p:cNvPr id="6" name="Рисунок 5" descr="2-21609-45-51559-ovoschehranilisch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14" y="4214818"/>
            <a:ext cx="3357586" cy="2643182"/>
          </a:xfrm>
          <a:prstGeom prst="rect">
            <a:avLst/>
          </a:prstGeom>
        </p:spPr>
      </p:pic>
      <p:pic>
        <p:nvPicPr>
          <p:cNvPr id="7" name="Рисунок 6" descr="k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8" name="Рисунок 7" descr="завантаженн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9" name="Рисунок 8" descr="321494_siz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730012"/>
            <a:ext cx="3143272" cy="1770402"/>
          </a:xfrm>
          <a:prstGeom prst="rect">
            <a:avLst/>
          </a:prstGeom>
        </p:spPr>
      </p:pic>
      <p:pic>
        <p:nvPicPr>
          <p:cNvPr id="10" name="Рисунок 9" descr="sz_640-480_upld_33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4214818"/>
            <a:ext cx="2571768" cy="2643182"/>
          </a:xfrm>
          <a:prstGeom prst="rect">
            <a:avLst/>
          </a:prstGeom>
        </p:spPr>
      </p:pic>
      <p:pic>
        <p:nvPicPr>
          <p:cNvPr id="11" name="Рисунок 10" descr="2d8c4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4272280"/>
            <a:ext cx="3214677" cy="258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Конкуренція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У світі – </a:t>
            </a:r>
            <a:r>
              <a:rPr lang="en-US" sz="2400" dirty="0" smtClean="0"/>
              <a:t>AGRIPHAGE</a:t>
            </a:r>
            <a:r>
              <a:rPr lang="en-US" dirty="0" smtClean="0"/>
              <a:t> </a:t>
            </a:r>
            <a:r>
              <a:rPr lang="uk-UA" dirty="0" smtClean="0"/>
              <a:t>– суміш бактеріофагів для боротьби з бактеріозами томатів та перцю</a:t>
            </a:r>
          </a:p>
          <a:p>
            <a:r>
              <a:rPr lang="uk-UA" dirty="0" smtClean="0"/>
              <a:t>Вузька специфічність</a:t>
            </a:r>
          </a:p>
          <a:p>
            <a:r>
              <a:rPr lang="uk-UA" dirty="0" smtClean="0"/>
              <a:t>Висока вартість</a:t>
            </a:r>
          </a:p>
          <a:p>
            <a:r>
              <a:rPr lang="uk-UA" dirty="0" smtClean="0"/>
              <a:t>Відсутність на ринку в Україні</a:t>
            </a:r>
          </a:p>
          <a:p>
            <a:endParaRPr lang="uk-UA" dirty="0" smtClean="0"/>
          </a:p>
          <a:p>
            <a:r>
              <a:rPr lang="uk-UA" dirty="0" smtClean="0"/>
              <a:t>В Україні – ПЕНТАФАГ-С- суміш бактеріофагів невідомого спектру дії</a:t>
            </a:r>
          </a:p>
          <a:p>
            <a:r>
              <a:rPr lang="uk-UA" dirty="0" smtClean="0"/>
              <a:t>Застарілий і невідомий склад</a:t>
            </a:r>
          </a:p>
          <a:p>
            <a:r>
              <a:rPr lang="uk-UA" dirty="0" smtClean="0"/>
              <a:t>Ефект сумнівний</a:t>
            </a:r>
          </a:p>
          <a:p>
            <a:endParaRPr lang="uk-UA" dirty="0" smtClean="0"/>
          </a:p>
        </p:txBody>
      </p:sp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2"/>
          <a:srcRect r="71465"/>
          <a:stretch>
            <a:fillRect/>
          </a:stretch>
        </p:blipFill>
        <p:spPr>
          <a:xfrm>
            <a:off x="7199848" y="1714489"/>
            <a:ext cx="1376947" cy="2143140"/>
          </a:xfrm>
          <a:prstGeom prst="rect">
            <a:avLst/>
          </a:prstGeom>
        </p:spPr>
      </p:pic>
      <p:pic>
        <p:nvPicPr>
          <p:cNvPr id="5" name="Рисунок 4" descr="k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6" name="Рисунок 5" descr="завантаженн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7" name="Рисунок 82"/>
          <p:cNvPicPr/>
          <p:nvPr/>
        </p:nvPicPr>
        <p:blipFill>
          <a:blip r:embed="rId5"/>
          <a:stretch>
            <a:fillRect/>
          </a:stretch>
        </p:blipFill>
        <p:spPr>
          <a:xfrm>
            <a:off x="6929454" y="4429132"/>
            <a:ext cx="1427446" cy="183900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Переваги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Висока ефективність і специфічність</a:t>
            </a:r>
          </a:p>
          <a:p>
            <a:r>
              <a:rPr lang="uk-UA" dirty="0" smtClean="0"/>
              <a:t>Відсутність впливу на корисну мікрофлору</a:t>
            </a:r>
          </a:p>
          <a:p>
            <a:r>
              <a:rPr lang="uk-UA" dirty="0" smtClean="0"/>
              <a:t>Екологічна безпека</a:t>
            </a:r>
          </a:p>
          <a:p>
            <a:r>
              <a:rPr lang="uk-UA" dirty="0" smtClean="0"/>
              <a:t>Конкурентна собівартість</a:t>
            </a:r>
          </a:p>
          <a:p>
            <a:r>
              <a:rPr lang="uk-UA" dirty="0" smtClean="0"/>
              <a:t>20 років досвіду, власна колекція мікроорганізмів</a:t>
            </a:r>
          </a:p>
          <a:p>
            <a:r>
              <a:rPr lang="uk-UA" dirty="0" smtClean="0"/>
              <a:t>Патент на застосування в системах </a:t>
            </a:r>
            <a:r>
              <a:rPr lang="en-US" sz="2400" i="1" dirty="0" smtClean="0"/>
              <a:t>in vitro</a:t>
            </a:r>
            <a:endParaRPr lang="uk-UA" sz="2400" i="1" dirty="0" smtClean="0"/>
          </a:p>
          <a:p>
            <a:r>
              <a:rPr lang="uk-UA" dirty="0" smtClean="0"/>
              <a:t>Можливість створення власного виробництва препаратів для органічних </a:t>
            </a:r>
            <a:r>
              <a:rPr lang="uk-UA" dirty="0" err="1" smtClean="0"/>
              <a:t>землеробств</a:t>
            </a:r>
            <a:endParaRPr lang="uk-UA" dirty="0" smtClean="0"/>
          </a:p>
        </p:txBody>
      </p:sp>
      <p:pic>
        <p:nvPicPr>
          <p:cNvPr id="5" name="Рисунок 4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6" name="Рисунок 5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+mn-lt"/>
              </a:rPr>
              <a:t>Бізнес-модель</a:t>
            </a:r>
            <a:endParaRPr lang="uk-UA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Спін-оф: дочірня компанія на базі університету</a:t>
            </a:r>
          </a:p>
          <a:p>
            <a:r>
              <a:rPr lang="uk-UA" dirty="0" smtClean="0"/>
              <a:t>Економічний, соціальний та </a:t>
            </a:r>
            <a:r>
              <a:rPr lang="uk-UA" dirty="0" err="1" smtClean="0"/>
              <a:t>іноваційний</a:t>
            </a:r>
            <a:r>
              <a:rPr lang="uk-UA" dirty="0" smtClean="0"/>
              <a:t> ефект для університету</a:t>
            </a:r>
          </a:p>
          <a:p>
            <a:r>
              <a:rPr lang="uk-UA" dirty="0" smtClean="0"/>
              <a:t>Команда з науковців; потребуємо менеджерів, бізнес-партнерів </a:t>
            </a:r>
          </a:p>
          <a:p>
            <a:pPr>
              <a:buNone/>
            </a:pPr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00232" y="485776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/>
              <a:t>Команда</a:t>
            </a:r>
            <a:endParaRPr lang="uk-U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564357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Лабораторія</a:t>
            </a:r>
            <a:endParaRPr lang="uk-UA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V="1">
            <a:off x="3357555" y="5429263"/>
            <a:ext cx="2857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286910" y="45712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8794" y="392906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Дослідження       впровадження</a:t>
            </a:r>
            <a:endParaRPr lang="uk-UA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286116" y="4143380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785918" y="3929066"/>
            <a:ext cx="3429024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2643174" y="5715016"/>
            <a:ext cx="171451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286380" y="414338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3702" y="392906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Проект</a:t>
            </a:r>
            <a:endParaRPr lang="uk-UA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929454" y="3929066"/>
            <a:ext cx="107157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 стрелкой 8"/>
          <p:cNvCxnSpPr>
            <a:stCxn id="23" idx="2"/>
          </p:cNvCxnSpPr>
          <p:nvPr/>
        </p:nvCxnSpPr>
        <p:spPr>
          <a:xfrm flipH="1">
            <a:off x="7452320" y="4357694"/>
            <a:ext cx="12919" cy="429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43702" y="4776183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Перші випробування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6248" y="578645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Промисловість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stCxn id="10" idx="2"/>
          </p:cNvCxnSpPr>
          <p:nvPr/>
        </p:nvCxnSpPr>
        <p:spPr>
          <a:xfrm rot="5400000">
            <a:off x="6461732" y="4747228"/>
            <a:ext cx="363940" cy="171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643702" y="4850523"/>
            <a:ext cx="1714512" cy="563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5857892"/>
            <a:ext cx="1571636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kn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71538" cy="1120244"/>
          </a:xfrm>
          <a:prstGeom prst="rect">
            <a:avLst/>
          </a:prstGeom>
        </p:spPr>
      </p:pic>
      <p:pic>
        <p:nvPicPr>
          <p:cNvPr id="27" name="Рисунок 26" descr="завантаженн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039" y="1"/>
            <a:ext cx="1085960" cy="1071545"/>
          </a:xfrm>
          <a:prstGeom prst="rect">
            <a:avLst/>
          </a:prstGeom>
        </p:spPr>
      </p:pic>
      <p:pic>
        <p:nvPicPr>
          <p:cNvPr id="31" name="Рисунок 30" descr="завантаженн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340206"/>
            <a:ext cx="2143108" cy="20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502</TotalTime>
  <Words>385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Bookman Old Style</vt:lpstr>
      <vt:lpstr>Calibri</vt:lpstr>
      <vt:lpstr>Cambria</vt:lpstr>
      <vt:lpstr>Century Gothic</vt:lpstr>
      <vt:lpstr>Droid Sans Fallback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  <vt:lpstr>Проблеми</vt:lpstr>
      <vt:lpstr>Проблеми</vt:lpstr>
      <vt:lpstr>Рішення</vt:lpstr>
      <vt:lpstr>Ринок</vt:lpstr>
      <vt:lpstr>Конкуренція</vt:lpstr>
      <vt:lpstr>Переваги</vt:lpstr>
      <vt:lpstr>Бізнес-модель</vt:lpstr>
      <vt:lpstr>Технологія</vt:lpstr>
      <vt:lpstr>Команда</vt:lpstr>
      <vt:lpstr>Команда</vt:lpstr>
      <vt:lpstr>Команда</vt:lpstr>
      <vt:lpstr>Цілі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48</cp:revision>
  <dcterms:created xsi:type="dcterms:W3CDTF">2016-11-14T05:00:15Z</dcterms:created>
  <dcterms:modified xsi:type="dcterms:W3CDTF">2020-02-11T10:35:57Z</dcterms:modified>
</cp:coreProperties>
</file>