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4" r:id="rId3"/>
    <p:sldId id="285" r:id="rId4"/>
    <p:sldId id="257" r:id="rId5"/>
    <p:sldId id="277" r:id="rId6"/>
    <p:sldId id="298" r:id="rId7"/>
    <p:sldId id="303" r:id="rId8"/>
    <p:sldId id="287" r:id="rId9"/>
    <p:sldId id="263" r:id="rId10"/>
    <p:sldId id="290" r:id="rId11"/>
    <p:sldId id="300" r:id="rId12"/>
    <p:sldId id="293" r:id="rId13"/>
    <p:sldId id="294" r:id="rId14"/>
    <p:sldId id="304" r:id="rId15"/>
    <p:sldId id="279" r:id="rId16"/>
    <p:sldId id="299" r:id="rId17"/>
    <p:sldId id="301"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0" clrIdx="0">
    <p:extLst>
      <p:ext uri="{19B8F6BF-5375-455C-9EA6-DF929625EA0E}">
        <p15:presenceInfo xmlns:p15="http://schemas.microsoft.com/office/powerpoint/2012/main" xmlns="" userId="Admin" providerId="None"/>
      </p:ext>
    </p:extLst>
  </p:cmAuthor>
  <p:cmAuthor id="2" name="дом" initials="д" lastIdx="0" clrIdx="1">
    <p:extLst>
      <p:ext uri="{19B8F6BF-5375-455C-9EA6-DF929625EA0E}">
        <p15:presenceInfo xmlns:p15="http://schemas.microsoft.com/office/powerpoint/2012/main" xmlns="" userId="до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66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27" autoAdjust="0"/>
    <p:restoredTop sz="82396" autoAdjust="0"/>
  </p:normalViewPr>
  <p:slideViewPr>
    <p:cSldViewPr snapToGrid="0">
      <p:cViewPr varScale="1">
        <p:scale>
          <a:sx n="96" d="100"/>
          <a:sy n="96" d="100"/>
        </p:scale>
        <p:origin x="-90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41E020-F8BD-458F-AF50-3DDD87A85FA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73A11100-CFC0-40E6-B89B-BD1C5D2849EE}">
      <dgm:prSet phldrT="[Текст]" custT="1"/>
      <dgm:spPr>
        <a:effectLst/>
      </dgm:spPr>
      <dgm:t>
        <a:bodyPr/>
        <a:lstStyle/>
        <a:p>
          <a:r>
            <a:rPr lang="ru-RU" sz="2000" dirty="0">
              <a:latin typeface="Arial" panose="020B0604020202020204" pitchFamily="34" charset="0"/>
              <a:cs typeface="Arial" panose="020B0604020202020204" pitchFamily="34" charset="0"/>
            </a:rPr>
            <a:t>Двосуглобов</a:t>
          </a:r>
          <a:r>
            <a:rPr lang="uk-UA" sz="2000" dirty="0">
              <a:latin typeface="Arial" panose="020B0604020202020204" pitchFamily="34" charset="0"/>
              <a:cs typeface="Arial" panose="020B0604020202020204" pitchFamily="34" charset="0"/>
            </a:rPr>
            <a:t>і повільні кругові рухи руки</a:t>
          </a:r>
          <a:endParaRPr lang="ru-RU" sz="2000" dirty="0">
            <a:latin typeface="Arial" panose="020B0604020202020204" pitchFamily="34" charset="0"/>
            <a:cs typeface="Arial" panose="020B0604020202020204" pitchFamily="34" charset="0"/>
          </a:endParaRPr>
        </a:p>
      </dgm:t>
    </dgm:pt>
    <dgm:pt modelId="{AC2A69B4-49CC-4CB3-A546-906133B1E507}" type="parTrans" cxnId="{6870175C-6753-447A-8F23-22BE19747156}">
      <dgm:prSet/>
      <dgm:spPr/>
      <dgm:t>
        <a:bodyPr/>
        <a:lstStyle/>
        <a:p>
          <a:endParaRPr lang="ru-RU"/>
        </a:p>
      </dgm:t>
    </dgm:pt>
    <dgm:pt modelId="{5A204AB1-D9FD-4E0E-B050-501E7A4988B7}" type="sibTrans" cxnId="{6870175C-6753-447A-8F23-22BE19747156}">
      <dgm:prSet/>
      <dgm:spPr/>
      <dgm:t>
        <a:bodyPr/>
        <a:lstStyle/>
        <a:p>
          <a:endParaRPr lang="ru-RU"/>
        </a:p>
      </dgm:t>
    </dgm:pt>
    <dgm:pt modelId="{F6C0CF04-E387-4092-9A83-0CAE93AD070A}">
      <dgm:prSet phldrT="[Текст]" custT="1"/>
      <dgm:spPr>
        <a:solidFill>
          <a:schemeClr val="bg1">
            <a:alpha val="89804"/>
          </a:schemeClr>
        </a:solidFill>
        <a:ln w="38100">
          <a:solidFill>
            <a:schemeClr val="accent1"/>
          </a:solidFill>
        </a:ln>
        <a:effectLst/>
      </dgm:spPr>
      <dgm:t>
        <a:bodyPr/>
        <a:lstStyle/>
        <a:p>
          <a:r>
            <a:rPr lang="uk-UA" sz="1800" b="1" dirty="0">
              <a:latin typeface="Arial" panose="020B0604020202020204" pitchFamily="34" charset="0"/>
              <a:cs typeface="Arial" panose="020B0604020202020204" pitchFamily="34" charset="0"/>
            </a:rPr>
            <a:t>6 тестованих (вік 21-27 років)</a:t>
          </a:r>
          <a:endParaRPr lang="ru-RU" sz="1800" b="1" dirty="0">
            <a:latin typeface="Arial" panose="020B0604020202020204" pitchFamily="34" charset="0"/>
            <a:cs typeface="Arial" panose="020B0604020202020204" pitchFamily="34" charset="0"/>
          </a:endParaRPr>
        </a:p>
      </dgm:t>
    </dgm:pt>
    <dgm:pt modelId="{625492DB-FCD8-41BB-A819-E46C98274DBD}" type="parTrans" cxnId="{67C04946-96B0-4B17-9737-DA39B97BE6CD}">
      <dgm:prSet/>
      <dgm:spPr/>
      <dgm:t>
        <a:bodyPr/>
        <a:lstStyle/>
        <a:p>
          <a:endParaRPr lang="ru-RU"/>
        </a:p>
      </dgm:t>
    </dgm:pt>
    <dgm:pt modelId="{49376089-1E08-4505-982C-D28C76007511}" type="sibTrans" cxnId="{67C04946-96B0-4B17-9737-DA39B97BE6CD}">
      <dgm:prSet/>
      <dgm:spPr/>
      <dgm:t>
        <a:bodyPr/>
        <a:lstStyle/>
        <a:p>
          <a:endParaRPr lang="ru-RU"/>
        </a:p>
      </dgm:t>
    </dgm:pt>
    <dgm:pt modelId="{B88F291A-4996-4D20-B35D-77A8F9F264CC}">
      <dgm:prSet phldrT="[Текст]" custT="1"/>
      <dgm:spPr>
        <a:solidFill>
          <a:schemeClr val="bg1">
            <a:alpha val="90000"/>
          </a:schemeClr>
        </a:solidFill>
        <a:ln w="38100">
          <a:solidFill>
            <a:schemeClr val="accent1"/>
          </a:solidFill>
        </a:ln>
        <a:effectLst/>
      </dgm:spPr>
      <dgm:t>
        <a:bodyPr/>
        <a:lstStyle/>
        <a:p>
          <a:r>
            <a:rPr lang="uk-UA" sz="1800" b="1" dirty="0">
              <a:latin typeface="Arial" panose="020B0604020202020204" pitchFamily="34" charset="0"/>
              <a:cs typeface="Arial" panose="020B0604020202020204" pitchFamily="34" charset="0"/>
            </a:rPr>
            <a:t>Експериментальна серія проведена на базі Інституту фізіології ім. О.О. Богомольця</a:t>
          </a:r>
          <a:endParaRPr lang="ru-RU" sz="1800" b="1" dirty="0">
            <a:latin typeface="Arial" panose="020B0604020202020204" pitchFamily="34" charset="0"/>
            <a:cs typeface="Arial" panose="020B0604020202020204" pitchFamily="34" charset="0"/>
          </a:endParaRPr>
        </a:p>
      </dgm:t>
    </dgm:pt>
    <dgm:pt modelId="{DBA734D6-38A6-42E8-B22A-5BB3045EE722}" type="parTrans" cxnId="{F5202991-FC27-404E-89D6-623EFBEBC162}">
      <dgm:prSet/>
      <dgm:spPr/>
      <dgm:t>
        <a:bodyPr/>
        <a:lstStyle/>
        <a:p>
          <a:endParaRPr lang="ru-RU"/>
        </a:p>
      </dgm:t>
    </dgm:pt>
    <dgm:pt modelId="{913EE717-0D06-401D-98EE-619150624882}" type="sibTrans" cxnId="{F5202991-FC27-404E-89D6-623EFBEBC162}">
      <dgm:prSet/>
      <dgm:spPr/>
      <dgm:t>
        <a:bodyPr/>
        <a:lstStyle/>
        <a:p>
          <a:endParaRPr lang="ru-RU"/>
        </a:p>
      </dgm:t>
    </dgm:pt>
    <dgm:pt modelId="{76CEC683-B1A5-48D4-BF08-02BE7A279581}">
      <dgm:prSet phldrT="[Текст]" custT="1"/>
      <dgm:spPr>
        <a:effectLst/>
      </dgm:spPr>
      <dgm:t>
        <a:bodyPr/>
        <a:lstStyle/>
        <a:p>
          <a:r>
            <a:rPr lang="uk-UA" sz="2000" dirty="0">
              <a:latin typeface="Arial" panose="020B0604020202020204" pitchFamily="34" charset="0"/>
              <a:cs typeface="Arial" panose="020B0604020202020204" pitchFamily="34" charset="0"/>
            </a:rPr>
            <a:t>Бімануальні двосуглобові рухи (імітація веслування)</a:t>
          </a:r>
          <a:endParaRPr lang="ru-RU" sz="2000" dirty="0">
            <a:latin typeface="Arial" panose="020B0604020202020204" pitchFamily="34" charset="0"/>
            <a:cs typeface="Arial" panose="020B0604020202020204" pitchFamily="34" charset="0"/>
          </a:endParaRPr>
        </a:p>
      </dgm:t>
    </dgm:pt>
    <dgm:pt modelId="{4E1E6A5D-510F-4CAE-8FBD-1142C2C05D1B}" type="parTrans" cxnId="{893F32F8-43BE-4BCA-ABEB-444E74F06F1F}">
      <dgm:prSet/>
      <dgm:spPr/>
      <dgm:t>
        <a:bodyPr/>
        <a:lstStyle/>
        <a:p>
          <a:endParaRPr lang="ru-RU"/>
        </a:p>
      </dgm:t>
    </dgm:pt>
    <dgm:pt modelId="{22FF8D2D-9351-4E36-B104-4D98858E3C86}" type="sibTrans" cxnId="{893F32F8-43BE-4BCA-ABEB-444E74F06F1F}">
      <dgm:prSet/>
      <dgm:spPr/>
      <dgm:t>
        <a:bodyPr/>
        <a:lstStyle/>
        <a:p>
          <a:endParaRPr lang="ru-RU"/>
        </a:p>
      </dgm:t>
    </dgm:pt>
    <dgm:pt modelId="{DD5590CC-2920-48F2-A2F7-251F11C80134}">
      <dgm:prSet phldrT="[Текст]" custT="1"/>
      <dgm:spPr>
        <a:solidFill>
          <a:schemeClr val="bg1">
            <a:alpha val="90000"/>
          </a:schemeClr>
        </a:solidFill>
        <a:ln w="38100">
          <a:solidFill>
            <a:schemeClr val="accent1"/>
          </a:solidFill>
        </a:ln>
        <a:effectLst/>
      </dgm:spPr>
      <dgm:t>
        <a:bodyPr/>
        <a:lstStyle/>
        <a:p>
          <a:r>
            <a:rPr lang="uk-UA" sz="1800" b="1" dirty="0">
              <a:latin typeface="Arial" panose="020B0604020202020204" pitchFamily="34" charset="0"/>
              <a:cs typeface="Arial" panose="020B0604020202020204" pitchFamily="34" charset="0"/>
            </a:rPr>
            <a:t>9 спортсменів-веслувальників (вік 19-29 років)</a:t>
          </a:r>
          <a:endParaRPr lang="ru-RU" sz="1800" b="1" dirty="0">
            <a:latin typeface="Arial" panose="020B0604020202020204" pitchFamily="34" charset="0"/>
            <a:cs typeface="Arial" panose="020B0604020202020204" pitchFamily="34" charset="0"/>
          </a:endParaRPr>
        </a:p>
      </dgm:t>
    </dgm:pt>
    <dgm:pt modelId="{F2D4B3F9-7342-4DA3-A52A-599BBC687722}" type="parTrans" cxnId="{88105C51-4683-41B3-8A0F-A9667F53B412}">
      <dgm:prSet/>
      <dgm:spPr/>
      <dgm:t>
        <a:bodyPr/>
        <a:lstStyle/>
        <a:p>
          <a:endParaRPr lang="ru-RU"/>
        </a:p>
      </dgm:t>
    </dgm:pt>
    <dgm:pt modelId="{80D6D67B-8DFD-4359-AD22-50C9AD79FF52}" type="sibTrans" cxnId="{88105C51-4683-41B3-8A0F-A9667F53B412}">
      <dgm:prSet/>
      <dgm:spPr/>
      <dgm:t>
        <a:bodyPr/>
        <a:lstStyle/>
        <a:p>
          <a:endParaRPr lang="ru-RU"/>
        </a:p>
      </dgm:t>
    </dgm:pt>
    <dgm:pt modelId="{97762C0C-8698-4D2F-99AB-935DD65A00D5}">
      <dgm:prSet phldrT="[Текст]" custT="1"/>
      <dgm:spPr>
        <a:solidFill>
          <a:schemeClr val="bg1">
            <a:alpha val="90000"/>
          </a:schemeClr>
        </a:solidFill>
        <a:ln w="38100">
          <a:solidFill>
            <a:schemeClr val="accent1"/>
          </a:solidFill>
          <a:prstDash val="solid"/>
        </a:ln>
        <a:effectLst/>
      </dgm:spPr>
      <dgm:t>
        <a:bodyPr/>
        <a:lstStyle/>
        <a:p>
          <a:pPr algn="ctr"/>
          <a:r>
            <a:rPr lang="uk-UA" sz="1800" b="1" dirty="0">
              <a:latin typeface="Arial" panose="020B0604020202020204" pitchFamily="34" charset="0"/>
              <a:cs typeface="Arial" panose="020B0604020202020204" pitchFamily="34" charset="0"/>
            </a:rPr>
            <a:t>Експерименти проводилися на базі Академії фізичного виховання і спорту, </a:t>
          </a:r>
          <a:r>
            <a:rPr lang="uk-UA" sz="1800" b="1" dirty="0" err="1">
              <a:latin typeface="Arial" panose="020B0604020202020204" pitchFamily="34" charset="0"/>
              <a:cs typeface="Arial" panose="020B0604020202020204" pitchFamily="34" charset="0"/>
            </a:rPr>
            <a:t>м.Гданськ</a:t>
          </a:r>
          <a:r>
            <a:rPr lang="uk-UA" sz="1800" b="1" dirty="0">
              <a:latin typeface="Arial" panose="020B0604020202020204" pitchFamily="34" charset="0"/>
              <a:cs typeface="Arial" panose="020B0604020202020204" pitchFamily="34" charset="0"/>
            </a:rPr>
            <a:t>, Польща</a:t>
          </a:r>
          <a:endParaRPr lang="ru-RU" sz="1800" b="1" dirty="0">
            <a:latin typeface="Arial" panose="020B0604020202020204" pitchFamily="34" charset="0"/>
            <a:cs typeface="Arial" panose="020B0604020202020204" pitchFamily="34" charset="0"/>
          </a:endParaRPr>
        </a:p>
      </dgm:t>
    </dgm:pt>
    <dgm:pt modelId="{0FBC0642-DE85-4489-8215-247285836E80}" type="parTrans" cxnId="{8C83DECC-D9DE-42C2-928B-362AD5E4212E}">
      <dgm:prSet/>
      <dgm:spPr/>
      <dgm:t>
        <a:bodyPr/>
        <a:lstStyle/>
        <a:p>
          <a:endParaRPr lang="ru-RU"/>
        </a:p>
      </dgm:t>
    </dgm:pt>
    <dgm:pt modelId="{FC610A8A-46CA-4770-B4F5-01D1117C31E1}" type="sibTrans" cxnId="{8C83DECC-D9DE-42C2-928B-362AD5E4212E}">
      <dgm:prSet/>
      <dgm:spPr/>
      <dgm:t>
        <a:bodyPr/>
        <a:lstStyle/>
        <a:p>
          <a:endParaRPr lang="ru-RU"/>
        </a:p>
      </dgm:t>
    </dgm:pt>
    <dgm:pt modelId="{AC286EC0-B9F7-4DCB-9C9F-29B3D1722FA6}" type="pres">
      <dgm:prSet presAssocID="{F541E020-F8BD-458F-AF50-3DDD87A85FA9}" presName="diagram" presStyleCnt="0">
        <dgm:presLayoutVars>
          <dgm:chPref val="1"/>
          <dgm:dir/>
          <dgm:animOne val="branch"/>
          <dgm:animLvl val="lvl"/>
          <dgm:resizeHandles/>
        </dgm:presLayoutVars>
      </dgm:prSet>
      <dgm:spPr/>
      <dgm:t>
        <a:bodyPr/>
        <a:lstStyle/>
        <a:p>
          <a:endParaRPr lang="ru-RU"/>
        </a:p>
      </dgm:t>
    </dgm:pt>
    <dgm:pt modelId="{9F3228ED-BF63-48CC-843C-CAA1A0AF5794}" type="pres">
      <dgm:prSet presAssocID="{73A11100-CFC0-40E6-B89B-BD1C5D2849EE}" presName="root" presStyleCnt="0"/>
      <dgm:spPr/>
    </dgm:pt>
    <dgm:pt modelId="{BDD87D5B-60C2-4184-8592-A6B1290BB605}" type="pres">
      <dgm:prSet presAssocID="{73A11100-CFC0-40E6-B89B-BD1C5D2849EE}" presName="rootComposite" presStyleCnt="0"/>
      <dgm:spPr/>
    </dgm:pt>
    <dgm:pt modelId="{17F8D4F3-75AB-49E5-8C12-76FF51F76862}" type="pres">
      <dgm:prSet presAssocID="{73A11100-CFC0-40E6-B89B-BD1C5D2849EE}" presName="rootText" presStyleLbl="node1" presStyleIdx="0" presStyleCnt="2" custScaleY="74322"/>
      <dgm:spPr/>
      <dgm:t>
        <a:bodyPr/>
        <a:lstStyle/>
        <a:p>
          <a:endParaRPr lang="ru-RU"/>
        </a:p>
      </dgm:t>
    </dgm:pt>
    <dgm:pt modelId="{A0ED85F1-79FB-478D-8FEF-F81C9E06FA24}" type="pres">
      <dgm:prSet presAssocID="{73A11100-CFC0-40E6-B89B-BD1C5D2849EE}" presName="rootConnector" presStyleLbl="node1" presStyleIdx="0" presStyleCnt="2"/>
      <dgm:spPr/>
      <dgm:t>
        <a:bodyPr/>
        <a:lstStyle/>
        <a:p>
          <a:endParaRPr lang="ru-RU"/>
        </a:p>
      </dgm:t>
    </dgm:pt>
    <dgm:pt modelId="{3F4E5420-F5B5-4B7C-A361-1C4028E6D04D}" type="pres">
      <dgm:prSet presAssocID="{73A11100-CFC0-40E6-B89B-BD1C5D2849EE}" presName="childShape" presStyleCnt="0"/>
      <dgm:spPr/>
    </dgm:pt>
    <dgm:pt modelId="{A4BEF1E2-B41A-4BE6-B57E-BD7E8AF09BC0}" type="pres">
      <dgm:prSet presAssocID="{625492DB-FCD8-41BB-A819-E46C98274DBD}" presName="Name13" presStyleLbl="parChTrans1D2" presStyleIdx="0" presStyleCnt="4"/>
      <dgm:spPr/>
      <dgm:t>
        <a:bodyPr/>
        <a:lstStyle/>
        <a:p>
          <a:endParaRPr lang="ru-RU"/>
        </a:p>
      </dgm:t>
    </dgm:pt>
    <dgm:pt modelId="{92D6114F-30BC-4164-95C6-B22C59B60781}" type="pres">
      <dgm:prSet presAssocID="{F6C0CF04-E387-4092-9A83-0CAE93AD070A}" presName="childText" presStyleLbl="bgAcc1" presStyleIdx="0" presStyleCnt="4" custScaleX="152889" custScaleY="78916">
        <dgm:presLayoutVars>
          <dgm:bulletEnabled val="1"/>
        </dgm:presLayoutVars>
      </dgm:prSet>
      <dgm:spPr/>
      <dgm:t>
        <a:bodyPr/>
        <a:lstStyle/>
        <a:p>
          <a:endParaRPr lang="ru-RU"/>
        </a:p>
      </dgm:t>
    </dgm:pt>
    <dgm:pt modelId="{4B3B3D81-2578-4343-A071-07799F0F1143}" type="pres">
      <dgm:prSet presAssocID="{DBA734D6-38A6-42E8-B22A-5BB3045EE722}" presName="Name13" presStyleLbl="parChTrans1D2" presStyleIdx="1" presStyleCnt="4"/>
      <dgm:spPr/>
      <dgm:t>
        <a:bodyPr/>
        <a:lstStyle/>
        <a:p>
          <a:endParaRPr lang="ru-RU"/>
        </a:p>
      </dgm:t>
    </dgm:pt>
    <dgm:pt modelId="{8DC1013B-9E2C-41E5-9D6D-4F72EB94B02E}" type="pres">
      <dgm:prSet presAssocID="{B88F291A-4996-4D20-B35D-77A8F9F264CC}" presName="childText" presStyleLbl="bgAcc1" presStyleIdx="1" presStyleCnt="4" custScaleX="152578" custScaleY="120740">
        <dgm:presLayoutVars>
          <dgm:bulletEnabled val="1"/>
        </dgm:presLayoutVars>
      </dgm:prSet>
      <dgm:spPr/>
      <dgm:t>
        <a:bodyPr/>
        <a:lstStyle/>
        <a:p>
          <a:endParaRPr lang="ru-RU"/>
        </a:p>
      </dgm:t>
    </dgm:pt>
    <dgm:pt modelId="{1B27C8F0-6232-47C1-9DA9-2C90AB2AE8A5}" type="pres">
      <dgm:prSet presAssocID="{76CEC683-B1A5-48D4-BF08-02BE7A279581}" presName="root" presStyleCnt="0"/>
      <dgm:spPr/>
    </dgm:pt>
    <dgm:pt modelId="{DB023E57-0875-4350-B0BD-9854F73B167C}" type="pres">
      <dgm:prSet presAssocID="{76CEC683-B1A5-48D4-BF08-02BE7A279581}" presName="rootComposite" presStyleCnt="0"/>
      <dgm:spPr/>
    </dgm:pt>
    <dgm:pt modelId="{0273543B-36F3-4D90-AC2D-94F3FCB8CF64}" type="pres">
      <dgm:prSet presAssocID="{76CEC683-B1A5-48D4-BF08-02BE7A279581}" presName="rootText" presStyleLbl="node1" presStyleIdx="1" presStyleCnt="2" custScaleY="71513"/>
      <dgm:spPr/>
      <dgm:t>
        <a:bodyPr/>
        <a:lstStyle/>
        <a:p>
          <a:endParaRPr lang="ru-RU"/>
        </a:p>
      </dgm:t>
    </dgm:pt>
    <dgm:pt modelId="{443FB41C-E132-4035-876D-1D56D397F678}" type="pres">
      <dgm:prSet presAssocID="{76CEC683-B1A5-48D4-BF08-02BE7A279581}" presName="rootConnector" presStyleLbl="node1" presStyleIdx="1" presStyleCnt="2"/>
      <dgm:spPr/>
      <dgm:t>
        <a:bodyPr/>
        <a:lstStyle/>
        <a:p>
          <a:endParaRPr lang="ru-RU"/>
        </a:p>
      </dgm:t>
    </dgm:pt>
    <dgm:pt modelId="{C0334893-6587-44DB-A2DA-979154EA664E}" type="pres">
      <dgm:prSet presAssocID="{76CEC683-B1A5-48D4-BF08-02BE7A279581}" presName="childShape" presStyleCnt="0"/>
      <dgm:spPr/>
    </dgm:pt>
    <dgm:pt modelId="{3AFCF5AD-194F-4F4C-8B1C-443DAFC7FAD5}" type="pres">
      <dgm:prSet presAssocID="{F2D4B3F9-7342-4DA3-A52A-599BBC687722}" presName="Name13" presStyleLbl="parChTrans1D2" presStyleIdx="2" presStyleCnt="4"/>
      <dgm:spPr/>
      <dgm:t>
        <a:bodyPr/>
        <a:lstStyle/>
        <a:p>
          <a:endParaRPr lang="ru-RU"/>
        </a:p>
      </dgm:t>
    </dgm:pt>
    <dgm:pt modelId="{A46E5D16-7678-4054-AEAF-F4ED224B533F}" type="pres">
      <dgm:prSet presAssocID="{DD5590CC-2920-48F2-A2F7-251F11C80134}" presName="childText" presStyleLbl="bgAcc1" presStyleIdx="2" presStyleCnt="4" custScaleX="132466">
        <dgm:presLayoutVars>
          <dgm:bulletEnabled val="1"/>
        </dgm:presLayoutVars>
      </dgm:prSet>
      <dgm:spPr/>
      <dgm:t>
        <a:bodyPr/>
        <a:lstStyle/>
        <a:p>
          <a:endParaRPr lang="ru-RU"/>
        </a:p>
      </dgm:t>
    </dgm:pt>
    <dgm:pt modelId="{627155F3-0F76-41E4-AF0A-326FEDD2CD9B}" type="pres">
      <dgm:prSet presAssocID="{0FBC0642-DE85-4489-8215-247285836E80}" presName="Name13" presStyleLbl="parChTrans1D2" presStyleIdx="3" presStyleCnt="4"/>
      <dgm:spPr/>
      <dgm:t>
        <a:bodyPr/>
        <a:lstStyle/>
        <a:p>
          <a:endParaRPr lang="ru-RU"/>
        </a:p>
      </dgm:t>
    </dgm:pt>
    <dgm:pt modelId="{E97DE13D-58A1-49C6-A184-FC1486A9994D}" type="pres">
      <dgm:prSet presAssocID="{97762C0C-8698-4D2F-99AB-935DD65A00D5}" presName="childText" presStyleLbl="bgAcc1" presStyleIdx="3" presStyleCnt="4" custScaleX="132466" custScaleY="107552" custLinFactNeighborX="0" custLinFactNeighborY="-9110">
        <dgm:presLayoutVars>
          <dgm:bulletEnabled val="1"/>
        </dgm:presLayoutVars>
      </dgm:prSet>
      <dgm:spPr/>
      <dgm:t>
        <a:bodyPr/>
        <a:lstStyle/>
        <a:p>
          <a:endParaRPr lang="ru-RU"/>
        </a:p>
      </dgm:t>
    </dgm:pt>
  </dgm:ptLst>
  <dgm:cxnLst>
    <dgm:cxn modelId="{67C04946-96B0-4B17-9737-DA39B97BE6CD}" srcId="{73A11100-CFC0-40E6-B89B-BD1C5D2849EE}" destId="{F6C0CF04-E387-4092-9A83-0CAE93AD070A}" srcOrd="0" destOrd="0" parTransId="{625492DB-FCD8-41BB-A819-E46C98274DBD}" sibTransId="{49376089-1E08-4505-982C-D28C76007511}"/>
    <dgm:cxn modelId="{B2E74442-A8D6-4D59-B184-2FAE61907BC3}" type="presOf" srcId="{625492DB-FCD8-41BB-A819-E46C98274DBD}" destId="{A4BEF1E2-B41A-4BE6-B57E-BD7E8AF09BC0}" srcOrd="0" destOrd="0" presId="urn:microsoft.com/office/officeart/2005/8/layout/hierarchy3"/>
    <dgm:cxn modelId="{F5202991-FC27-404E-89D6-623EFBEBC162}" srcId="{73A11100-CFC0-40E6-B89B-BD1C5D2849EE}" destId="{B88F291A-4996-4D20-B35D-77A8F9F264CC}" srcOrd="1" destOrd="0" parTransId="{DBA734D6-38A6-42E8-B22A-5BB3045EE722}" sibTransId="{913EE717-0D06-401D-98EE-619150624882}"/>
    <dgm:cxn modelId="{5E817AFC-AE1D-4178-AADD-85175CE78355}" type="presOf" srcId="{F541E020-F8BD-458F-AF50-3DDD87A85FA9}" destId="{AC286EC0-B9F7-4DCB-9C9F-29B3D1722FA6}" srcOrd="0" destOrd="0" presId="urn:microsoft.com/office/officeart/2005/8/layout/hierarchy3"/>
    <dgm:cxn modelId="{D5F22E96-197C-41C5-9659-0562CAB60524}" type="presOf" srcId="{DBA734D6-38A6-42E8-B22A-5BB3045EE722}" destId="{4B3B3D81-2578-4343-A071-07799F0F1143}" srcOrd="0" destOrd="0" presId="urn:microsoft.com/office/officeart/2005/8/layout/hierarchy3"/>
    <dgm:cxn modelId="{8C83DECC-D9DE-42C2-928B-362AD5E4212E}" srcId="{76CEC683-B1A5-48D4-BF08-02BE7A279581}" destId="{97762C0C-8698-4D2F-99AB-935DD65A00D5}" srcOrd="1" destOrd="0" parTransId="{0FBC0642-DE85-4489-8215-247285836E80}" sibTransId="{FC610A8A-46CA-4770-B4F5-01D1117C31E1}"/>
    <dgm:cxn modelId="{893F32F8-43BE-4BCA-ABEB-444E74F06F1F}" srcId="{F541E020-F8BD-458F-AF50-3DDD87A85FA9}" destId="{76CEC683-B1A5-48D4-BF08-02BE7A279581}" srcOrd="1" destOrd="0" parTransId="{4E1E6A5D-510F-4CAE-8FBD-1142C2C05D1B}" sibTransId="{22FF8D2D-9351-4E36-B104-4D98858E3C86}"/>
    <dgm:cxn modelId="{E8CA7F34-9B4D-48FB-B421-AE91B84A0629}" type="presOf" srcId="{B88F291A-4996-4D20-B35D-77A8F9F264CC}" destId="{8DC1013B-9E2C-41E5-9D6D-4F72EB94B02E}" srcOrd="0" destOrd="0" presId="urn:microsoft.com/office/officeart/2005/8/layout/hierarchy3"/>
    <dgm:cxn modelId="{D60C5EC4-BCF3-4F92-91BF-72ED5D588E27}" type="presOf" srcId="{F6C0CF04-E387-4092-9A83-0CAE93AD070A}" destId="{92D6114F-30BC-4164-95C6-B22C59B60781}" srcOrd="0" destOrd="0" presId="urn:microsoft.com/office/officeart/2005/8/layout/hierarchy3"/>
    <dgm:cxn modelId="{88105C51-4683-41B3-8A0F-A9667F53B412}" srcId="{76CEC683-B1A5-48D4-BF08-02BE7A279581}" destId="{DD5590CC-2920-48F2-A2F7-251F11C80134}" srcOrd="0" destOrd="0" parTransId="{F2D4B3F9-7342-4DA3-A52A-599BBC687722}" sibTransId="{80D6D67B-8DFD-4359-AD22-50C9AD79FF52}"/>
    <dgm:cxn modelId="{9468D6F2-950A-4C95-BF76-3FB67A4895C1}" type="presOf" srcId="{73A11100-CFC0-40E6-B89B-BD1C5D2849EE}" destId="{17F8D4F3-75AB-49E5-8C12-76FF51F76862}" srcOrd="0" destOrd="0" presId="urn:microsoft.com/office/officeart/2005/8/layout/hierarchy3"/>
    <dgm:cxn modelId="{E5F1CD0F-1410-4168-A962-8DB1B7D8E117}" type="presOf" srcId="{F2D4B3F9-7342-4DA3-A52A-599BBC687722}" destId="{3AFCF5AD-194F-4F4C-8B1C-443DAFC7FAD5}" srcOrd="0" destOrd="0" presId="urn:microsoft.com/office/officeart/2005/8/layout/hierarchy3"/>
    <dgm:cxn modelId="{9BC77626-E6C9-4653-9BE7-ADD10F3B8C90}" type="presOf" srcId="{76CEC683-B1A5-48D4-BF08-02BE7A279581}" destId="{0273543B-36F3-4D90-AC2D-94F3FCB8CF64}" srcOrd="0" destOrd="0" presId="urn:microsoft.com/office/officeart/2005/8/layout/hierarchy3"/>
    <dgm:cxn modelId="{D4ACC90D-D899-47A4-BC36-14ACBEACBB63}" type="presOf" srcId="{0FBC0642-DE85-4489-8215-247285836E80}" destId="{627155F3-0F76-41E4-AF0A-326FEDD2CD9B}" srcOrd="0" destOrd="0" presId="urn:microsoft.com/office/officeart/2005/8/layout/hierarchy3"/>
    <dgm:cxn modelId="{6870175C-6753-447A-8F23-22BE19747156}" srcId="{F541E020-F8BD-458F-AF50-3DDD87A85FA9}" destId="{73A11100-CFC0-40E6-B89B-BD1C5D2849EE}" srcOrd="0" destOrd="0" parTransId="{AC2A69B4-49CC-4CB3-A546-906133B1E507}" sibTransId="{5A204AB1-D9FD-4E0E-B050-501E7A4988B7}"/>
    <dgm:cxn modelId="{E6B583E2-15FC-494D-81B3-C28C130DBE43}" type="presOf" srcId="{76CEC683-B1A5-48D4-BF08-02BE7A279581}" destId="{443FB41C-E132-4035-876D-1D56D397F678}" srcOrd="1" destOrd="0" presId="urn:microsoft.com/office/officeart/2005/8/layout/hierarchy3"/>
    <dgm:cxn modelId="{73B10483-78BC-4200-A985-76D2992A6DAE}" type="presOf" srcId="{97762C0C-8698-4D2F-99AB-935DD65A00D5}" destId="{E97DE13D-58A1-49C6-A184-FC1486A9994D}" srcOrd="0" destOrd="0" presId="urn:microsoft.com/office/officeart/2005/8/layout/hierarchy3"/>
    <dgm:cxn modelId="{30A7AE34-1219-4A6F-854E-9803A93A5465}" type="presOf" srcId="{DD5590CC-2920-48F2-A2F7-251F11C80134}" destId="{A46E5D16-7678-4054-AEAF-F4ED224B533F}" srcOrd="0" destOrd="0" presId="urn:microsoft.com/office/officeart/2005/8/layout/hierarchy3"/>
    <dgm:cxn modelId="{D6E909F3-65FE-43E1-83FB-F31ED0934CA4}" type="presOf" srcId="{73A11100-CFC0-40E6-B89B-BD1C5D2849EE}" destId="{A0ED85F1-79FB-478D-8FEF-F81C9E06FA24}" srcOrd="1" destOrd="0" presId="urn:microsoft.com/office/officeart/2005/8/layout/hierarchy3"/>
    <dgm:cxn modelId="{857330B1-ECDA-49EC-838E-34B903CD3305}" type="presParOf" srcId="{AC286EC0-B9F7-4DCB-9C9F-29B3D1722FA6}" destId="{9F3228ED-BF63-48CC-843C-CAA1A0AF5794}" srcOrd="0" destOrd="0" presId="urn:microsoft.com/office/officeart/2005/8/layout/hierarchy3"/>
    <dgm:cxn modelId="{D4A9D8E8-4CFF-4E64-BB15-67B23A856FA3}" type="presParOf" srcId="{9F3228ED-BF63-48CC-843C-CAA1A0AF5794}" destId="{BDD87D5B-60C2-4184-8592-A6B1290BB605}" srcOrd="0" destOrd="0" presId="urn:microsoft.com/office/officeart/2005/8/layout/hierarchy3"/>
    <dgm:cxn modelId="{D9CDC40A-1BE3-418C-8DF0-675369FADF61}" type="presParOf" srcId="{BDD87D5B-60C2-4184-8592-A6B1290BB605}" destId="{17F8D4F3-75AB-49E5-8C12-76FF51F76862}" srcOrd="0" destOrd="0" presId="urn:microsoft.com/office/officeart/2005/8/layout/hierarchy3"/>
    <dgm:cxn modelId="{F9E7F556-4CB1-4D36-A257-8C39EC0C6EB0}" type="presParOf" srcId="{BDD87D5B-60C2-4184-8592-A6B1290BB605}" destId="{A0ED85F1-79FB-478D-8FEF-F81C9E06FA24}" srcOrd="1" destOrd="0" presId="urn:microsoft.com/office/officeart/2005/8/layout/hierarchy3"/>
    <dgm:cxn modelId="{C8A5366A-56D2-4C81-8A96-6F8780B6DE09}" type="presParOf" srcId="{9F3228ED-BF63-48CC-843C-CAA1A0AF5794}" destId="{3F4E5420-F5B5-4B7C-A361-1C4028E6D04D}" srcOrd="1" destOrd="0" presId="urn:microsoft.com/office/officeart/2005/8/layout/hierarchy3"/>
    <dgm:cxn modelId="{C0FB0A90-93AF-4C39-8FF9-A86704E0CB68}" type="presParOf" srcId="{3F4E5420-F5B5-4B7C-A361-1C4028E6D04D}" destId="{A4BEF1E2-B41A-4BE6-B57E-BD7E8AF09BC0}" srcOrd="0" destOrd="0" presId="urn:microsoft.com/office/officeart/2005/8/layout/hierarchy3"/>
    <dgm:cxn modelId="{27192A7C-937B-4D69-A5AD-B63673BCAB19}" type="presParOf" srcId="{3F4E5420-F5B5-4B7C-A361-1C4028E6D04D}" destId="{92D6114F-30BC-4164-95C6-B22C59B60781}" srcOrd="1" destOrd="0" presId="urn:microsoft.com/office/officeart/2005/8/layout/hierarchy3"/>
    <dgm:cxn modelId="{CD2CFF73-CF4B-44CD-8767-D04680746823}" type="presParOf" srcId="{3F4E5420-F5B5-4B7C-A361-1C4028E6D04D}" destId="{4B3B3D81-2578-4343-A071-07799F0F1143}" srcOrd="2" destOrd="0" presId="urn:microsoft.com/office/officeart/2005/8/layout/hierarchy3"/>
    <dgm:cxn modelId="{24312A3C-CF73-469F-9890-E5872F6E7F4E}" type="presParOf" srcId="{3F4E5420-F5B5-4B7C-A361-1C4028E6D04D}" destId="{8DC1013B-9E2C-41E5-9D6D-4F72EB94B02E}" srcOrd="3" destOrd="0" presId="urn:microsoft.com/office/officeart/2005/8/layout/hierarchy3"/>
    <dgm:cxn modelId="{543F30DC-2E12-4694-8118-0119EF88AD0C}" type="presParOf" srcId="{AC286EC0-B9F7-4DCB-9C9F-29B3D1722FA6}" destId="{1B27C8F0-6232-47C1-9DA9-2C90AB2AE8A5}" srcOrd="1" destOrd="0" presId="urn:microsoft.com/office/officeart/2005/8/layout/hierarchy3"/>
    <dgm:cxn modelId="{CDB47E94-AFD1-4857-8A08-118BA8952419}" type="presParOf" srcId="{1B27C8F0-6232-47C1-9DA9-2C90AB2AE8A5}" destId="{DB023E57-0875-4350-B0BD-9854F73B167C}" srcOrd="0" destOrd="0" presId="urn:microsoft.com/office/officeart/2005/8/layout/hierarchy3"/>
    <dgm:cxn modelId="{6A31AC2D-66AC-4C61-ACF4-D4951340468D}" type="presParOf" srcId="{DB023E57-0875-4350-B0BD-9854F73B167C}" destId="{0273543B-36F3-4D90-AC2D-94F3FCB8CF64}" srcOrd="0" destOrd="0" presId="urn:microsoft.com/office/officeart/2005/8/layout/hierarchy3"/>
    <dgm:cxn modelId="{BE68392B-46BF-41EC-8E73-45F71EED58E1}" type="presParOf" srcId="{DB023E57-0875-4350-B0BD-9854F73B167C}" destId="{443FB41C-E132-4035-876D-1D56D397F678}" srcOrd="1" destOrd="0" presId="urn:microsoft.com/office/officeart/2005/8/layout/hierarchy3"/>
    <dgm:cxn modelId="{D87B5CF9-5B04-494C-92FD-019D3AE94E7D}" type="presParOf" srcId="{1B27C8F0-6232-47C1-9DA9-2C90AB2AE8A5}" destId="{C0334893-6587-44DB-A2DA-979154EA664E}" srcOrd="1" destOrd="0" presId="urn:microsoft.com/office/officeart/2005/8/layout/hierarchy3"/>
    <dgm:cxn modelId="{935EC9DD-AC0B-4E6F-8963-F6EA40E81983}" type="presParOf" srcId="{C0334893-6587-44DB-A2DA-979154EA664E}" destId="{3AFCF5AD-194F-4F4C-8B1C-443DAFC7FAD5}" srcOrd="0" destOrd="0" presId="urn:microsoft.com/office/officeart/2005/8/layout/hierarchy3"/>
    <dgm:cxn modelId="{D2724ACA-51FB-418E-B96B-F52579C644B5}" type="presParOf" srcId="{C0334893-6587-44DB-A2DA-979154EA664E}" destId="{A46E5D16-7678-4054-AEAF-F4ED224B533F}" srcOrd="1" destOrd="0" presId="urn:microsoft.com/office/officeart/2005/8/layout/hierarchy3"/>
    <dgm:cxn modelId="{8F13AE60-12F2-41ED-8A30-A76EFAA87C26}" type="presParOf" srcId="{C0334893-6587-44DB-A2DA-979154EA664E}" destId="{627155F3-0F76-41E4-AF0A-326FEDD2CD9B}" srcOrd="2" destOrd="0" presId="urn:microsoft.com/office/officeart/2005/8/layout/hierarchy3"/>
    <dgm:cxn modelId="{159D794F-537D-4972-BE04-B64B421A0AEC}" type="presParOf" srcId="{C0334893-6587-44DB-A2DA-979154EA664E}" destId="{E97DE13D-58A1-49C6-A184-FC1486A9994D}"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F8D4F3-75AB-49E5-8C12-76FF51F76862}">
      <dsp:nvSpPr>
        <dsp:cNvPr id="0" name=""/>
        <dsp:cNvSpPr/>
      </dsp:nvSpPr>
      <dsp:spPr>
        <a:xfrm>
          <a:off x="949988" y="2025"/>
          <a:ext cx="3152626" cy="11715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latin typeface="Arial" panose="020B0604020202020204" pitchFamily="34" charset="0"/>
              <a:cs typeface="Arial" panose="020B0604020202020204" pitchFamily="34" charset="0"/>
            </a:rPr>
            <a:t>Двосуглобов</a:t>
          </a:r>
          <a:r>
            <a:rPr lang="uk-UA" sz="2000" kern="1200" dirty="0">
              <a:latin typeface="Arial" panose="020B0604020202020204" pitchFamily="34" charset="0"/>
              <a:cs typeface="Arial" panose="020B0604020202020204" pitchFamily="34" charset="0"/>
            </a:rPr>
            <a:t>і повільні кругові рухи руки</a:t>
          </a:r>
          <a:endParaRPr lang="ru-RU" sz="2000" kern="1200" dirty="0">
            <a:latin typeface="Arial" panose="020B0604020202020204" pitchFamily="34" charset="0"/>
            <a:cs typeface="Arial" panose="020B0604020202020204" pitchFamily="34" charset="0"/>
          </a:endParaRPr>
        </a:p>
      </dsp:txBody>
      <dsp:txXfrm>
        <a:off x="949988" y="2025"/>
        <a:ext cx="3152626" cy="1171547"/>
      </dsp:txXfrm>
    </dsp:sp>
    <dsp:sp modelId="{A4BEF1E2-B41A-4BE6-B57E-BD7E8AF09BC0}">
      <dsp:nvSpPr>
        <dsp:cNvPr id="0" name=""/>
        <dsp:cNvSpPr/>
      </dsp:nvSpPr>
      <dsp:spPr>
        <a:xfrm>
          <a:off x="1265251" y="1173573"/>
          <a:ext cx="315262" cy="1016059"/>
        </a:xfrm>
        <a:custGeom>
          <a:avLst/>
          <a:gdLst/>
          <a:ahLst/>
          <a:cxnLst/>
          <a:rect l="0" t="0" r="0" b="0"/>
          <a:pathLst>
            <a:path>
              <a:moveTo>
                <a:pt x="0" y="0"/>
              </a:moveTo>
              <a:lnTo>
                <a:pt x="0" y="1016059"/>
              </a:lnTo>
              <a:lnTo>
                <a:pt x="315262" y="10160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D6114F-30BC-4164-95C6-B22C59B60781}">
      <dsp:nvSpPr>
        <dsp:cNvPr id="0" name=""/>
        <dsp:cNvSpPr/>
      </dsp:nvSpPr>
      <dsp:spPr>
        <a:xfrm>
          <a:off x="1580513" y="1567651"/>
          <a:ext cx="3856014" cy="1243963"/>
        </a:xfrm>
        <a:prstGeom prst="roundRect">
          <a:avLst>
            <a:gd name="adj" fmla="val 10000"/>
          </a:avLst>
        </a:prstGeom>
        <a:solidFill>
          <a:schemeClr val="bg1">
            <a:alpha val="89804"/>
          </a:schemeClr>
        </a:solidFill>
        <a:ln w="381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uk-UA" sz="1800" b="1" kern="1200" dirty="0">
              <a:latin typeface="Arial" panose="020B0604020202020204" pitchFamily="34" charset="0"/>
              <a:cs typeface="Arial" panose="020B0604020202020204" pitchFamily="34" charset="0"/>
            </a:rPr>
            <a:t>6 тестованих (вік 21-27 років)</a:t>
          </a:r>
          <a:endParaRPr lang="ru-RU" sz="1800" b="1" kern="1200" dirty="0">
            <a:latin typeface="Arial" panose="020B0604020202020204" pitchFamily="34" charset="0"/>
            <a:cs typeface="Arial" panose="020B0604020202020204" pitchFamily="34" charset="0"/>
          </a:endParaRPr>
        </a:p>
      </dsp:txBody>
      <dsp:txXfrm>
        <a:off x="1580513" y="1567651"/>
        <a:ext cx="3856014" cy="1243963"/>
      </dsp:txXfrm>
    </dsp:sp>
    <dsp:sp modelId="{4B3B3D81-2578-4343-A071-07799F0F1143}">
      <dsp:nvSpPr>
        <dsp:cNvPr id="0" name=""/>
        <dsp:cNvSpPr/>
      </dsp:nvSpPr>
      <dsp:spPr>
        <a:xfrm>
          <a:off x="1265251" y="1173573"/>
          <a:ext cx="315262" cy="2983739"/>
        </a:xfrm>
        <a:custGeom>
          <a:avLst/>
          <a:gdLst/>
          <a:ahLst/>
          <a:cxnLst/>
          <a:rect l="0" t="0" r="0" b="0"/>
          <a:pathLst>
            <a:path>
              <a:moveTo>
                <a:pt x="0" y="0"/>
              </a:moveTo>
              <a:lnTo>
                <a:pt x="0" y="2983739"/>
              </a:lnTo>
              <a:lnTo>
                <a:pt x="315262" y="29837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C1013B-9E2C-41E5-9D6D-4F72EB94B02E}">
      <dsp:nvSpPr>
        <dsp:cNvPr id="0" name=""/>
        <dsp:cNvSpPr/>
      </dsp:nvSpPr>
      <dsp:spPr>
        <a:xfrm>
          <a:off x="1580513" y="3205692"/>
          <a:ext cx="3848171" cy="1903240"/>
        </a:xfrm>
        <a:prstGeom prst="roundRect">
          <a:avLst>
            <a:gd name="adj" fmla="val 10000"/>
          </a:avLst>
        </a:prstGeom>
        <a:solidFill>
          <a:schemeClr val="bg1">
            <a:alpha val="90000"/>
          </a:schemeClr>
        </a:solidFill>
        <a:ln w="381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uk-UA" sz="1800" b="1" kern="1200" dirty="0">
              <a:latin typeface="Arial" panose="020B0604020202020204" pitchFamily="34" charset="0"/>
              <a:cs typeface="Arial" panose="020B0604020202020204" pitchFamily="34" charset="0"/>
            </a:rPr>
            <a:t>Експериментальна серія проведена на базі Інституту фізіології ім. О.О. Богомольця</a:t>
          </a:r>
          <a:endParaRPr lang="ru-RU" sz="1800" b="1" kern="1200" dirty="0">
            <a:latin typeface="Arial" panose="020B0604020202020204" pitchFamily="34" charset="0"/>
            <a:cs typeface="Arial" panose="020B0604020202020204" pitchFamily="34" charset="0"/>
          </a:endParaRPr>
        </a:p>
      </dsp:txBody>
      <dsp:txXfrm>
        <a:off x="1580513" y="3205692"/>
        <a:ext cx="3848171" cy="1903240"/>
      </dsp:txXfrm>
    </dsp:sp>
    <dsp:sp modelId="{0273543B-36F3-4D90-AC2D-94F3FCB8CF64}">
      <dsp:nvSpPr>
        <dsp:cNvPr id="0" name=""/>
        <dsp:cNvSpPr/>
      </dsp:nvSpPr>
      <dsp:spPr>
        <a:xfrm>
          <a:off x="5594159" y="2025"/>
          <a:ext cx="3152626" cy="11272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uk-UA" sz="2000" kern="1200" dirty="0">
              <a:latin typeface="Arial" panose="020B0604020202020204" pitchFamily="34" charset="0"/>
              <a:cs typeface="Arial" panose="020B0604020202020204" pitchFamily="34" charset="0"/>
            </a:rPr>
            <a:t>Бімануальні двосуглобові рухи (імітація веслування)</a:t>
          </a:r>
          <a:endParaRPr lang="ru-RU" sz="2000" kern="1200" dirty="0">
            <a:latin typeface="Arial" panose="020B0604020202020204" pitchFamily="34" charset="0"/>
            <a:cs typeface="Arial" panose="020B0604020202020204" pitchFamily="34" charset="0"/>
          </a:endParaRPr>
        </a:p>
      </dsp:txBody>
      <dsp:txXfrm>
        <a:off x="5594159" y="2025"/>
        <a:ext cx="3152626" cy="1127268"/>
      </dsp:txXfrm>
    </dsp:sp>
    <dsp:sp modelId="{3AFCF5AD-194F-4F4C-8B1C-443DAFC7FAD5}">
      <dsp:nvSpPr>
        <dsp:cNvPr id="0" name=""/>
        <dsp:cNvSpPr/>
      </dsp:nvSpPr>
      <dsp:spPr>
        <a:xfrm>
          <a:off x="5909422" y="1129294"/>
          <a:ext cx="315262" cy="1182234"/>
        </a:xfrm>
        <a:custGeom>
          <a:avLst/>
          <a:gdLst/>
          <a:ahLst/>
          <a:cxnLst/>
          <a:rect l="0" t="0" r="0" b="0"/>
          <a:pathLst>
            <a:path>
              <a:moveTo>
                <a:pt x="0" y="0"/>
              </a:moveTo>
              <a:lnTo>
                <a:pt x="0" y="1182234"/>
              </a:lnTo>
              <a:lnTo>
                <a:pt x="315262" y="11822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6E5D16-7678-4054-AEAF-F4ED224B533F}">
      <dsp:nvSpPr>
        <dsp:cNvPr id="0" name=""/>
        <dsp:cNvSpPr/>
      </dsp:nvSpPr>
      <dsp:spPr>
        <a:xfrm>
          <a:off x="6224685" y="1523372"/>
          <a:ext cx="3340926" cy="1576313"/>
        </a:xfrm>
        <a:prstGeom prst="roundRect">
          <a:avLst>
            <a:gd name="adj" fmla="val 10000"/>
          </a:avLst>
        </a:prstGeom>
        <a:solidFill>
          <a:schemeClr val="bg1">
            <a:alpha val="90000"/>
          </a:schemeClr>
        </a:solidFill>
        <a:ln w="381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uk-UA" sz="1800" b="1" kern="1200" dirty="0">
              <a:latin typeface="Arial" panose="020B0604020202020204" pitchFamily="34" charset="0"/>
              <a:cs typeface="Arial" panose="020B0604020202020204" pitchFamily="34" charset="0"/>
            </a:rPr>
            <a:t>9 спортсменів-веслувальників (вік 19-29 років)</a:t>
          </a:r>
          <a:endParaRPr lang="ru-RU" sz="1800" b="1" kern="1200" dirty="0">
            <a:latin typeface="Arial" panose="020B0604020202020204" pitchFamily="34" charset="0"/>
            <a:cs typeface="Arial" panose="020B0604020202020204" pitchFamily="34" charset="0"/>
          </a:endParaRPr>
        </a:p>
      </dsp:txBody>
      <dsp:txXfrm>
        <a:off x="6224685" y="1523372"/>
        <a:ext cx="3340926" cy="1576313"/>
      </dsp:txXfrm>
    </dsp:sp>
    <dsp:sp modelId="{627155F3-0F76-41E4-AF0A-326FEDD2CD9B}">
      <dsp:nvSpPr>
        <dsp:cNvPr id="0" name=""/>
        <dsp:cNvSpPr/>
      </dsp:nvSpPr>
      <dsp:spPr>
        <a:xfrm>
          <a:off x="5909422" y="1129294"/>
          <a:ext cx="315262" cy="3068545"/>
        </a:xfrm>
        <a:custGeom>
          <a:avLst/>
          <a:gdLst/>
          <a:ahLst/>
          <a:cxnLst/>
          <a:rect l="0" t="0" r="0" b="0"/>
          <a:pathLst>
            <a:path>
              <a:moveTo>
                <a:pt x="0" y="0"/>
              </a:moveTo>
              <a:lnTo>
                <a:pt x="0" y="3068545"/>
              </a:lnTo>
              <a:lnTo>
                <a:pt x="315262" y="3068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7DE13D-58A1-49C6-A184-FC1486A9994D}">
      <dsp:nvSpPr>
        <dsp:cNvPr id="0" name=""/>
        <dsp:cNvSpPr/>
      </dsp:nvSpPr>
      <dsp:spPr>
        <a:xfrm>
          <a:off x="6224685" y="3350161"/>
          <a:ext cx="3340926" cy="1695356"/>
        </a:xfrm>
        <a:prstGeom prst="roundRect">
          <a:avLst>
            <a:gd name="adj" fmla="val 10000"/>
          </a:avLst>
        </a:prstGeom>
        <a:solidFill>
          <a:schemeClr val="bg1">
            <a:alpha val="90000"/>
          </a:schemeClr>
        </a:solidFill>
        <a:ln w="381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uk-UA" sz="1800" b="1" kern="1200" dirty="0">
              <a:latin typeface="Arial" panose="020B0604020202020204" pitchFamily="34" charset="0"/>
              <a:cs typeface="Arial" panose="020B0604020202020204" pitchFamily="34" charset="0"/>
            </a:rPr>
            <a:t>Експерименти проводилися на базі Академії фізичного виховання і спорту, </a:t>
          </a:r>
          <a:r>
            <a:rPr lang="uk-UA" sz="1800" b="1" kern="1200" dirty="0" err="1">
              <a:latin typeface="Arial" panose="020B0604020202020204" pitchFamily="34" charset="0"/>
              <a:cs typeface="Arial" panose="020B0604020202020204" pitchFamily="34" charset="0"/>
            </a:rPr>
            <a:t>м.Гданськ</a:t>
          </a:r>
          <a:r>
            <a:rPr lang="uk-UA" sz="1800" b="1" kern="1200" dirty="0">
              <a:latin typeface="Arial" panose="020B0604020202020204" pitchFamily="34" charset="0"/>
              <a:cs typeface="Arial" panose="020B0604020202020204" pitchFamily="34" charset="0"/>
            </a:rPr>
            <a:t>, Польща</a:t>
          </a:r>
          <a:endParaRPr lang="ru-RU" sz="1800" b="1" kern="1200" dirty="0">
            <a:latin typeface="Arial" panose="020B0604020202020204" pitchFamily="34" charset="0"/>
            <a:cs typeface="Arial" panose="020B0604020202020204" pitchFamily="34" charset="0"/>
          </a:endParaRPr>
        </a:p>
      </dsp:txBody>
      <dsp:txXfrm>
        <a:off x="6224685" y="3350161"/>
        <a:ext cx="3340926" cy="16953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907C5-65DC-411A-95B9-0B4C1A4FA954}" type="datetimeFigureOut">
              <a:rPr lang="ru-RU" smtClean="0"/>
              <a:pPr/>
              <a:t>08.12.2020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AFBB2B-A554-4DD4-9E9D-702F55ACA559}" type="slidenum">
              <a:rPr lang="ru-RU" smtClean="0"/>
              <a:pPr/>
              <a:t>‹#›</a:t>
            </a:fld>
            <a:endParaRPr lang="ru-RU"/>
          </a:p>
        </p:txBody>
      </p:sp>
    </p:spTree>
    <p:extLst>
      <p:ext uri="{BB962C8B-B14F-4D97-AF65-F5344CB8AC3E}">
        <p14:creationId xmlns:p14="http://schemas.microsoft.com/office/powerpoint/2010/main" xmlns="" val="487624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dirty="0" smtClean="0">
                <a:effectLst/>
                <a:latin typeface="Times New Roman" panose="02020603050405020304" pitchFamily="18" charset="0"/>
                <a:ea typeface="Calibri" panose="020F0502020204030204" pitchFamily="34" charset="0"/>
              </a:rPr>
              <a:t>Прикладом дещо хибних, на наш погляд, уявлень про динаміку м’язового скорочення, що тим не менше лежать в основі деяких сучасних теорій рухового контроля рухів людини, є принципово важлива недооцінка ролі суттєвої залежності сили, що розвиває м’яз від напрямку змін його довжини, так званий м’язовий гістерезис. Неоднозначність встановлення рівноважної довжини м'яза вказує на неприйнятність так званої пружинної моделі м’яза, яка, зокрема, була використана в гіпотезі про рівноважну точку (</a:t>
            </a:r>
            <a:r>
              <a:rPr lang="uk-UA" sz="1200" dirty="0" err="1" smtClean="0">
                <a:effectLst/>
                <a:latin typeface="Times New Roman" panose="02020603050405020304" pitchFamily="18" charset="0"/>
                <a:ea typeface="Calibri" panose="020F0502020204030204" pitchFamily="34" charset="0"/>
              </a:rPr>
              <a:t>Feldman</a:t>
            </a:r>
            <a:r>
              <a:rPr lang="uk-UA" sz="1200" dirty="0" smtClean="0">
                <a:effectLst/>
                <a:latin typeface="Times New Roman" panose="02020603050405020304" pitchFamily="18" charset="0"/>
                <a:ea typeface="Calibri" panose="020F0502020204030204" pitchFamily="34" charset="0"/>
              </a:rPr>
              <a:t>, 1966, 1986; </a:t>
            </a:r>
            <a:r>
              <a:rPr lang="uk-UA" sz="1200" dirty="0" err="1" smtClean="0">
                <a:effectLst/>
                <a:latin typeface="Times New Roman" panose="02020603050405020304" pitchFamily="18" charset="0"/>
                <a:ea typeface="Calibri" panose="020F0502020204030204" pitchFamily="34" charset="0"/>
              </a:rPr>
              <a:t>Bizzi</a:t>
            </a:r>
            <a:r>
              <a:rPr lang="uk-UA" sz="1200" dirty="0" smtClean="0">
                <a:effectLst/>
                <a:latin typeface="Times New Roman" panose="02020603050405020304" pitchFamily="18" charset="0"/>
                <a:ea typeface="Calibri" panose="020F0502020204030204" pitchFamily="34" charset="0"/>
              </a:rPr>
              <a:t> </a:t>
            </a:r>
            <a:r>
              <a:rPr lang="uk-UA" sz="1200" dirty="0" err="1" smtClean="0">
                <a:effectLst/>
                <a:latin typeface="Times New Roman" panose="02020603050405020304" pitchFamily="18" charset="0"/>
                <a:ea typeface="Calibri" panose="020F0502020204030204" pitchFamily="34" charset="0"/>
              </a:rPr>
              <a:t>et</a:t>
            </a:r>
            <a:r>
              <a:rPr lang="uk-UA" sz="1200" dirty="0" smtClean="0">
                <a:effectLst/>
                <a:latin typeface="Times New Roman" panose="02020603050405020304" pitchFamily="18" charset="0"/>
                <a:ea typeface="Calibri" panose="020F0502020204030204" pitchFamily="34" charset="0"/>
              </a:rPr>
              <a:t> </a:t>
            </a:r>
            <a:r>
              <a:rPr lang="uk-UA" sz="1200" dirty="0" err="1" smtClean="0">
                <a:effectLst/>
                <a:latin typeface="Times New Roman" panose="02020603050405020304" pitchFamily="18" charset="0"/>
                <a:ea typeface="Calibri" panose="020F0502020204030204" pitchFamily="34" charset="0"/>
              </a:rPr>
              <a:t>al</a:t>
            </a:r>
            <a:r>
              <a:rPr lang="uk-UA" sz="1200" dirty="0" smtClean="0">
                <a:effectLst/>
                <a:latin typeface="Times New Roman" panose="02020603050405020304" pitchFamily="18" charset="0"/>
                <a:ea typeface="Calibri" panose="020F0502020204030204" pitchFamily="34" charset="0"/>
              </a:rPr>
              <a:t>., 1978, 1982; </a:t>
            </a:r>
            <a:r>
              <a:rPr lang="uk-UA" sz="1200" dirty="0" err="1" smtClean="0">
                <a:effectLst/>
                <a:latin typeface="Times New Roman" panose="02020603050405020304" pitchFamily="18" charset="0"/>
                <a:ea typeface="Calibri" panose="020F0502020204030204" pitchFamily="34" charset="0"/>
              </a:rPr>
              <a:t>Stein</a:t>
            </a:r>
            <a:r>
              <a:rPr lang="uk-UA" sz="1200" dirty="0" smtClean="0">
                <a:effectLst/>
                <a:latin typeface="Times New Roman" panose="02020603050405020304" pitchFamily="18" charset="0"/>
                <a:ea typeface="Calibri" panose="020F0502020204030204" pitchFamily="34" charset="0"/>
              </a:rPr>
              <a:t>, 1982). </a:t>
            </a:r>
            <a:r>
              <a:rPr lang="uk-UA" sz="1200" kern="1200" dirty="0" smtClean="0">
                <a:solidFill>
                  <a:schemeClr val="tx1"/>
                </a:solidFill>
                <a:effectLst/>
                <a:latin typeface="+mn-lt"/>
                <a:ea typeface="+mn-ea"/>
                <a:cs typeface="+mn-cs"/>
              </a:rPr>
              <a:t>В дослідах на </a:t>
            </a:r>
            <a:r>
              <a:rPr lang="uk-UA" sz="1200" kern="1200" dirty="0" err="1" smtClean="0">
                <a:solidFill>
                  <a:schemeClr val="tx1"/>
                </a:solidFill>
                <a:effectLst/>
                <a:latin typeface="+mn-lt"/>
                <a:ea typeface="+mn-ea"/>
                <a:cs typeface="+mn-cs"/>
              </a:rPr>
              <a:t>децереброваних</a:t>
            </a:r>
            <a:r>
              <a:rPr lang="uk-UA" sz="1200" kern="1200" dirty="0" smtClean="0">
                <a:solidFill>
                  <a:schemeClr val="tx1"/>
                </a:solidFill>
                <a:effectLst/>
                <a:latin typeface="+mn-lt"/>
                <a:ea typeface="+mn-ea"/>
                <a:cs typeface="+mn-cs"/>
              </a:rPr>
              <a:t> котах було доведено, що м’язовий гістерезис не тільки не компенсується, а навіть його прояви підсилюються в системах сегментарних рефлексів на розтягнення м’яза</a:t>
            </a:r>
            <a:r>
              <a:rPr lang="ru-RU" sz="1200" kern="1200" dirty="0" smtClean="0">
                <a:solidFill>
                  <a:schemeClr val="tx1"/>
                </a:solidFill>
                <a:effectLst/>
                <a:latin typeface="+mn-lt"/>
                <a:ea typeface="+mn-ea"/>
                <a:cs typeface="+mn-cs"/>
              </a:rPr>
              <a:t> (Костюков, 1986)</a:t>
            </a:r>
            <a:r>
              <a:rPr lang="uk-UA" sz="1200" kern="1200" dirty="0" smtClean="0">
                <a:solidFill>
                  <a:schemeClr val="tx1"/>
                </a:solidFill>
                <a:effectLst/>
                <a:latin typeface="+mn-lt"/>
                <a:ea typeface="+mn-ea"/>
                <a:cs typeface="+mn-cs"/>
              </a:rPr>
              <a:t>. </a:t>
            </a:r>
            <a:r>
              <a:rPr lang="uk-UA" sz="1200" kern="1200" smtClean="0">
                <a:solidFill>
                  <a:schemeClr val="tx1"/>
                </a:solidFill>
                <a:effectLst/>
                <a:latin typeface="+mn-lt"/>
                <a:ea typeface="+mn-ea"/>
                <a:cs typeface="+mn-cs"/>
              </a:rPr>
              <a:t>В нашому відділі в попередні роки детально досліджувалось формування  центральних команд в одно-суглобових рухах верхньої та нижньої кінцівок людей і була продемонстрована їх суттєва залежність від передісторії руху.</a:t>
            </a:r>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2</a:t>
            </a:fld>
            <a:endParaRPr lang="ru-RU"/>
          </a:p>
        </p:txBody>
      </p:sp>
    </p:spTree>
    <p:extLst>
      <p:ext uri="{BB962C8B-B14F-4D97-AF65-F5344CB8AC3E}">
        <p14:creationId xmlns:p14="http://schemas.microsoft.com/office/powerpoint/2010/main" xmlns="" val="3377341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dirty="0" smtClean="0">
                <a:effectLst/>
                <a:latin typeface="Times New Roman" panose="02020603050405020304" pitchFamily="18" charset="0"/>
                <a:ea typeface="Symbol" panose="05050102010706020507" pitchFamily="18" charset="2"/>
              </a:rPr>
              <a:t>У першій групі м'язів (</a:t>
            </a:r>
            <a:r>
              <a:rPr lang="en-US" sz="1200" dirty="0" smtClean="0">
                <a:effectLst/>
                <a:latin typeface="Times New Roman" panose="02020603050405020304" pitchFamily="18" charset="0"/>
                <a:ea typeface="Symbol" panose="05050102010706020507" pitchFamily="18" charset="2"/>
              </a:rPr>
              <a:t>BB c</a:t>
            </a:r>
            <a:r>
              <a:rPr lang="ru-RU" sz="1200" dirty="0" smtClean="0">
                <a:effectLst/>
                <a:latin typeface="Times New Roman" panose="02020603050405020304" pitchFamily="18" charset="0"/>
                <a:ea typeface="Symbol" panose="05050102010706020507" pitchFamily="18" charset="2"/>
              </a:rPr>
              <a:t>l</a:t>
            </a:r>
            <a:r>
              <a:rPr lang="uk-UA" sz="1200" dirty="0" smtClean="0">
                <a:effectLst/>
                <a:latin typeface="Times New Roman" panose="02020603050405020304" pitchFamily="18" charset="0"/>
                <a:ea typeface="Symbol" panose="05050102010706020507" pitchFamily="18" charset="2"/>
              </a:rPr>
              <a:t>, </a:t>
            </a:r>
            <a:r>
              <a:rPr lang="en-US" sz="1200" dirty="0" smtClean="0">
                <a:effectLst/>
                <a:latin typeface="Times New Roman" panose="02020603050405020304" pitchFamily="18" charset="0"/>
                <a:ea typeface="Symbol" panose="05050102010706020507" pitchFamily="18" charset="2"/>
              </a:rPr>
              <a:t>D </a:t>
            </a:r>
            <a:r>
              <a:rPr lang="en-US" sz="1200" dirty="0" err="1" smtClean="0">
                <a:effectLst/>
                <a:latin typeface="Times New Roman" panose="02020603050405020304" pitchFamily="18" charset="0"/>
                <a:ea typeface="Symbol" panose="05050102010706020507" pitchFamily="18" charset="2"/>
              </a:rPr>
              <a:t>ps</a:t>
            </a:r>
            <a:r>
              <a:rPr lang="uk-UA" sz="1200" dirty="0" smtClean="0">
                <a:effectLst/>
                <a:latin typeface="Times New Roman" panose="02020603050405020304" pitchFamily="18" charset="0"/>
                <a:ea typeface="Symbol" panose="05050102010706020507" pitchFamily="18" charset="2"/>
              </a:rPr>
              <a:t>), в більшості випадків, амплітуди компонентів </a:t>
            </a:r>
            <a:r>
              <a:rPr lang="ru-RU" sz="1200" dirty="0" smtClean="0">
                <a:effectLst/>
                <a:latin typeface="Times New Roman" panose="02020603050405020304" pitchFamily="18" charset="0"/>
                <a:ea typeface="Symbol" panose="05050102010706020507" pitchFamily="18" charset="2"/>
              </a:rPr>
              <a:t>D</a:t>
            </a:r>
            <a:r>
              <a:rPr lang="uk-UA" sz="1200" dirty="0" smtClean="0">
                <a:effectLst/>
                <a:latin typeface="Times New Roman" panose="02020603050405020304" pitchFamily="18" charset="0"/>
                <a:ea typeface="Symbol" panose="05050102010706020507" pitchFamily="18" charset="2"/>
              </a:rPr>
              <a:t>1 були значно більшими в порівнянні з компонентами </a:t>
            </a:r>
            <a:r>
              <a:rPr lang="ru-RU" sz="1200" dirty="0" smtClean="0">
                <a:effectLst/>
                <a:latin typeface="Times New Roman" panose="02020603050405020304" pitchFamily="18" charset="0"/>
                <a:ea typeface="Symbol" panose="05050102010706020507" pitchFamily="18" charset="2"/>
              </a:rPr>
              <a:t>D</a:t>
            </a:r>
            <a:r>
              <a:rPr lang="uk-UA" sz="1200" dirty="0" smtClean="0">
                <a:effectLst/>
                <a:latin typeface="Times New Roman" panose="02020603050405020304" pitchFamily="18" charset="0"/>
                <a:ea typeface="Symbol" panose="05050102010706020507" pitchFamily="18" charset="2"/>
              </a:rPr>
              <a:t>2; однак, при більш низьких швидкостях руху (1.0, 2.0 с), ці відмінності були менш виражені. </a:t>
            </a:r>
            <a:r>
              <a:rPr lang="ru-RU" sz="1200" dirty="0" err="1" smtClean="0">
                <a:effectLst/>
                <a:latin typeface="Times New Roman" panose="02020603050405020304" pitchFamily="18" charset="0"/>
                <a:ea typeface="Symbol" panose="05050102010706020507" pitchFamily="18" charset="2"/>
              </a:rPr>
              <a:t>Крім</a:t>
            </a:r>
            <a:r>
              <a:rPr lang="ru-RU" sz="1200" dirty="0" smtClean="0">
                <a:effectLst/>
                <a:latin typeface="Times New Roman" panose="02020603050405020304" pitchFamily="18" charset="0"/>
                <a:ea typeface="Symbol" panose="05050102010706020507" pitchFamily="18" charset="2"/>
              </a:rPr>
              <a:t> того, в </a:t>
            </a:r>
            <a:r>
              <a:rPr lang="ru-RU" sz="1200" dirty="0" err="1" smtClean="0">
                <a:effectLst/>
                <a:latin typeface="Times New Roman" panose="02020603050405020304" pitchFamily="18" charset="0"/>
                <a:ea typeface="Symbol" panose="05050102010706020507" pitchFamily="18" charset="2"/>
              </a:rPr>
              <a:t>деяких</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випадках</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було</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визначено</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зворотн</a:t>
            </a:r>
            <a:r>
              <a:rPr lang="uk-UA" sz="1200" dirty="0" smtClean="0">
                <a:effectLst/>
                <a:latin typeface="Times New Roman" panose="02020603050405020304" pitchFamily="18" charset="0"/>
                <a:ea typeface="Symbol" panose="05050102010706020507" pitchFamily="18" charset="2"/>
              </a:rPr>
              <a:t>є</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співвідношення</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між</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значеннями</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компонентів</a:t>
            </a:r>
            <a:r>
              <a:rPr lang="uk-UA" sz="1200" dirty="0" smtClean="0">
                <a:effectLst/>
                <a:latin typeface="Times New Roman" panose="02020603050405020304" pitchFamily="18" charset="0"/>
                <a:ea typeface="Symbol" panose="05050102010706020507" pitchFamily="18" charset="2"/>
              </a:rPr>
              <a:t>,</a:t>
            </a:r>
            <a:r>
              <a:rPr lang="uk-UA" sz="1200" baseline="0" dirty="0" smtClean="0">
                <a:effectLst/>
                <a:latin typeface="Times New Roman" panose="02020603050405020304" pitchFamily="18" charset="0"/>
                <a:ea typeface="Symbol" panose="05050102010706020507" pitchFamily="18" charset="2"/>
              </a:rPr>
              <a:t> наприклад у м'яза </a:t>
            </a:r>
            <a:r>
              <a:rPr kumimoji="0" lang="en-US"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Symbol" panose="05050102010706020507" pitchFamily="18" charset="2"/>
                <a:cs typeface="+mn-cs"/>
              </a:rPr>
              <a:t>D </a:t>
            </a:r>
            <a:r>
              <a:rPr kumimoji="0" lang="en-US" sz="12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Symbol" panose="05050102010706020507" pitchFamily="18" charset="2"/>
                <a:cs typeface="+mn-cs"/>
              </a:rPr>
              <a:t>ps</a:t>
            </a:r>
            <a:r>
              <a:rPr kumimoji="0" lang="uk-UA"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Symbol" panose="05050102010706020507" pitchFamily="18" charset="2"/>
                <a:cs typeface="+mn-cs"/>
              </a:rPr>
              <a:t> на правій руці під час більш низьких швидкостях руху динамічні компоненти </a:t>
            </a:r>
            <a:r>
              <a:rPr kumimoji="0" lang="en-US"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Symbol" panose="05050102010706020507" pitchFamily="18" charset="2"/>
                <a:cs typeface="+mn-cs"/>
              </a:rPr>
              <a:t>D1 </a:t>
            </a:r>
            <a:r>
              <a:rPr kumimoji="0" lang="uk-UA"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Symbol" panose="05050102010706020507" pitchFamily="18" charset="2"/>
                <a:cs typeface="+mn-cs"/>
              </a:rPr>
              <a:t>під час більшого навантаження були меншої амплітуди ніж компоненти </a:t>
            </a:r>
            <a:r>
              <a:rPr kumimoji="0" lang="en-US"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Symbol" panose="05050102010706020507" pitchFamily="18" charset="2"/>
                <a:cs typeface="+mn-cs"/>
              </a:rPr>
              <a:t>D2. </a:t>
            </a:r>
            <a:r>
              <a:rPr kumimoji="0" lang="uk-UA"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Symbol" panose="05050102010706020507" pitchFamily="18" charset="2"/>
                <a:cs typeface="+mn-cs"/>
              </a:rPr>
              <a:t>У другій групі </a:t>
            </a:r>
            <a:r>
              <a:rPr lang="uk-UA" sz="1200" dirty="0" smtClean="0">
                <a:effectLst/>
                <a:latin typeface="Times New Roman" panose="02020603050405020304" pitchFamily="18" charset="0"/>
                <a:ea typeface="Symbol" panose="05050102010706020507" pitchFamily="18" charset="2"/>
              </a:rPr>
              <a:t>м'язів </a:t>
            </a:r>
            <a:r>
              <a:rPr lang="en-US" sz="1200" dirty="0" smtClean="0">
                <a:effectLst/>
                <a:latin typeface="Times New Roman" panose="02020603050405020304" pitchFamily="18" charset="0"/>
                <a:ea typeface="Symbol" panose="05050102010706020507" pitchFamily="18" charset="2"/>
              </a:rPr>
              <a:t>TB cl,</a:t>
            </a:r>
            <a:r>
              <a:rPr lang="en-US" sz="1200" baseline="0" dirty="0" smtClean="0">
                <a:effectLst/>
                <a:latin typeface="Times New Roman" panose="02020603050405020304" pitchFamily="18" charset="0"/>
                <a:ea typeface="Symbol" panose="05050102010706020507" pitchFamily="18" charset="2"/>
              </a:rPr>
              <a:t> Pm</a:t>
            </a:r>
            <a:r>
              <a:rPr lang="uk-UA" sz="1200" baseline="0" dirty="0" smtClean="0">
                <a:effectLst/>
                <a:latin typeface="Times New Roman" panose="02020603050405020304" pitchFamily="18" charset="0"/>
                <a:ea typeface="Symbol" panose="05050102010706020507" pitchFamily="18" charset="2"/>
              </a:rPr>
              <a:t>, навпаки амплітуди динамічних компонентів в більшості випадків були більшими ніж амплітуди компонентів </a:t>
            </a:r>
            <a:r>
              <a:rPr lang="en-US" sz="1200" baseline="0" dirty="0" smtClean="0">
                <a:effectLst/>
                <a:latin typeface="Times New Roman" panose="02020603050405020304" pitchFamily="18" charset="0"/>
                <a:ea typeface="Symbol" panose="05050102010706020507" pitchFamily="18" charset="2"/>
              </a:rPr>
              <a:t>D2.</a:t>
            </a:r>
            <a:r>
              <a:rPr lang="ru-RU" sz="1200" baseline="0" dirty="0" smtClean="0">
                <a:effectLst/>
                <a:latin typeface="Times New Roman" panose="02020603050405020304" pitchFamily="18" charset="0"/>
                <a:ea typeface="Symbol" panose="05050102010706020507" pitchFamily="18" charset="2"/>
              </a:rPr>
              <a:t> </a:t>
            </a:r>
            <a:r>
              <a:rPr lang="ru-RU" sz="1200" baseline="0" dirty="0" err="1" smtClean="0">
                <a:effectLst/>
                <a:latin typeface="Times New Roman" panose="02020603050405020304" pitchFamily="18" charset="0"/>
                <a:ea typeface="Symbol" panose="05050102010706020507" pitchFamily="18" charset="2"/>
              </a:rPr>
              <a:t>Зворотня</a:t>
            </a:r>
            <a:r>
              <a:rPr lang="ru-RU" sz="1200" baseline="0" dirty="0" smtClean="0">
                <a:effectLst/>
                <a:latin typeface="Times New Roman" panose="02020603050405020304" pitchFamily="18" charset="0"/>
                <a:ea typeface="Symbol" panose="05050102010706020507" pitchFamily="18" charset="2"/>
              </a:rPr>
              <a:t> картина </a:t>
            </a:r>
            <a:r>
              <a:rPr lang="ru-RU" sz="1200" baseline="0" dirty="0" err="1" smtClean="0">
                <a:effectLst/>
                <a:latin typeface="Times New Roman" panose="02020603050405020304" pitchFamily="18" charset="0"/>
                <a:ea typeface="Symbol" panose="05050102010706020507" pitchFamily="18" charset="2"/>
              </a:rPr>
              <a:t>спостерігалася</a:t>
            </a:r>
            <a:r>
              <a:rPr lang="ru-RU" sz="1200" baseline="0" dirty="0" smtClean="0">
                <a:effectLst/>
                <a:latin typeface="Times New Roman" panose="02020603050405020304" pitchFamily="18" charset="0"/>
                <a:ea typeface="Symbol" panose="05050102010706020507" pitchFamily="18" charset="2"/>
              </a:rPr>
              <a:t> </a:t>
            </a:r>
            <a:r>
              <a:rPr lang="ru-RU" sz="1200" baseline="0" dirty="0" err="1" smtClean="0">
                <a:effectLst/>
                <a:latin typeface="Times New Roman" panose="02020603050405020304" pitchFamily="18" charset="0"/>
                <a:ea typeface="Symbol" panose="05050102010706020507" pitchFamily="18" charset="2"/>
              </a:rPr>
              <a:t>тільки</a:t>
            </a:r>
            <a:r>
              <a:rPr lang="ru-RU" sz="1200" baseline="0" dirty="0" smtClean="0">
                <a:effectLst/>
                <a:latin typeface="Times New Roman" panose="02020603050405020304" pitchFamily="18" charset="0"/>
                <a:ea typeface="Symbol" panose="05050102010706020507" pitchFamily="18" charset="2"/>
              </a:rPr>
              <a:t> </a:t>
            </a:r>
            <a:r>
              <a:rPr lang="ru-RU" sz="1200" baseline="0" dirty="0" err="1" smtClean="0">
                <a:effectLst/>
                <a:latin typeface="Times New Roman" panose="02020603050405020304" pitchFamily="18" charset="0"/>
                <a:ea typeface="Symbol" panose="05050102010706020507" pitchFamily="18" charset="2"/>
              </a:rPr>
              <a:t>під</a:t>
            </a:r>
            <a:r>
              <a:rPr lang="ru-RU" sz="1200" baseline="0" dirty="0" smtClean="0">
                <a:effectLst/>
                <a:latin typeface="Times New Roman" panose="02020603050405020304" pitchFamily="18" charset="0"/>
                <a:ea typeface="Symbol" panose="05050102010706020507" pitchFamily="18" charset="2"/>
              </a:rPr>
              <a:t> час </a:t>
            </a:r>
            <a:r>
              <a:rPr lang="ru-RU" sz="1200" baseline="0" dirty="0" err="1" smtClean="0">
                <a:effectLst/>
                <a:latin typeface="Times New Roman" panose="02020603050405020304" pitchFamily="18" charset="0"/>
                <a:ea typeface="Symbol" panose="05050102010706020507" pitchFamily="18" charset="2"/>
              </a:rPr>
              <a:t>низьких</a:t>
            </a:r>
            <a:r>
              <a:rPr lang="ru-RU" sz="1200" baseline="0" dirty="0" smtClean="0">
                <a:effectLst/>
                <a:latin typeface="Times New Roman" panose="02020603050405020304" pitchFamily="18" charset="0"/>
                <a:ea typeface="Symbol" panose="05050102010706020507" pitchFamily="18" charset="2"/>
              </a:rPr>
              <a:t> </a:t>
            </a:r>
            <a:r>
              <a:rPr lang="ru-RU" sz="1200" baseline="0" dirty="0" err="1" smtClean="0">
                <a:effectLst/>
                <a:latin typeface="Times New Roman" panose="02020603050405020304" pitchFamily="18" charset="0"/>
                <a:ea typeface="Symbol" panose="05050102010706020507" pitchFamily="18" charset="2"/>
              </a:rPr>
              <a:t>швидкостей</a:t>
            </a:r>
            <a:r>
              <a:rPr lang="ru-RU" sz="1200" baseline="0" dirty="0" smtClean="0">
                <a:effectLst/>
                <a:latin typeface="Times New Roman" panose="02020603050405020304" pitchFamily="18" charset="0"/>
                <a:ea typeface="Symbol" panose="05050102010706020507" pitchFamily="18" charset="2"/>
              </a:rPr>
              <a:t> </a:t>
            </a:r>
            <a:r>
              <a:rPr lang="ru-RU" sz="1200" baseline="0" dirty="0" err="1" smtClean="0">
                <a:effectLst/>
                <a:latin typeface="Times New Roman" panose="02020603050405020304" pitchFamily="18" charset="0"/>
                <a:ea typeface="Symbol" panose="05050102010706020507" pitchFamily="18" charset="2"/>
              </a:rPr>
              <a:t>руху</a:t>
            </a:r>
            <a:r>
              <a:rPr lang="ru-RU" sz="1200" baseline="0" dirty="0" smtClean="0">
                <a:effectLst/>
                <a:latin typeface="Times New Roman" panose="02020603050405020304" pitchFamily="18" charset="0"/>
                <a:ea typeface="Symbol" panose="05050102010706020507" pitchFamily="18" charset="2"/>
              </a:rPr>
              <a:t> у </a:t>
            </a:r>
            <a:r>
              <a:rPr lang="uk-UA" sz="1200" dirty="0" smtClean="0">
                <a:effectLst/>
                <a:latin typeface="Times New Roman" panose="02020603050405020304" pitchFamily="18" charset="0"/>
                <a:ea typeface="Symbol" panose="05050102010706020507" pitchFamily="18" charset="2"/>
              </a:rPr>
              <a:t>м'яз</a:t>
            </a:r>
            <a:r>
              <a:rPr lang="ru-RU" sz="1200" baseline="0" dirty="0" smtClean="0">
                <a:effectLst/>
                <a:latin typeface="Times New Roman" panose="02020603050405020304" pitchFamily="18" charset="0"/>
                <a:ea typeface="Symbol" panose="05050102010706020507" pitchFamily="18" charset="2"/>
              </a:rPr>
              <a:t>а </a:t>
            </a:r>
            <a:r>
              <a:rPr lang="en-US" sz="1200" baseline="0" dirty="0" smtClean="0">
                <a:effectLst/>
                <a:latin typeface="Times New Roman" panose="02020603050405020304" pitchFamily="18" charset="0"/>
                <a:ea typeface="Symbol" panose="05050102010706020507" pitchFamily="18" charset="2"/>
              </a:rPr>
              <a:t>TB cl</a:t>
            </a:r>
            <a:r>
              <a:rPr kumimoji="0" lang="uk-UA"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Symbol" panose="05050102010706020507" pitchFamily="18" charset="2"/>
                <a:cs typeface="+mn-cs"/>
              </a:rPr>
              <a:t> .</a:t>
            </a:r>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13</a:t>
            </a:fld>
            <a:endParaRPr lang="ru-RU"/>
          </a:p>
        </p:txBody>
      </p:sp>
    </p:spTree>
    <p:extLst>
      <p:ext uri="{BB962C8B-B14F-4D97-AF65-F5344CB8AC3E}">
        <p14:creationId xmlns:p14="http://schemas.microsoft.com/office/powerpoint/2010/main" xmlns="" val="3777563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07000"/>
              </a:lnSpc>
              <a:spcAft>
                <a:spcPts val="800"/>
              </a:spcAft>
            </a:pPr>
            <a:r>
              <a:rPr lang="ru-RU" sz="1200" dirty="0" smtClean="0">
                <a:effectLst/>
                <a:latin typeface="Times New Roman" panose="02020603050405020304" pitchFamily="18" charset="0"/>
                <a:ea typeface="Symbol" panose="05050102010706020507" pitchFamily="18" charset="2"/>
              </a:rPr>
              <a:t>При </a:t>
            </a:r>
            <a:r>
              <a:rPr lang="ru-RU" sz="1200" dirty="0" err="1" smtClean="0">
                <a:effectLst/>
                <a:latin typeface="Times New Roman" panose="02020603050405020304" pitchFamily="18" charset="0"/>
                <a:ea typeface="Symbol" panose="05050102010706020507" pitchFamily="18" charset="2"/>
              </a:rPr>
              <a:t>розгляді</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впливу</a:t>
            </a:r>
            <a:r>
              <a:rPr lang="ru-RU" sz="1200" dirty="0" smtClean="0">
                <a:effectLst/>
                <a:latin typeface="Times New Roman" panose="02020603050405020304" pitchFamily="18" charset="0"/>
                <a:ea typeface="Symbol" panose="05050102010706020507" pitchFamily="18" charset="2"/>
              </a:rPr>
              <a:t> фактора </a:t>
            </a:r>
            <a:r>
              <a:rPr lang="ru-RU" sz="1200" dirty="0" err="1" smtClean="0">
                <a:effectLst/>
                <a:latin typeface="Times New Roman" panose="02020603050405020304" pitchFamily="18" charset="0"/>
                <a:ea typeface="Symbol" panose="05050102010706020507" pitchFamily="18" charset="2"/>
              </a:rPr>
              <a:t>швидкості</a:t>
            </a:r>
            <a:r>
              <a:rPr lang="ru-RU" sz="1200" dirty="0" smtClean="0">
                <a:effectLst/>
                <a:latin typeface="Times New Roman" panose="02020603050405020304" pitchFamily="18" charset="0"/>
                <a:ea typeface="Symbol" panose="05050102010706020507" pitchFamily="18" charset="2"/>
              </a:rPr>
              <a:t> (колонка </a:t>
            </a:r>
            <a:r>
              <a:rPr lang="en-US" sz="1200" dirty="0" smtClean="0">
                <a:effectLst/>
                <a:latin typeface="Times New Roman" panose="02020603050405020304" pitchFamily="18" charset="0"/>
                <a:ea typeface="Symbol" panose="05050102010706020507" pitchFamily="18" charset="2"/>
              </a:rPr>
              <a:t>V)</a:t>
            </a:r>
            <a:r>
              <a:rPr lang="ru-RU" sz="1200" dirty="0" smtClean="0">
                <a:effectLst/>
                <a:latin typeface="Times New Roman" panose="02020603050405020304" pitchFamily="18" charset="0"/>
                <a:ea typeface="Symbol" panose="05050102010706020507" pitchFamily="18" charset="2"/>
              </a:rPr>
              <a:t> на </a:t>
            </a:r>
            <a:r>
              <a:rPr lang="ru-RU" sz="1200" dirty="0" err="1" smtClean="0">
                <a:effectLst/>
                <a:latin typeface="Times New Roman" panose="02020603050405020304" pitchFamily="18" charset="0"/>
                <a:ea typeface="Symbol" panose="05050102010706020507" pitchFamily="18" charset="2"/>
              </a:rPr>
              <a:t>динамічні</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компоненти</a:t>
            </a:r>
            <a:r>
              <a:rPr lang="ru-RU" sz="1200" dirty="0" smtClean="0">
                <a:effectLst/>
                <a:latin typeface="Times New Roman" panose="02020603050405020304" pitchFamily="18" charset="0"/>
                <a:ea typeface="Symbol" panose="05050102010706020507" pitchFamily="18" charset="2"/>
              </a:rPr>
              <a:t> ЕМГ</a:t>
            </a:r>
            <a:r>
              <a:rPr lang="ru-RU" sz="1200" b="1" dirty="0" smtClean="0">
                <a:effectLst/>
                <a:latin typeface="Times New Roman" panose="02020603050405020304" pitchFamily="18" charset="0"/>
                <a:ea typeface="Symbol" panose="05050102010706020507" pitchFamily="18" charset="2"/>
              </a:rPr>
              <a:t>, </a:t>
            </a:r>
            <a:r>
              <a:rPr lang="uk-UA" sz="1200" dirty="0" smtClean="0">
                <a:effectLst/>
                <a:latin typeface="Times New Roman" panose="02020603050405020304" pitchFamily="18" charset="0"/>
                <a:ea typeface="Symbol" panose="05050102010706020507" pitchFamily="18" charset="2"/>
              </a:rPr>
              <a:t>статистично значущі відмінності</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були</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визначені</a:t>
            </a:r>
            <a:r>
              <a:rPr lang="ru-RU" sz="1200" dirty="0" smtClean="0">
                <a:effectLst/>
                <a:latin typeface="Times New Roman" panose="02020603050405020304" pitchFamily="18" charset="0"/>
                <a:ea typeface="Symbol" panose="05050102010706020507" pitchFamily="18" charset="2"/>
              </a:rPr>
              <a:t> </a:t>
            </a:r>
            <a:r>
              <a:rPr lang="uk-UA" sz="1200" dirty="0" smtClean="0">
                <a:effectLst/>
                <a:latin typeface="Times New Roman" panose="02020603050405020304" pitchFamily="18" charset="0"/>
                <a:ea typeface="Symbol" panose="05050102010706020507" pitchFamily="18" charset="2"/>
              </a:rPr>
              <a:t>для</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всіх</a:t>
            </a:r>
            <a:r>
              <a:rPr lang="ru-RU" sz="1200" dirty="0" smtClean="0">
                <a:effectLst/>
                <a:latin typeface="Times New Roman" panose="02020603050405020304" pitchFamily="18" charset="0"/>
                <a:ea typeface="Symbol" panose="05050102010706020507" pitchFamily="18" charset="2"/>
              </a:rPr>
              <a:t> </a:t>
            </a:r>
            <a:r>
              <a:rPr lang="uk-UA" sz="1200" dirty="0" smtClean="0">
                <a:effectLst/>
                <a:latin typeface="Times New Roman" panose="02020603050405020304" pitchFamily="18" charset="0"/>
                <a:ea typeface="Symbol" panose="05050102010706020507" pitchFamily="18" charset="2"/>
              </a:rPr>
              <a:t>досліджуваних</a:t>
            </a:r>
            <a:r>
              <a:rPr lang="ru-RU" sz="1200" dirty="0" smtClean="0">
                <a:effectLst/>
                <a:latin typeface="Times New Roman" panose="02020603050405020304" pitchFamily="18" charset="0"/>
                <a:ea typeface="Symbol" panose="05050102010706020507" pitchFamily="18" charset="2"/>
              </a:rPr>
              <a:t> </a:t>
            </a:r>
            <a:r>
              <a:rPr lang="ru-RU" sz="1200" dirty="0" err="1" smtClean="0">
                <a:effectLst/>
                <a:latin typeface="Times New Roman" panose="02020603050405020304" pitchFamily="18" charset="0"/>
                <a:ea typeface="Symbol" panose="05050102010706020507" pitchFamily="18" charset="2"/>
              </a:rPr>
              <a:t>м'яз</a:t>
            </a:r>
            <a:r>
              <a:rPr lang="uk-UA" sz="1200" dirty="0" err="1" smtClean="0">
                <a:effectLst/>
                <a:latin typeface="Times New Roman" panose="02020603050405020304" pitchFamily="18" charset="0"/>
                <a:ea typeface="Symbol" panose="05050102010706020507" pitchFamily="18" charset="2"/>
              </a:rPr>
              <a:t>ів</a:t>
            </a:r>
            <a:r>
              <a:rPr lang="en-US" sz="1200" dirty="0" smtClean="0">
                <a:effectLst/>
                <a:latin typeface="Times New Roman" panose="02020603050405020304" pitchFamily="18" charset="0"/>
                <a:ea typeface="Symbol" panose="05050102010706020507" pitchFamily="18" charset="2"/>
              </a:rPr>
              <a:t>.</a:t>
            </a:r>
            <a:r>
              <a:rPr lang="uk-UA" sz="1200" dirty="0" smtClean="0">
                <a:effectLst/>
                <a:latin typeface="Times New Roman" panose="02020603050405020304" pitchFamily="18" charset="0"/>
                <a:ea typeface="Symbol" panose="05050102010706020507" pitchFamily="18" charset="2"/>
              </a:rPr>
              <a:t> </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Дія фактора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навантаження</a:t>
            </a:r>
            <a:r>
              <a:rPr lang="en-US"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колонка</a:t>
            </a:r>
            <a:r>
              <a:rPr lang="ru-RU" sz="1200" baseline="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en-US" sz="1200" baseline="0" dirty="0" smtClean="0">
                <a:effectLst/>
                <a:latin typeface="Times New Roman" panose="02020603050405020304" pitchFamily="18" charset="0"/>
                <a:ea typeface="Symbol" panose="05050102010706020507" pitchFamily="18" charset="2"/>
                <a:cs typeface="Times New Roman" panose="02020603050405020304" pitchFamily="18" charset="0"/>
              </a:rPr>
              <a:t>P</a:t>
            </a:r>
            <a:r>
              <a:rPr lang="en-US" sz="1200" dirty="0" smtClean="0">
                <a:effectLst/>
                <a:latin typeface="Times New Roman" panose="02020603050405020304" pitchFamily="18" charset="0"/>
                <a:ea typeface="Symbol" panose="05050102010706020507" pitchFamily="18" charset="2"/>
                <a:cs typeface="Times New Roman" panose="02020603050405020304" pitchFamily="18" charset="0"/>
              </a:rPr>
              <a:t>)</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бул</a:t>
            </a:r>
            <a:r>
              <a:rPr lang="uk-UA" sz="1200" dirty="0" smtClean="0">
                <a:effectLst/>
                <a:latin typeface="Times New Roman" panose="02020603050405020304" pitchFamily="18" charset="0"/>
                <a:ea typeface="Symbol" panose="05050102010706020507" pitchFamily="18" charset="2"/>
                <a:cs typeface="Times New Roman" panose="02020603050405020304" pitchFamily="18" charset="0"/>
              </a:rPr>
              <a:t>а</a:t>
            </a:r>
            <a:r>
              <a:rPr lang="ru-RU" sz="1200" baseline="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uk-UA" sz="1200" baseline="0" dirty="0" smtClean="0">
                <a:effectLst/>
                <a:latin typeface="Times New Roman" panose="02020603050405020304" pitchFamily="18" charset="0"/>
                <a:ea typeface="Symbol" panose="05050102010706020507" pitchFamily="18" charset="2"/>
                <a:cs typeface="Times New Roman" panose="02020603050405020304" pitchFamily="18" charset="0"/>
              </a:rPr>
              <a:t>статистично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значущою</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у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всіх</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м'язах</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першої</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групи</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тоді</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як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м'язи</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другої</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групи</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не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реагували</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таким чином,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що</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принаймн</a:t>
            </a:r>
            <a:r>
              <a:rPr lang="uk-UA" sz="1200" dirty="0" smtClean="0">
                <a:effectLst/>
                <a:latin typeface="Times New Roman" panose="02020603050405020304" pitchFamily="18" charset="0"/>
                <a:ea typeface="Symbol" panose="05050102010706020507" pitchFamily="18" charset="2"/>
                <a:cs typeface="Times New Roman" panose="02020603050405020304" pitchFamily="18" charset="0"/>
              </a:rPr>
              <a:t>і, </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могло б</a:t>
            </a:r>
            <a:r>
              <a:rPr lang="uk-UA" sz="1200" dirty="0" smtClean="0">
                <a:effectLst/>
                <a:latin typeface="Times New Roman" panose="02020603050405020304" pitchFamily="18" charset="0"/>
                <a:ea typeface="Symbol" panose="05050102010706020507" pitchFamily="18" charset="2"/>
                <a:cs typeface="Times New Roman" panose="02020603050405020304" pitchFamily="18" charset="0"/>
              </a:rPr>
              <a:t>и</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бути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пов'язано</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з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низькою</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інтенсивністю</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і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нестабільністю</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їх</a:t>
            </a:r>
            <a:r>
              <a:rPr lang="ru-RU" sz="1200" dirty="0" smtClean="0">
                <a:effectLst/>
                <a:latin typeface="Times New Roman" panose="02020603050405020304" pitchFamily="18" charset="0"/>
                <a:ea typeface="Symbol" panose="05050102010706020507" pitchFamily="18" charset="2"/>
                <a:cs typeface="Times New Roman" panose="02020603050405020304" pitchFamily="18" charset="0"/>
              </a:rPr>
              <a:t> </a:t>
            </a:r>
            <a:r>
              <a:rPr lang="ru-RU" sz="1200" dirty="0" err="1" smtClean="0">
                <a:effectLst/>
                <a:latin typeface="Times New Roman" panose="02020603050405020304" pitchFamily="18" charset="0"/>
                <a:ea typeface="Symbol" panose="05050102010706020507" pitchFamily="18" charset="2"/>
                <a:cs typeface="Times New Roman" panose="02020603050405020304" pitchFamily="18" charset="0"/>
              </a:rPr>
              <a:t>реакцій</a:t>
            </a:r>
            <a:r>
              <a:rPr lang="uk-UA" sz="1200" dirty="0" smtClean="0">
                <a:effectLst/>
                <a:latin typeface="Times New Roman" panose="02020603050405020304" pitchFamily="18" charset="0"/>
                <a:ea typeface="Symbol" panose="05050102010706020507" pitchFamily="18" charset="2"/>
                <a:cs typeface="Times New Roman" panose="02020603050405020304" pitchFamily="18" charset="0"/>
              </a:rPr>
              <a:t>.</a:t>
            </a:r>
            <a:endParaRPr lang="ru-RU" sz="105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uk-UA" sz="1200" dirty="0" smtClean="0">
                <a:effectLst/>
                <a:latin typeface="Times New Roman" panose="02020603050405020304" pitchFamily="18" charset="0"/>
                <a:ea typeface="Symbol" panose="05050102010706020507" pitchFamily="18" charset="2"/>
              </a:rPr>
              <a:t>Істотний вплив </a:t>
            </a:r>
            <a:r>
              <a:rPr lang="uk-UA" sz="1200" dirty="0" err="1" smtClean="0">
                <a:effectLst/>
                <a:latin typeface="Times New Roman" panose="02020603050405020304" pitchFamily="18" charset="0"/>
                <a:ea typeface="Symbol" panose="05050102010706020507" pitchFamily="18" charset="2"/>
              </a:rPr>
              <a:t>фактора</a:t>
            </a:r>
            <a:r>
              <a:rPr lang="uk-UA" sz="1200" dirty="0" smtClean="0">
                <a:effectLst/>
                <a:latin typeface="Times New Roman" panose="02020603050405020304" pitchFamily="18" charset="0"/>
                <a:ea typeface="Symbol" panose="05050102010706020507" pitchFamily="18" charset="2"/>
              </a:rPr>
              <a:t> </a:t>
            </a:r>
            <a:r>
              <a:rPr lang="uk-UA" sz="1200" dirty="0" err="1" smtClean="0">
                <a:effectLst/>
                <a:latin typeface="Times New Roman" panose="02020603050405020304" pitchFamily="18" charset="0"/>
                <a:ea typeface="Symbol" panose="05050102010706020507" pitchFamily="18" charset="2"/>
              </a:rPr>
              <a:t>латералізації</a:t>
            </a:r>
            <a:r>
              <a:rPr lang="uk-UA" sz="1200" dirty="0" smtClean="0">
                <a:effectLst/>
                <a:latin typeface="Times New Roman" panose="02020603050405020304" pitchFamily="18" charset="0"/>
                <a:ea typeface="Symbol" panose="05050102010706020507" pitchFamily="18" charset="2"/>
              </a:rPr>
              <a:t>(колонка </a:t>
            </a:r>
            <a:r>
              <a:rPr lang="ru-RU" sz="1200" dirty="0" smtClean="0">
                <a:effectLst/>
                <a:latin typeface="Times New Roman" panose="02020603050405020304" pitchFamily="18" charset="0"/>
                <a:ea typeface="Symbol" panose="05050102010706020507" pitchFamily="18" charset="2"/>
              </a:rPr>
              <a:t>S</a:t>
            </a:r>
            <a:r>
              <a:rPr lang="uk-UA" sz="1200" dirty="0" smtClean="0">
                <a:effectLst/>
                <a:latin typeface="Times New Roman" panose="02020603050405020304" pitchFamily="18" charset="0"/>
                <a:ea typeface="Symbol" panose="05050102010706020507" pitchFamily="18" charset="2"/>
              </a:rPr>
              <a:t>).  фіксували тільки в реакції м’яза </a:t>
            </a:r>
            <a:r>
              <a:rPr lang="en-US" sz="1200" dirty="0" smtClean="0">
                <a:effectLst/>
                <a:latin typeface="Times New Roman" panose="02020603050405020304" pitchFamily="18" charset="0"/>
                <a:ea typeface="Symbol" panose="05050102010706020507" pitchFamily="18" charset="2"/>
              </a:rPr>
              <a:t>BB c</a:t>
            </a:r>
            <a:r>
              <a:rPr lang="ru-RU" sz="1200" dirty="0" smtClean="0">
                <a:effectLst/>
                <a:latin typeface="Times New Roman" panose="02020603050405020304" pitchFamily="18" charset="0"/>
                <a:ea typeface="Symbol" panose="05050102010706020507" pitchFamily="18" charset="2"/>
              </a:rPr>
              <a:t>b.</a:t>
            </a:r>
            <a:r>
              <a:rPr lang="uk-UA" sz="1200" dirty="0" smtClean="0">
                <a:effectLst/>
                <a:latin typeface="Times New Roman" panose="02020603050405020304" pitchFamily="18" charset="0"/>
                <a:ea typeface="Symbol" panose="05050102010706020507" pitchFamily="18" charset="2"/>
              </a:rPr>
              <a:t> </a:t>
            </a:r>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14</a:t>
            </a:fld>
            <a:endParaRPr lang="ru-RU"/>
          </a:p>
        </p:txBody>
      </p:sp>
    </p:spTree>
    <p:extLst>
      <p:ext uri="{BB962C8B-B14F-4D97-AF65-F5344CB8AC3E}">
        <p14:creationId xmlns:p14="http://schemas.microsoft.com/office/powerpoint/2010/main" xmlns="" val="2774460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dirty="0" smtClean="0">
                <a:effectLst/>
                <a:latin typeface="Times New Roman" panose="02020603050405020304" pitchFamily="18" charset="0"/>
                <a:ea typeface="Calibri" panose="020F0502020204030204" pitchFamily="34" charset="0"/>
              </a:rPr>
              <a:t>На рисунку І при утриманні ваги кистю руки, основну роль виконують згиначі ліктьового суглобу, тоді ж як на рисунку (ІІ) розгиначі цього ж суглобу є основними в створенні силового надавлювання на горизонтальну поверхню столу. Якщо вагу необхідно утримувати витягнутою рукою що проілюстровано на рисунку ІІІ, то основне значення має скорочення м’язів-згиначів плечового суглобу. При переході до реальних рухів, як одно- так і </a:t>
            </a:r>
            <a:r>
              <a:rPr lang="uk-UA" sz="1200" dirty="0" err="1" smtClean="0">
                <a:effectLst/>
                <a:latin typeface="Times New Roman" panose="02020603050405020304" pitchFamily="18" charset="0"/>
                <a:ea typeface="Calibri" panose="020F0502020204030204" pitchFamily="34" charset="0"/>
              </a:rPr>
              <a:t>двосуглобових</a:t>
            </a:r>
            <a:r>
              <a:rPr lang="uk-UA" sz="1200" dirty="0" smtClean="0">
                <a:effectLst/>
                <a:latin typeface="Times New Roman" panose="02020603050405020304" pitchFamily="18" charset="0"/>
                <a:ea typeface="Calibri" panose="020F0502020204030204" pitchFamily="34" charset="0"/>
              </a:rPr>
              <a:t>, що показано на рисунку </a:t>
            </a:r>
            <a:r>
              <a:rPr lang="en-US" sz="1200" dirty="0" smtClean="0">
                <a:effectLst/>
                <a:latin typeface="Times New Roman" panose="02020603050405020304" pitchFamily="18" charset="0"/>
                <a:ea typeface="Calibri" panose="020F0502020204030204" pitchFamily="34" charset="0"/>
              </a:rPr>
              <a:t>IV</a:t>
            </a:r>
            <a:r>
              <a:rPr lang="uk-UA" sz="1200" dirty="0" smtClean="0">
                <a:effectLst/>
                <a:latin typeface="Times New Roman" panose="02020603050405020304" pitchFamily="18" charset="0"/>
                <a:ea typeface="Calibri" panose="020F0502020204030204" pitchFamily="34" charset="0"/>
              </a:rPr>
              <a:t>, </a:t>
            </a:r>
            <a:r>
              <a:rPr lang="en-US" sz="1200" dirty="0" smtClean="0">
                <a:effectLst/>
                <a:latin typeface="Times New Roman" panose="02020603050405020304" pitchFamily="18" charset="0"/>
                <a:ea typeface="Calibri" panose="020F0502020204030204" pitchFamily="34" charset="0"/>
              </a:rPr>
              <a:t>V</a:t>
            </a:r>
            <a:r>
              <a:rPr lang="uk-UA" sz="1200" dirty="0" smtClean="0">
                <a:effectLst/>
                <a:latin typeface="Times New Roman" panose="02020603050405020304" pitchFamily="18" charset="0"/>
                <a:ea typeface="Calibri" panose="020F0502020204030204" pitchFamily="34" charset="0"/>
              </a:rPr>
              <a:t>, відповідно, також слід розглядати не всі м’язи руки, а виділяти найбільш важливі для здійснення даної рухової задачі, абстрагуючись, наприклад, від аналізу скорочень великої кількості м’язів кисті руки, що здійснюють важливу задачу утримання руків’я в даній руховій програмі (рис. </a:t>
            </a:r>
            <a:r>
              <a:rPr lang="en-US" sz="1200" dirty="0" smtClean="0">
                <a:effectLst/>
                <a:latin typeface="Times New Roman" panose="02020603050405020304" pitchFamily="18" charset="0"/>
                <a:ea typeface="Calibri" panose="020F0502020204030204" pitchFamily="34" charset="0"/>
              </a:rPr>
              <a:t>V</a:t>
            </a:r>
            <a:r>
              <a:rPr lang="uk-UA" sz="1200" dirty="0" smtClean="0">
                <a:effectLst/>
                <a:latin typeface="Times New Roman" panose="02020603050405020304" pitchFamily="18" charset="0"/>
                <a:ea typeface="Calibri" panose="020F0502020204030204" pitchFamily="34" charset="0"/>
              </a:rPr>
              <a:t>, А, Б).</a:t>
            </a:r>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3</a:t>
            </a:fld>
            <a:endParaRPr lang="ru-RU"/>
          </a:p>
        </p:txBody>
      </p:sp>
    </p:spTree>
    <p:extLst>
      <p:ext uri="{BB962C8B-B14F-4D97-AF65-F5344CB8AC3E}">
        <p14:creationId xmlns:p14="http://schemas.microsoft.com/office/powerpoint/2010/main" xmlns="" val="2281263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b="0" dirty="0" smtClean="0">
                <a:effectLst/>
                <a:latin typeface="Times New Roman" panose="02020603050405020304" pitchFamily="18" charset="0"/>
                <a:ea typeface="Symbol" panose="05050102010706020507" pitchFamily="18" charset="2"/>
              </a:rPr>
              <a:t>На рис. </a:t>
            </a:r>
            <a:r>
              <a:rPr lang="uk-UA" sz="1200" b="0" dirty="0" smtClean="0">
                <a:effectLst/>
                <a:latin typeface="Times New Roman" panose="02020603050405020304" pitchFamily="18" charset="0"/>
                <a:ea typeface="Calibri" panose="020F0502020204030204" pitchFamily="34" charset="0"/>
              </a:rPr>
              <a:t>І </a:t>
            </a:r>
            <a:r>
              <a:rPr lang="uk-UA" sz="1200" b="0" dirty="0" smtClean="0">
                <a:effectLst/>
                <a:latin typeface="Times New Roman" panose="02020603050405020304" pitchFamily="18" charset="0"/>
                <a:ea typeface="Symbol" panose="05050102010706020507" pitchFamily="18" charset="2"/>
              </a:rPr>
              <a:t>А - </a:t>
            </a:r>
            <a:r>
              <a:rPr lang="uk-UA" sz="1200" dirty="0" smtClean="0">
                <a:effectLst/>
                <a:latin typeface="Times New Roman" panose="02020603050405020304" pitchFamily="18" charset="0"/>
                <a:ea typeface="Symbol" panose="05050102010706020507" pitchFamily="18" charset="2"/>
              </a:rPr>
              <a:t>показано загальний вид експериментальної установки, зверху. Механічний пристрій представляє собою обертову круглу платформу</a:t>
            </a:r>
            <a:r>
              <a:rPr lang="uk-UA" sz="1050" dirty="0" smtClean="0">
                <a:effectLst/>
                <a:latin typeface="Calibri" panose="020F0502020204030204" pitchFamily="34" charset="0"/>
                <a:ea typeface="Calibri" panose="020F0502020204030204" pitchFamily="34" charset="0"/>
                <a:cs typeface="Times New Roman" panose="02020603050405020304" pitchFamily="18" charset="0"/>
              </a:rPr>
              <a:t> </a:t>
            </a:r>
            <a:r>
              <a:rPr lang="uk-UA" sz="1200" dirty="0" smtClean="0">
                <a:effectLst/>
                <a:latin typeface="Times New Roman" panose="02020603050405020304" pitchFamily="18" charset="0"/>
                <a:ea typeface="Symbol" panose="05050102010706020507" pitchFamily="18" charset="2"/>
              </a:rPr>
              <a:t>з можливістю обертання навколо вертикальної осі в горизонтальній площині. Зовнішнє навантаження створювалося за допомогою попередньо розтягнутої еластичної стрічки, яка була натягнута по дотичній. Еластична стрічка могла бути спрямована за рухом годинникової стрілки та проти руху годинникової стрілки. Були використані 2 потенціометричні датчики для запису кута обертання фіксованого </a:t>
            </a:r>
            <a:r>
              <a:rPr lang="uk-UA" sz="1200" dirty="0" err="1" smtClean="0">
                <a:effectLst/>
                <a:latin typeface="Times New Roman" panose="02020603050405020304" pitchFamily="18" charset="0"/>
                <a:ea typeface="Symbol" panose="05050102010706020507" pitchFamily="18" charset="2"/>
              </a:rPr>
              <a:t>руків</a:t>
            </a:r>
            <a:r>
              <a:rPr lang="ru-RU" sz="1200" dirty="0" smtClean="0">
                <a:effectLst/>
                <a:latin typeface="Times New Roman" panose="02020603050405020304" pitchFamily="18" charset="0"/>
                <a:ea typeface="Symbol" panose="05050102010706020507" pitchFamily="18" charset="2"/>
              </a:rPr>
              <a:t>’</a:t>
            </a:r>
            <a:r>
              <a:rPr lang="uk-UA" sz="1200" dirty="0" smtClean="0">
                <a:effectLst/>
                <a:latin typeface="Times New Roman" panose="02020603050405020304" pitchFamily="18" charset="0"/>
                <a:ea typeface="Symbol" panose="05050102010706020507" pitchFamily="18" charset="2"/>
              </a:rPr>
              <a:t>я та </a:t>
            </a:r>
            <a:r>
              <a:rPr lang="ru-RU" sz="1200" dirty="0" err="1" smtClean="0">
                <a:effectLst/>
                <a:latin typeface="Times New Roman" panose="02020603050405020304" pitchFamily="18" charset="0"/>
                <a:ea typeface="Symbol" panose="05050102010706020507" pitchFamily="18" charset="2"/>
              </a:rPr>
              <a:t>його</a:t>
            </a:r>
            <a:r>
              <a:rPr lang="uk-UA" sz="1200" dirty="0" smtClean="0">
                <a:effectLst/>
                <a:latin typeface="Times New Roman" panose="02020603050405020304" pitchFamily="18" charset="0"/>
                <a:ea typeface="Symbol" panose="05050102010706020507" pitchFamily="18" charset="2"/>
              </a:rPr>
              <a:t> радіальне переміщення відносно центра платформи (R). Тест- рухи відповідали переміщенню </a:t>
            </a:r>
            <a:r>
              <a:rPr lang="uk-UA" sz="1200" dirty="0" err="1" smtClean="0">
                <a:effectLst/>
                <a:latin typeface="Times New Roman" panose="02020603050405020304" pitchFamily="18" charset="0"/>
                <a:ea typeface="Symbol" panose="05050102010706020507" pitchFamily="18" charset="2"/>
              </a:rPr>
              <a:t>руків</a:t>
            </a:r>
            <a:r>
              <a:rPr lang="en-US" sz="1200" dirty="0" smtClean="0">
                <a:effectLst/>
                <a:latin typeface="Times New Roman" panose="02020603050405020304" pitchFamily="18" charset="0"/>
                <a:ea typeface="Symbol" panose="05050102010706020507" pitchFamily="18" charset="2"/>
              </a:rPr>
              <a:t>’</a:t>
            </a:r>
            <a:r>
              <a:rPr lang="uk-UA" sz="1200" dirty="0" smtClean="0">
                <a:effectLst/>
                <a:latin typeface="Times New Roman" panose="02020603050405020304" pitchFamily="18" charset="0"/>
                <a:ea typeface="Symbol" panose="05050102010706020507" pitchFamily="18" charset="2"/>
              </a:rPr>
              <a:t>я по колу проти руху годинникової стрілки або за рухом. В умовах наявності навантаження, яке також могло спрямовуватися</a:t>
            </a:r>
            <a:r>
              <a:rPr lang="uk-UA" sz="1200" baseline="0" dirty="0" smtClean="0">
                <a:effectLst/>
                <a:latin typeface="Times New Roman" panose="02020603050405020304" pitchFamily="18" charset="0"/>
                <a:ea typeface="Symbol" panose="05050102010706020507" pitchFamily="18" charset="2"/>
              </a:rPr>
              <a:t> проти руху годинникової стрілки або за рухом годинникової стрілки. Параметри руху кисті руки задавалися за допомогою візуального зворотного зв'язку (зображення траєкторії на екрані монітора). На рис. </a:t>
            </a:r>
            <a:r>
              <a:rPr lang="uk-UA" sz="1200" b="0" dirty="0" smtClean="0">
                <a:effectLst/>
                <a:latin typeface="Times New Roman" panose="02020603050405020304" pitchFamily="18" charset="0"/>
                <a:ea typeface="Calibri" panose="020F0502020204030204" pitchFamily="34" charset="0"/>
              </a:rPr>
              <a:t>І Б</a:t>
            </a:r>
            <a:r>
              <a:rPr lang="uk-UA" sz="1200" baseline="0" dirty="0" smtClean="0">
                <a:effectLst/>
                <a:latin typeface="Times New Roman" panose="02020603050405020304" pitchFamily="18" charset="0"/>
                <a:ea typeface="Symbol" panose="05050102010706020507" pitchFamily="18" charset="2"/>
              </a:rPr>
              <a:t> </a:t>
            </a:r>
            <a:r>
              <a:rPr lang="uk-UA" sz="1200" i="0" kern="1200" dirty="0" smtClean="0">
                <a:solidFill>
                  <a:schemeClr val="tx1"/>
                </a:solidFill>
                <a:effectLst/>
                <a:latin typeface="+mn-lt"/>
                <a:ea typeface="+mn-ea"/>
                <a:cs typeface="+mn-cs"/>
              </a:rPr>
              <a:t>схема, яка використовується для визначення моментів сил та кутів плечового (α</a:t>
            </a:r>
            <a:r>
              <a:rPr lang="uk-UA" sz="1200" i="0" kern="1200" baseline="-25000" dirty="0" smtClean="0">
                <a:solidFill>
                  <a:schemeClr val="tx1"/>
                </a:solidFill>
                <a:effectLst/>
                <a:latin typeface="+mn-lt"/>
                <a:ea typeface="+mn-ea"/>
                <a:cs typeface="+mn-cs"/>
              </a:rPr>
              <a:t>s</a:t>
            </a:r>
            <a:r>
              <a:rPr lang="uk-UA" sz="1200" i="0" kern="1200" dirty="0" smtClean="0">
                <a:solidFill>
                  <a:schemeClr val="tx1"/>
                </a:solidFill>
                <a:effectLst/>
                <a:latin typeface="+mn-lt"/>
                <a:ea typeface="+mn-ea"/>
                <a:cs typeface="+mn-cs"/>
              </a:rPr>
              <a:t>) і ліктьового (α</a:t>
            </a:r>
            <a:r>
              <a:rPr lang="uk-UA" sz="1200" i="0" kern="1200" baseline="-25000" dirty="0" smtClean="0">
                <a:solidFill>
                  <a:schemeClr val="tx1"/>
                </a:solidFill>
                <a:effectLst/>
                <a:latin typeface="+mn-lt"/>
                <a:ea typeface="+mn-ea"/>
                <a:cs typeface="+mn-cs"/>
              </a:rPr>
              <a:t>e</a:t>
            </a:r>
            <a:r>
              <a:rPr lang="uk-UA" sz="1200" i="0" kern="1200" dirty="0" smtClean="0">
                <a:solidFill>
                  <a:schemeClr val="tx1"/>
                </a:solidFill>
                <a:effectLst/>
                <a:latin typeface="+mn-lt"/>
                <a:ea typeface="+mn-ea"/>
                <a:cs typeface="+mn-cs"/>
              </a:rPr>
              <a:t>) суглобів;</a:t>
            </a:r>
            <a:endParaRPr lang="ru-RU" i="0"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6</a:t>
            </a:fld>
            <a:endParaRPr lang="ru-RU"/>
          </a:p>
        </p:txBody>
      </p:sp>
    </p:spTree>
    <p:extLst>
      <p:ext uri="{BB962C8B-B14F-4D97-AF65-F5344CB8AC3E}">
        <p14:creationId xmlns:p14="http://schemas.microsoft.com/office/powerpoint/2010/main" xmlns="" val="1311343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effectLst/>
                <a:latin typeface="Times New Roman" panose="02020603050405020304" pitchFamily="18" charset="0"/>
                <a:ea typeface="Calibri" panose="020F0502020204030204" pitchFamily="34" charset="0"/>
              </a:rPr>
              <a:t>Рис.</a:t>
            </a:r>
            <a:r>
              <a:rPr kumimoji="0" lang="uk-UA"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mn-cs"/>
              </a:rPr>
              <a:t> І </a:t>
            </a:r>
            <a:r>
              <a:rPr lang="ru-RU" sz="1200" baseline="0" dirty="0" smtClean="0">
                <a:effectLst/>
                <a:latin typeface="Times New Roman" panose="02020603050405020304" pitchFamily="18" charset="0"/>
                <a:ea typeface="Calibri" panose="020F0502020204030204" pitchFamily="34" charset="0"/>
              </a:rPr>
              <a:t> д</a:t>
            </a:r>
            <a:r>
              <a:rPr lang="uk-UA" sz="1200" dirty="0" smtClean="0">
                <a:effectLst/>
                <a:latin typeface="Times New Roman" panose="02020603050405020304" pitchFamily="18" charset="0"/>
                <a:ea typeface="Calibri" panose="020F0502020204030204" pitchFamily="34" charset="0"/>
              </a:rPr>
              <a:t>ля подальшого аналізу на записах моментів сили в суглобах вираховували точки перетину нульової лінії, тобто перехід дії навантаження від згиначів до розгиначів, та навпаки, а на записах зміни суглобових кутів – відповідні екстремальні значення, які свідчили про перехід від подовження до скорочення відповідних м’язів, та навпаки. </a:t>
            </a:r>
            <a:r>
              <a:rPr lang="uk-UA" sz="1200" b="0" dirty="0" smtClean="0">
                <a:effectLst/>
                <a:latin typeface="Times New Roman" panose="02020603050405020304" pitchFamily="18" charset="0"/>
                <a:ea typeface="Calibri" panose="020F0502020204030204" pitchFamily="34" charset="0"/>
              </a:rPr>
              <a:t>Рис. ІІ </a:t>
            </a:r>
            <a:r>
              <a:rPr lang="uk-UA" sz="1200" dirty="0" smtClean="0">
                <a:effectLst/>
                <a:latin typeface="Times New Roman" panose="02020603050405020304" pitchFamily="18" charset="0"/>
                <a:ea typeface="Calibri" panose="020F0502020204030204" pitchFamily="34" charset="0"/>
              </a:rPr>
              <a:t> в останньому випадку використовували записи похідних змін суглобових кутів (</a:t>
            </a:r>
            <a:r>
              <a:rPr lang="en-US" sz="1200" dirty="0" smtClean="0">
                <a:effectLst/>
                <a:latin typeface="Times New Roman" panose="02020603050405020304" pitchFamily="18" charset="0"/>
                <a:ea typeface="Calibri" panose="020F0502020204030204" pitchFamily="34" charset="0"/>
              </a:rPr>
              <a:t>da</a:t>
            </a:r>
            <a:r>
              <a:rPr lang="ru-RU" sz="1200" dirty="0" smtClean="0">
                <a:effectLst/>
                <a:latin typeface="Times New Roman" panose="02020603050405020304" pitchFamily="18" charset="0"/>
                <a:ea typeface="Calibri" panose="020F0502020204030204" pitchFamily="34" charset="0"/>
              </a:rPr>
              <a:t>/</a:t>
            </a:r>
            <a:r>
              <a:rPr lang="en-US" sz="1200" dirty="0" err="1" smtClean="0">
                <a:effectLst/>
                <a:latin typeface="Times New Roman" panose="02020603050405020304" pitchFamily="18" charset="0"/>
                <a:ea typeface="Calibri" panose="020F0502020204030204" pitchFamily="34" charset="0"/>
              </a:rPr>
              <a:t>dQ</a:t>
            </a:r>
            <a:r>
              <a:rPr lang="en-US" sz="1200" dirty="0" smtClean="0">
                <a:effectLst/>
                <a:latin typeface="Times New Roman" panose="02020603050405020304" pitchFamily="18" charset="0"/>
                <a:ea typeface="Calibri" panose="020F0502020204030204" pitchFamily="34" charset="0"/>
              </a:rPr>
              <a:t>).</a:t>
            </a:r>
            <a:r>
              <a:rPr lang="en-US" sz="1200" baseline="0" dirty="0" smtClean="0">
                <a:effectLst/>
                <a:latin typeface="Times New Roman" panose="02020603050405020304" pitchFamily="18" charset="0"/>
                <a:ea typeface="Calibri" panose="020F0502020204030204" pitchFamily="34" charset="0"/>
              </a:rPr>
              <a:t> </a:t>
            </a:r>
            <a:r>
              <a:rPr lang="uk-UA" sz="1200" dirty="0" smtClean="0">
                <a:effectLst/>
                <a:latin typeface="Times New Roman" panose="02020603050405020304" pitchFamily="18" charset="0"/>
                <a:ea typeface="Calibri" panose="020F0502020204030204" pitchFamily="34" charset="0"/>
              </a:rPr>
              <a:t>На записах моменту сили в ліктьовому суглобі можна виділити дві хвилі протилежного знаку: в умовах дії зовнішнього навантаження </a:t>
            </a:r>
            <a:r>
              <a:rPr lang="en-US" sz="1200" dirty="0" err="1" smtClean="0">
                <a:effectLst/>
                <a:latin typeface="Times New Roman" panose="02020603050405020304" pitchFamily="18" charset="0"/>
                <a:ea typeface="Calibri" panose="020F0502020204030204" pitchFamily="34" charset="0"/>
              </a:rPr>
              <a:t>M</a:t>
            </a:r>
            <a:r>
              <a:rPr lang="en-US" sz="1200" baseline="-25000" dirty="0" err="1" smtClean="0">
                <a:effectLst/>
                <a:latin typeface="Times New Roman" panose="02020603050405020304" pitchFamily="18" charset="0"/>
                <a:ea typeface="Calibri" panose="020F0502020204030204" pitchFamily="34" charset="0"/>
              </a:rPr>
              <a:t>ccw</a:t>
            </a:r>
            <a:r>
              <a:rPr lang="uk-UA" sz="1200" dirty="0" smtClean="0">
                <a:effectLst/>
                <a:latin typeface="Times New Roman" panose="02020603050405020304" pitchFamily="18" charset="0"/>
                <a:ea typeface="Calibri" panose="020F0502020204030204" pitchFamily="34" charset="0"/>
              </a:rPr>
              <a:t>, що направлено проти руху годинникової стрілки (товста лінія </a:t>
            </a:r>
            <a:r>
              <a:rPr lang="en-US" sz="1200" dirty="0" smtClean="0">
                <a:effectLst/>
                <a:latin typeface="Times New Roman" panose="02020603050405020304" pitchFamily="18" charset="0"/>
                <a:ea typeface="Calibri" panose="020F0502020204030204" pitchFamily="34" charset="0"/>
              </a:rPr>
              <a:t>M</a:t>
            </a:r>
            <a:r>
              <a:rPr lang="en-US" sz="1200" baseline="-25000" dirty="0" smtClean="0">
                <a:effectLst/>
                <a:latin typeface="Times New Roman" panose="02020603050405020304" pitchFamily="18" charset="0"/>
                <a:ea typeface="Calibri" panose="020F0502020204030204" pitchFamily="34" charset="0"/>
              </a:rPr>
              <a:t>e</a:t>
            </a:r>
            <a:r>
              <a:rPr lang="uk-UA" sz="1200" dirty="0" smtClean="0">
                <a:effectLst/>
                <a:latin typeface="Times New Roman" panose="02020603050405020304" pitchFamily="18" charset="0"/>
                <a:ea typeface="Calibri" panose="020F0502020204030204" pitchFamily="34" charset="0"/>
              </a:rPr>
              <a:t>), спочатку реєструється більш коротка позитивна хвиля, що навантажує згиначі; після цього формується більш довга негативна хвиля, і при цьому зовнішня сила  прикладається до розгиначів. На більшій частині першої хвилі навантаження та на початку другої, напрямок зміни довжини м’язів залишається незмінним (запис </a:t>
            </a:r>
            <a:r>
              <a:rPr lang="en-US" sz="1200" dirty="0" smtClean="0">
                <a:effectLst/>
                <a:latin typeface="Times New Roman" panose="02020603050405020304" pitchFamily="18" charset="0"/>
                <a:ea typeface="Calibri" panose="020F0502020204030204" pitchFamily="34" charset="0"/>
              </a:rPr>
              <a:t>da</a:t>
            </a:r>
            <a:r>
              <a:rPr lang="uk-UA" sz="1200" dirty="0" smtClean="0">
                <a:effectLst/>
                <a:latin typeface="Times New Roman" panose="02020603050405020304" pitchFamily="18" charset="0"/>
                <a:ea typeface="Calibri" panose="020F0502020204030204" pitchFamily="34" charset="0"/>
              </a:rPr>
              <a:t>/</a:t>
            </a:r>
            <a:r>
              <a:rPr lang="en-US" sz="1200" dirty="0" err="1" smtClean="0">
                <a:effectLst/>
                <a:latin typeface="Times New Roman" panose="02020603050405020304" pitchFamily="18" charset="0"/>
                <a:ea typeface="Calibri" panose="020F0502020204030204" pitchFamily="34" charset="0"/>
              </a:rPr>
              <a:t>dQ</a:t>
            </a:r>
            <a:r>
              <a:rPr lang="uk-UA" sz="1200" dirty="0" smtClean="0">
                <a:effectLst/>
                <a:latin typeface="Times New Roman" panose="02020603050405020304" pitchFamily="18" charset="0"/>
                <a:ea typeface="Calibri" panose="020F0502020204030204" pitchFamily="34" charset="0"/>
              </a:rPr>
              <a:t>)</a:t>
            </a:r>
            <a:r>
              <a:rPr lang="en-US" sz="1200" dirty="0" smtClean="0">
                <a:effectLst/>
                <a:latin typeface="Times New Roman" panose="02020603050405020304" pitchFamily="18" charset="0"/>
                <a:ea typeface="Calibri" panose="020F0502020204030204" pitchFamily="34" charset="0"/>
              </a:rPr>
              <a:t>.</a:t>
            </a:r>
            <a:r>
              <a:rPr lang="en-US" sz="1200" baseline="0" dirty="0" smtClean="0">
                <a:effectLst/>
                <a:latin typeface="Times New Roman" panose="02020603050405020304" pitchFamily="18" charset="0"/>
                <a:ea typeface="Calibri" panose="020F0502020204030204" pitchFamily="34" charset="0"/>
              </a:rPr>
              <a:t> </a:t>
            </a:r>
            <a:r>
              <a:rPr lang="uk-UA" sz="1200" dirty="0" smtClean="0">
                <a:effectLst/>
                <a:latin typeface="Times New Roman" panose="02020603050405020304" pitchFamily="18" charset="0"/>
                <a:ea typeface="Calibri" panose="020F0502020204030204" pitchFamily="34" charset="0"/>
              </a:rPr>
              <a:t>Для подальшого аналізу ЕМГ на кругових траєкторіях руху виділені 3 фази для м’язів ліктьового суглоба: І фаза співпадає з першою хвилею моменту сили</a:t>
            </a:r>
            <a:r>
              <a:rPr lang="en-US" sz="1200" dirty="0" smtClean="0">
                <a:effectLst/>
                <a:latin typeface="Times New Roman" panose="02020603050405020304" pitchFamily="18" charset="0"/>
                <a:ea typeface="Calibri" panose="020F0502020204030204" pitchFamily="34" charset="0"/>
              </a:rPr>
              <a:t>.</a:t>
            </a:r>
            <a:r>
              <a:rPr lang="uk-UA" sz="1200" dirty="0" smtClean="0">
                <a:effectLst/>
                <a:latin typeface="Times New Roman" panose="02020603050405020304" pitchFamily="18" charset="0"/>
                <a:ea typeface="Calibri" panose="020F0502020204030204" pitchFamily="34" charset="0"/>
              </a:rPr>
              <a:t> ІІ і ІІІ фази відповідають другій хвилі навантаження і розділяються точкою переходу від подовження до скорочення м’язів суглоба і навпаки. Таким же чином здійснюється поділ на фази </a:t>
            </a:r>
            <a:r>
              <a:rPr lang="en-US" sz="1200" dirty="0" smtClean="0">
                <a:effectLst/>
                <a:latin typeface="Times New Roman" panose="02020603050405020304" pitchFamily="18" charset="0"/>
                <a:ea typeface="Calibri" panose="020F0502020204030204" pitchFamily="34" charset="0"/>
              </a:rPr>
              <a:t>IV</a:t>
            </a:r>
            <a:r>
              <a:rPr lang="ru-RU" sz="1200" dirty="0" smtClean="0">
                <a:effectLst/>
                <a:latin typeface="Times New Roman" panose="02020603050405020304" pitchFamily="18" charset="0"/>
                <a:ea typeface="Calibri" panose="020F0502020204030204" pitchFamily="34" charset="0"/>
              </a:rPr>
              <a:t>-</a:t>
            </a:r>
            <a:r>
              <a:rPr lang="en-US" sz="1200" dirty="0" smtClean="0">
                <a:effectLst/>
                <a:latin typeface="Times New Roman" panose="02020603050405020304" pitchFamily="18" charset="0"/>
                <a:ea typeface="Calibri" panose="020F0502020204030204" pitchFamily="34" charset="0"/>
              </a:rPr>
              <a:t>VI </a:t>
            </a:r>
            <a:r>
              <a:rPr lang="uk-UA" sz="1200" dirty="0" smtClean="0">
                <a:effectLst/>
                <a:latin typeface="Times New Roman" panose="02020603050405020304" pitchFamily="18" charset="0"/>
                <a:ea typeface="Calibri" panose="020F0502020204030204" pitchFamily="34" charset="0"/>
              </a:rPr>
              <a:t>рухів м’язів плечового суглобу.</a:t>
            </a:r>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7</a:t>
            </a:fld>
            <a:endParaRPr lang="ru-RU"/>
          </a:p>
        </p:txBody>
      </p:sp>
    </p:spTree>
    <p:extLst>
      <p:ext uri="{BB962C8B-B14F-4D97-AF65-F5344CB8AC3E}">
        <p14:creationId xmlns:p14="http://schemas.microsoft.com/office/powerpoint/2010/main" xmlns="" val="3456386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dirty="0" smtClean="0">
                <a:effectLst/>
                <a:latin typeface="Times New Roman" panose="02020603050405020304" pitchFamily="18" charset="0"/>
                <a:ea typeface="Calibri" panose="020F0502020204030204" pitchFamily="34" charset="0"/>
              </a:rPr>
              <a:t>В цілому, зареєстровані хвилі ЕМГ – активності добре корелюють із розташуванням хвиль навантаження тих чи інших груп м’язів. Згиначі і розгиначі як ліктьового, так і плечового суглобів генерують більш довготривалу, а часто і більш інтенсивну, активність на довготривалих хвилях моментів зовнішньої сили у відповідних суглоба, тобто на фазах ІІ – ІІІ у ліктьовому суглобі, і на фазах </a:t>
            </a:r>
            <a:r>
              <a:rPr lang="en-US" sz="1200" dirty="0" smtClean="0">
                <a:effectLst/>
                <a:latin typeface="Times New Roman" panose="02020603050405020304" pitchFamily="18" charset="0"/>
                <a:ea typeface="Calibri" panose="020F0502020204030204" pitchFamily="34" charset="0"/>
              </a:rPr>
              <a:t>V</a:t>
            </a:r>
            <a:r>
              <a:rPr lang="uk-UA" sz="1200" dirty="0" smtClean="0">
                <a:effectLst/>
                <a:latin typeface="Times New Roman" panose="02020603050405020304" pitchFamily="18" charset="0"/>
                <a:ea typeface="Calibri" panose="020F0502020204030204" pitchFamily="34" charset="0"/>
              </a:rPr>
              <a:t>  - </a:t>
            </a:r>
            <a:r>
              <a:rPr lang="en-US" sz="1200" dirty="0" smtClean="0">
                <a:effectLst/>
                <a:latin typeface="Times New Roman" panose="02020603050405020304" pitchFamily="18" charset="0"/>
                <a:ea typeface="Calibri" panose="020F0502020204030204" pitchFamily="34" charset="0"/>
              </a:rPr>
              <a:t>VI</a:t>
            </a:r>
            <a:r>
              <a:rPr lang="uk-UA" sz="1200" dirty="0" smtClean="0">
                <a:effectLst/>
                <a:latin typeface="Times New Roman" panose="02020603050405020304" pitchFamily="18" charset="0"/>
                <a:ea typeface="Calibri" panose="020F0502020204030204" pitchFamily="34" charset="0"/>
              </a:rPr>
              <a:t> – у плечовому. При цьому ЕМГ - активність згиначів (</a:t>
            </a:r>
            <a:r>
              <a:rPr lang="en-US" sz="1200" dirty="0" smtClean="0">
                <a:effectLst/>
                <a:latin typeface="Times New Roman" panose="02020603050405020304" pitchFamily="18" charset="0"/>
                <a:ea typeface="Calibri" panose="020F0502020204030204" pitchFamily="34" charset="0"/>
              </a:rPr>
              <a:t>BB </a:t>
            </a:r>
            <a:r>
              <a:rPr lang="en-US" sz="1200" dirty="0" err="1" smtClean="0">
                <a:effectLst/>
                <a:latin typeface="Times New Roman" panose="02020603050405020304" pitchFamily="18" charset="0"/>
                <a:ea typeface="Calibri" panose="020F0502020204030204" pitchFamily="34" charset="0"/>
              </a:rPr>
              <a:t>cb</a:t>
            </a:r>
            <a:r>
              <a:rPr lang="uk-UA" sz="1200" dirty="0" smtClean="0">
                <a:effectLst/>
                <a:latin typeface="Times New Roman" panose="02020603050405020304" pitchFamily="18" charset="0"/>
                <a:ea typeface="Calibri" panose="020F0502020204030204" pitchFamily="34" charset="0"/>
              </a:rPr>
              <a:t>, </a:t>
            </a:r>
            <a:r>
              <a:rPr lang="en-US" sz="1200" dirty="0" smtClean="0">
                <a:effectLst/>
                <a:latin typeface="Times New Roman" panose="02020603050405020304" pitchFamily="18" charset="0"/>
                <a:ea typeface="Calibri" panose="020F0502020204030204" pitchFamily="34" charset="0"/>
              </a:rPr>
              <a:t>BB cl</a:t>
            </a:r>
            <a:r>
              <a:rPr lang="uk-UA" sz="1200" dirty="0" smtClean="0">
                <a:effectLst/>
                <a:latin typeface="Times New Roman" panose="02020603050405020304" pitchFamily="18" charset="0"/>
                <a:ea typeface="Calibri" panose="020F0502020204030204" pitchFamily="34" charset="0"/>
              </a:rPr>
              <a:t>, </a:t>
            </a:r>
            <a:r>
              <a:rPr lang="en-US" sz="1200" dirty="0" smtClean="0">
                <a:effectLst/>
                <a:latin typeface="Times New Roman" panose="02020603050405020304" pitchFamily="18" charset="0"/>
                <a:ea typeface="Calibri" panose="020F0502020204030204" pitchFamily="34" charset="0"/>
              </a:rPr>
              <a:t>Br</a:t>
            </a:r>
            <a:r>
              <a:rPr lang="uk-UA" sz="1200" dirty="0" smtClean="0">
                <a:effectLst/>
                <a:latin typeface="Times New Roman" panose="02020603050405020304" pitchFamily="18" charset="0"/>
                <a:ea typeface="Calibri" panose="020F0502020204030204" pitchFamily="34" charset="0"/>
              </a:rPr>
              <a:t>, </a:t>
            </a:r>
            <a:r>
              <a:rPr lang="en-US" sz="1200" dirty="0" smtClean="0">
                <a:effectLst/>
                <a:latin typeface="Times New Roman" panose="02020603050405020304" pitchFamily="18" charset="0"/>
                <a:ea typeface="Calibri" panose="020F0502020204030204" pitchFamily="34" charset="0"/>
              </a:rPr>
              <a:t>Pm</a:t>
            </a:r>
            <a:r>
              <a:rPr lang="uk-UA" sz="1200" dirty="0" smtClean="0">
                <a:effectLst/>
                <a:latin typeface="Times New Roman" panose="02020603050405020304" pitchFamily="18" charset="0"/>
                <a:ea typeface="Calibri" panose="020F0502020204030204" pitchFamily="34" charset="0"/>
              </a:rPr>
              <a:t>, </a:t>
            </a:r>
            <a:r>
              <a:rPr lang="en-US" sz="1200" dirty="0" smtClean="0">
                <a:effectLst/>
                <a:latin typeface="Times New Roman" panose="02020603050405020304" pitchFamily="18" charset="0"/>
                <a:ea typeface="Calibri" panose="020F0502020204030204" pitchFamily="34" charset="0"/>
              </a:rPr>
              <a:t>D pc</a:t>
            </a:r>
            <a:r>
              <a:rPr lang="uk-UA" sz="1200" dirty="0" smtClean="0">
                <a:effectLst/>
                <a:latin typeface="Times New Roman" panose="02020603050405020304" pitchFamily="18" charset="0"/>
                <a:ea typeface="Calibri" panose="020F0502020204030204" pitchFamily="34" charset="0"/>
              </a:rPr>
              <a:t>) на цих фазах руху в обох суглобах фіксується в основному тільки при навантаженні, що діє у напрямку за рухом годинникової стрілки (</a:t>
            </a:r>
            <a:r>
              <a:rPr lang="en-US" sz="1200" dirty="0" err="1" smtClean="0">
                <a:effectLst/>
                <a:latin typeface="Times New Roman" panose="02020603050405020304" pitchFamily="18" charset="0"/>
                <a:ea typeface="Calibri" panose="020F0502020204030204" pitchFamily="34" charset="0"/>
              </a:rPr>
              <a:t>M</a:t>
            </a:r>
            <a:r>
              <a:rPr lang="en-US" sz="1200" baseline="-25000" dirty="0" err="1" smtClean="0">
                <a:effectLst/>
                <a:latin typeface="Times New Roman" panose="02020603050405020304" pitchFamily="18" charset="0"/>
                <a:ea typeface="Calibri" panose="020F0502020204030204" pitchFamily="34" charset="0"/>
              </a:rPr>
              <a:t>cw</a:t>
            </a:r>
            <a:r>
              <a:rPr lang="uk-UA" sz="1200" dirty="0" smtClean="0">
                <a:effectLst/>
                <a:latin typeface="Times New Roman" panose="02020603050405020304" pitchFamily="18" charset="0"/>
                <a:ea typeface="Calibri" panose="020F0502020204030204" pitchFamily="34" charset="0"/>
              </a:rPr>
              <a:t>) (тонкі лінії ЕМГ записів); тоді як розгиначі активуються в основному при дії навантаження у напрямку проти руху годинникової стрілки </a:t>
            </a:r>
            <a:r>
              <a:rPr lang="en-US" sz="1200" dirty="0" smtClean="0">
                <a:effectLst/>
                <a:latin typeface="Times New Roman" panose="02020603050405020304" pitchFamily="18" charset="0"/>
                <a:ea typeface="Calibri" panose="020F0502020204030204" pitchFamily="34" charset="0"/>
              </a:rPr>
              <a:t>TB </a:t>
            </a:r>
            <a:r>
              <a:rPr lang="en-US" sz="1200" dirty="0" err="1" smtClean="0">
                <a:effectLst/>
                <a:latin typeface="Times New Roman" panose="02020603050405020304" pitchFamily="18" charset="0"/>
                <a:ea typeface="Calibri" panose="020F0502020204030204" pitchFamily="34" charset="0"/>
              </a:rPr>
              <a:t>clat</a:t>
            </a:r>
            <a:r>
              <a:rPr lang="uk-UA" sz="1200" dirty="0" smtClean="0">
                <a:effectLst/>
                <a:latin typeface="Times New Roman" panose="02020603050405020304" pitchFamily="18" charset="0"/>
                <a:ea typeface="Calibri" panose="020F0502020204030204" pitchFamily="34" charset="0"/>
              </a:rPr>
              <a:t>, TB cl, D </a:t>
            </a:r>
            <a:r>
              <a:rPr lang="uk-UA" sz="1200" dirty="0" err="1" smtClean="0">
                <a:effectLst/>
                <a:latin typeface="Times New Roman" panose="02020603050405020304" pitchFamily="18" charset="0"/>
                <a:ea typeface="Calibri" panose="020F0502020204030204" pitchFamily="34" charset="0"/>
              </a:rPr>
              <a:t>ps</a:t>
            </a:r>
            <a:r>
              <a:rPr lang="uk-UA" sz="1200" dirty="0" smtClean="0">
                <a:effectLst/>
                <a:latin typeface="Times New Roman" panose="02020603050405020304" pitchFamily="18" charset="0"/>
                <a:ea typeface="Calibri" panose="020F0502020204030204" pitchFamily="34" charset="0"/>
              </a:rPr>
              <a:t>  (товсті лінії ЕМГ). В той же час слід відмітити досить частий вихід усереднених записів ЕМГ за межі хвиль моментів сили відповідних суглобів. Виходи усереднених EMГ за межі зон, що визначаються точками зміни напрямку зовнішньої сили на відповідні м’язи, пов'язані, ймовірно, з одночасною активацією м'язів-антагоністів і/або з більш складною геометрією суглобів та розташуванням м’язів у порівнянні зі спрощеною </a:t>
            </a:r>
            <a:r>
              <a:rPr lang="uk-UA" sz="1200" dirty="0" err="1" smtClean="0">
                <a:effectLst/>
                <a:latin typeface="Times New Roman" panose="02020603050405020304" pitchFamily="18" charset="0"/>
                <a:ea typeface="Calibri" panose="020F0502020204030204" pitchFamily="34" charset="0"/>
              </a:rPr>
              <a:t>моделю</a:t>
            </a:r>
            <a:r>
              <a:rPr lang="uk-UA" sz="1200" dirty="0" smtClean="0">
                <a:effectLst/>
                <a:latin typeface="Times New Roman" panose="02020603050405020304" pitchFamily="18" charset="0"/>
                <a:ea typeface="Calibri" panose="020F0502020204030204" pitchFamily="34" charset="0"/>
              </a:rPr>
              <a:t>, що використовується нами для розрахування суглобових кутів і моментів сили. </a:t>
            </a:r>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8</a:t>
            </a:fld>
            <a:endParaRPr lang="ru-RU"/>
          </a:p>
        </p:txBody>
      </p:sp>
    </p:spTree>
    <p:extLst>
      <p:ext uri="{BB962C8B-B14F-4D97-AF65-F5344CB8AC3E}">
        <p14:creationId xmlns:p14="http://schemas.microsoft.com/office/powerpoint/2010/main" xmlns="" val="160635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07000"/>
              </a:lnSpc>
              <a:spcAft>
                <a:spcPts val="800"/>
              </a:spcAft>
            </a:pP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Статистичний аналіз показав існування різниці між реакціями </a:t>
            </a:r>
            <a:r>
              <a:rPr lang="uk-UA" sz="1200" dirty="0" err="1" smtClean="0">
                <a:effectLst/>
                <a:latin typeface="Times New Roman" panose="02020603050405020304" pitchFamily="18" charset="0"/>
                <a:ea typeface="Calibri" panose="020F0502020204030204" pitchFamily="34" charset="0"/>
                <a:cs typeface="Times New Roman" panose="02020603050405020304" pitchFamily="18" charset="0"/>
              </a:rPr>
              <a:t>Br</a:t>
            </a: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 та BB </a:t>
            </a:r>
            <a:r>
              <a:rPr lang="uk-UA" sz="1200" dirty="0" err="1" smtClean="0">
                <a:effectLst/>
                <a:latin typeface="Times New Roman" panose="02020603050405020304" pitchFamily="18" charset="0"/>
                <a:ea typeface="Calibri" panose="020F0502020204030204" pitchFamily="34" charset="0"/>
                <a:cs typeface="Times New Roman" panose="02020603050405020304" pitchFamily="18" charset="0"/>
              </a:rPr>
              <a:t>cb</a:t>
            </a: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 і BB cl, чиї ЕМГ- реакції, навпаки, були дуже схожі. Важливо підкреслити, що більший рівень ЕМГ реакції зворотного ходу, що залежить від напрямку руху у м’язів згиначів ліктьового суглобу спостерігається тільки в </a:t>
            </a:r>
            <a:r>
              <a:rPr lang="uk-UA" sz="1200" dirty="0" err="1" smtClean="0">
                <a:effectLst/>
                <a:latin typeface="Times New Roman" panose="02020603050405020304" pitchFamily="18" charset="0"/>
                <a:ea typeface="Calibri" panose="020F0502020204030204" pitchFamily="34" charset="0"/>
                <a:cs typeface="Times New Roman" panose="02020603050405020304" pitchFamily="18" charset="0"/>
              </a:rPr>
              <a:t>Br</a:t>
            </a: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 в II і III зонах, і відсутній в обох голівках біцепсів (BB </a:t>
            </a:r>
            <a:r>
              <a:rPr lang="uk-UA" sz="1200" dirty="0" err="1" smtClean="0">
                <a:effectLst/>
                <a:latin typeface="Times New Roman" panose="02020603050405020304" pitchFamily="18" charset="0"/>
                <a:ea typeface="Calibri" panose="020F0502020204030204" pitchFamily="34" charset="0"/>
                <a:cs typeface="Times New Roman" panose="02020603050405020304" pitchFamily="18" charset="0"/>
              </a:rPr>
              <a:t>cb</a:t>
            </a: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 і BB cl). Слід зазначити, що більший рівень зворотного ходу у м</a:t>
            </a:r>
            <a:r>
              <a:rPr lang="en-US" sz="12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uk-UA" sz="1200" dirty="0" err="1" smtClean="0">
                <a:effectLst/>
                <a:latin typeface="Times New Roman" panose="02020603050405020304" pitchFamily="18" charset="0"/>
                <a:ea typeface="Calibri" panose="020F0502020204030204" pitchFamily="34" charset="0"/>
                <a:cs typeface="Times New Roman" panose="02020603050405020304" pitchFamily="18" charset="0"/>
              </a:rPr>
              <a:t>язів</a:t>
            </a: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 розгиначів ліктьового суглобу, є статистично вірогідним тільки в TB </a:t>
            </a:r>
            <a:r>
              <a:rPr lang="uk-UA" sz="1200" dirty="0" err="1" smtClean="0">
                <a:effectLst/>
                <a:latin typeface="Times New Roman" panose="02020603050405020304" pitchFamily="18" charset="0"/>
                <a:ea typeface="Calibri" panose="020F0502020204030204" pitchFamily="34" charset="0"/>
                <a:cs typeface="Times New Roman" panose="02020603050405020304" pitchFamily="18" charset="0"/>
              </a:rPr>
              <a:t>clat</a:t>
            </a: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  в зоні 2 і відсутній TB cl. Вища інтенсивність ЕМГ реакцій зворотного ходу, м’язів плечового суглоба, спостерігається тільки у згиначах P </a:t>
            </a:r>
            <a:r>
              <a:rPr lang="uk-UA" sz="1200" dirty="0" err="1" smtClean="0">
                <a:effectLst/>
                <a:latin typeface="Times New Roman" panose="02020603050405020304" pitchFamily="18" charset="0"/>
                <a:ea typeface="Calibri" panose="020F0502020204030204" pitchFamily="34" charset="0"/>
                <a:cs typeface="Times New Roman" panose="02020603050405020304" pitchFamily="18" charset="0"/>
              </a:rPr>
              <a:t>pm</a:t>
            </a: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 та D </a:t>
            </a:r>
            <a:r>
              <a:rPr lang="uk-UA" sz="1200" dirty="0" err="1" smtClean="0">
                <a:effectLst/>
                <a:latin typeface="Times New Roman" panose="02020603050405020304" pitchFamily="18" charset="0"/>
                <a:ea typeface="Calibri" panose="020F0502020204030204" pitchFamily="34" charset="0"/>
                <a:cs typeface="Times New Roman" panose="02020603050405020304" pitchFamily="18" charset="0"/>
              </a:rPr>
              <a:t>pc</a:t>
            </a: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 в VI зоні, в той час як розгинач D </a:t>
            </a:r>
            <a:r>
              <a:rPr lang="uk-UA" sz="1200" dirty="0" err="1" smtClean="0">
                <a:effectLst/>
                <a:latin typeface="Times New Roman" panose="02020603050405020304" pitchFamily="18" charset="0"/>
                <a:ea typeface="Calibri" panose="020F0502020204030204" pitchFamily="34" charset="0"/>
                <a:cs typeface="Times New Roman" panose="02020603050405020304" pitchFamily="18" charset="0"/>
              </a:rPr>
              <a:t>ps</a:t>
            </a: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 не демонструє цієї властивості.</a:t>
            </a:r>
            <a:endParaRPr lang="ru-RU" sz="105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9</a:t>
            </a:fld>
            <a:endParaRPr lang="ru-RU"/>
          </a:p>
        </p:txBody>
      </p:sp>
    </p:spTree>
    <p:extLst>
      <p:ext uri="{BB962C8B-B14F-4D97-AF65-F5344CB8AC3E}">
        <p14:creationId xmlns:p14="http://schemas.microsoft.com/office/powerpoint/2010/main" xmlns="" val="3968369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dirty="0" smtClean="0">
                <a:effectLst/>
                <a:latin typeface="Times New Roman" panose="02020603050405020304" pitchFamily="18" charset="0"/>
                <a:ea typeface="Calibri" panose="020F0502020204030204" pitchFamily="34" charset="0"/>
              </a:rPr>
              <a:t>Ми узагальнили результати за спеціальною процедурою групового усереднення параметрів. Уніфіковані тести в цих експериментах дозволили застосувати стандартне усереднення для записаних механічних параметрів; для порівняння ЕМГ, зареєстрованих у різних випробуваних, була використана попередня нормалізація. Після нормалізації нормовані записи ЕМГ правильно згруповані у відношенні до напрямків навантаження і руху були усереднені всередині групи тестованих. Середньостатистичні для групи записи ЕМГ, представлені на даному слайді, в основному нагадують відповідні реакції, зареєстровані у одного випробуваного. Як загальний вигляд реакцій, так і їх мінливість для різних навантажень та напрямків руху досить схожі. </a:t>
            </a:r>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10</a:t>
            </a:fld>
            <a:endParaRPr lang="ru-RU"/>
          </a:p>
        </p:txBody>
      </p:sp>
    </p:spTree>
    <p:extLst>
      <p:ext uri="{BB962C8B-B14F-4D97-AF65-F5344CB8AC3E}">
        <p14:creationId xmlns:p14="http://schemas.microsoft.com/office/powerpoint/2010/main" xmlns="" val="979415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07000"/>
              </a:lnSpc>
              <a:spcAft>
                <a:spcPts val="800"/>
              </a:spcAft>
            </a:pPr>
            <a:r>
              <a:rPr lang="uk-UA" sz="1200" dirty="0" smtClean="0">
                <a:effectLst/>
                <a:latin typeface="Times New Roman" panose="02020603050405020304" pitchFamily="18" charset="0"/>
                <a:ea typeface="Calibri" panose="020F0502020204030204" pitchFamily="34" charset="0"/>
                <a:cs typeface="Times New Roman" panose="02020603050405020304" pitchFamily="18" charset="0"/>
              </a:rPr>
              <a:t>Тестований сидів у кріслі з регульованим положенням сидіння перед спеціальним столом, та тримався кистями обох рук за руків’я двох рухомих важелів, встановлених на столі на вертикальних осях обертання. За допомогою еластичних стрічок, створювалося розгинальне зовнішнє навантаження, тобто еластичні стрічки були спрямовані вперед.</a:t>
            </a:r>
            <a:r>
              <a:rPr lang="uk-UA" sz="1200" dirty="0" smtClean="0">
                <a:effectLst/>
                <a:latin typeface="Times New Roman" panose="02020603050405020304" pitchFamily="18" charset="0"/>
                <a:ea typeface="Symbol" panose="05050102010706020507" pitchFamily="18" charset="2"/>
                <a:cs typeface="Symbol" panose="05050102010706020507" pitchFamily="18" charset="2"/>
              </a:rPr>
              <a:t> Значення кутів обертання важелів вимірювалося за допомогою прецизійних потенціометрів, встановлених на осях обертання. Тестований повинен був виконувати рух, який включав в себе переміщення руків’їв важелів «на себе» та «від себе», розділених фазою фіксації крайнього положення після першої фази (тривалість 6.0 с). Рухи здійснювалися в горизонтальній площині</a:t>
            </a:r>
            <a:r>
              <a:rPr lang="uk-UA" sz="1200" baseline="0" dirty="0" smtClean="0">
                <a:effectLst/>
                <a:latin typeface="Times New Roman" panose="02020603050405020304" pitchFamily="18" charset="0"/>
                <a:ea typeface="Symbol" panose="05050102010706020507" pitchFamily="18" charset="2"/>
                <a:cs typeface="Symbol" panose="05050102010706020507" pitchFamily="18" charset="2"/>
              </a:rPr>
              <a:t> проти дії зовнішнього розгинального навантаження двох рівнів – меншого та більшого з різною тривалістю активних фаз руху (0.4, 1.0, 2.0 с). Траєкторія, яку повинен був відслідковувати випробуваний, візуально задавалась у вигляді трапеції на моніторі комп'ютера. </a:t>
            </a:r>
            <a:endParaRPr lang="ru-RU" sz="105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11</a:t>
            </a:fld>
            <a:endParaRPr lang="ru-RU"/>
          </a:p>
        </p:txBody>
      </p:sp>
    </p:spTree>
    <p:extLst>
      <p:ext uri="{BB962C8B-B14F-4D97-AF65-F5344CB8AC3E}">
        <p14:creationId xmlns:p14="http://schemas.microsoft.com/office/powerpoint/2010/main" xmlns="" val="3983064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dirty="0" smtClean="0">
                <a:effectLst/>
                <a:latin typeface="Times New Roman" panose="02020603050405020304" pitchFamily="18" charset="0"/>
                <a:ea typeface="Calibri" panose="020F0502020204030204" pitchFamily="34" charset="0"/>
              </a:rPr>
              <a:t>Виділено</a:t>
            </a:r>
            <a:r>
              <a:rPr lang="uk-UA" sz="1200" baseline="0" dirty="0" smtClean="0">
                <a:effectLst/>
                <a:latin typeface="Times New Roman" panose="02020603050405020304" pitchFamily="18" charset="0"/>
                <a:ea typeface="Calibri" panose="020F0502020204030204" pitchFamily="34" charset="0"/>
              </a:rPr>
              <a:t> 2 групи м</a:t>
            </a:r>
            <a:r>
              <a:rPr lang="en-US" sz="1200" baseline="0" dirty="0" smtClean="0">
                <a:effectLst/>
                <a:latin typeface="Times New Roman" panose="02020603050405020304" pitchFamily="18" charset="0"/>
                <a:ea typeface="Calibri" panose="020F0502020204030204" pitchFamily="34" charset="0"/>
              </a:rPr>
              <a:t>’</a:t>
            </a:r>
            <a:r>
              <a:rPr lang="uk-UA" sz="1200" baseline="0" dirty="0" err="1" smtClean="0">
                <a:effectLst/>
                <a:latin typeface="Times New Roman" panose="02020603050405020304" pitchFamily="18" charset="0"/>
                <a:ea typeface="Calibri" panose="020F0502020204030204" pitchFamily="34" charset="0"/>
              </a:rPr>
              <a:t>язів</a:t>
            </a:r>
            <a:r>
              <a:rPr lang="uk-UA" sz="1200" baseline="0" dirty="0" smtClean="0">
                <a:effectLst/>
                <a:latin typeface="Times New Roman" panose="02020603050405020304" pitchFamily="18" charset="0"/>
                <a:ea typeface="Calibri" panose="020F0502020204030204" pitchFamily="34" charset="0"/>
              </a:rPr>
              <a:t>. </a:t>
            </a:r>
            <a:r>
              <a:rPr lang="uk-UA" sz="1200" dirty="0" smtClean="0">
                <a:effectLst/>
                <a:latin typeface="Times New Roman" panose="02020603050405020304" pitchFamily="18" charset="0"/>
                <a:ea typeface="Calibri" panose="020F0502020204030204" pitchFamily="34" charset="0"/>
              </a:rPr>
              <a:t>М'язи першої групи (флексори ліктя (</a:t>
            </a:r>
            <a:r>
              <a:rPr lang="en-US" sz="1200" dirty="0" smtClean="0">
                <a:effectLst/>
                <a:latin typeface="Times New Roman" panose="02020603050405020304" pitchFamily="18" charset="0"/>
                <a:ea typeface="Calibri" panose="020F0502020204030204" pitchFamily="34" charset="0"/>
              </a:rPr>
              <a:t>Br</a:t>
            </a:r>
            <a:r>
              <a:rPr lang="uk-UA" sz="1200" dirty="0" smtClean="0">
                <a:effectLst/>
                <a:latin typeface="Times New Roman" panose="02020603050405020304" pitchFamily="18" charset="0"/>
                <a:ea typeface="Calibri" panose="020F0502020204030204" pitchFamily="34" charset="0"/>
              </a:rPr>
              <a:t>, </a:t>
            </a:r>
            <a:r>
              <a:rPr lang="en-US" sz="1200" dirty="0" smtClean="0">
                <a:effectLst/>
                <a:latin typeface="Times New Roman" panose="02020603050405020304" pitchFamily="18" charset="0"/>
                <a:ea typeface="Calibri" panose="020F0502020204030204" pitchFamily="34" charset="0"/>
              </a:rPr>
              <a:t>BB </a:t>
            </a:r>
            <a:r>
              <a:rPr lang="en-US" sz="1200" dirty="0" err="1" smtClean="0">
                <a:effectLst/>
                <a:latin typeface="Times New Roman" panose="02020603050405020304" pitchFamily="18" charset="0"/>
                <a:ea typeface="Calibri" panose="020F0502020204030204" pitchFamily="34" charset="0"/>
              </a:rPr>
              <a:t>cb</a:t>
            </a:r>
            <a:r>
              <a:rPr lang="uk-UA" sz="1200" dirty="0" smtClean="0">
                <a:effectLst/>
                <a:latin typeface="Times New Roman" panose="02020603050405020304" pitchFamily="18" charset="0"/>
                <a:ea typeface="Calibri" panose="020F0502020204030204" pitchFamily="34" charset="0"/>
              </a:rPr>
              <a:t>, </a:t>
            </a:r>
            <a:r>
              <a:rPr lang="en-US" sz="1200" dirty="0" smtClean="0">
                <a:effectLst/>
                <a:latin typeface="Times New Roman" panose="02020603050405020304" pitchFamily="18" charset="0"/>
                <a:ea typeface="Calibri" panose="020F0502020204030204" pitchFamily="34" charset="0"/>
              </a:rPr>
              <a:t>BB cl</a:t>
            </a:r>
            <a:r>
              <a:rPr lang="uk-UA" sz="1200" dirty="0" smtClean="0">
                <a:effectLst/>
                <a:latin typeface="Times New Roman" panose="02020603050405020304" pitchFamily="18" charset="0"/>
                <a:ea typeface="Calibri" panose="020F0502020204030204" pitchFamily="34" charset="0"/>
              </a:rPr>
              <a:t>) і екстензори плеча (</a:t>
            </a:r>
            <a:r>
              <a:rPr lang="en-US" sz="1200" dirty="0" smtClean="0">
                <a:effectLst/>
                <a:latin typeface="Times New Roman" panose="02020603050405020304" pitchFamily="18" charset="0"/>
                <a:ea typeface="Calibri" panose="020F0502020204030204" pitchFamily="34" charset="0"/>
              </a:rPr>
              <a:t>D </a:t>
            </a:r>
            <a:r>
              <a:rPr lang="en-US" sz="1200" dirty="0" err="1" smtClean="0">
                <a:effectLst/>
                <a:latin typeface="Times New Roman" panose="02020603050405020304" pitchFamily="18" charset="0"/>
                <a:ea typeface="Calibri" panose="020F0502020204030204" pitchFamily="34" charset="0"/>
              </a:rPr>
              <a:t>ps</a:t>
            </a:r>
            <a:r>
              <a:rPr lang="uk-UA" sz="1200" dirty="0" smtClean="0">
                <a:effectLst/>
                <a:latin typeface="Times New Roman" panose="02020603050405020304" pitchFamily="18" charset="0"/>
                <a:ea typeface="Calibri" panose="020F0502020204030204" pitchFamily="34" charset="0"/>
              </a:rPr>
              <a:t>)), генерують потужні сплески активності під час руху «на себе»; на відміну від цього їх активність в основному зменшувалася під час рухів важелів «від себе», коли вони скорочуються в режимі ексцентричного руху кінцівок під дією зовнішньої сили. На відміну від м'язів першої групи, м'язи другої (розгиначі (</a:t>
            </a:r>
            <a:r>
              <a:rPr lang="en-US" sz="1200" dirty="0" smtClean="0">
                <a:effectLst/>
                <a:latin typeface="Times New Roman" panose="02020603050405020304" pitchFamily="18" charset="0"/>
                <a:ea typeface="Calibri" panose="020F0502020204030204" pitchFamily="34" charset="0"/>
              </a:rPr>
              <a:t>TB cl</a:t>
            </a:r>
            <a:r>
              <a:rPr lang="uk-UA" sz="1200" dirty="0" smtClean="0">
                <a:effectLst/>
                <a:latin typeface="Times New Roman" panose="02020603050405020304" pitchFamily="18" charset="0"/>
                <a:ea typeface="Calibri" panose="020F0502020204030204" pitchFamily="34" charset="0"/>
              </a:rPr>
              <a:t>) ліктьового суглоба і згиначі (</a:t>
            </a:r>
            <a:r>
              <a:rPr lang="en-US" sz="1200" dirty="0" smtClean="0">
                <a:effectLst/>
                <a:latin typeface="Times New Roman" panose="02020603050405020304" pitchFamily="18" charset="0"/>
                <a:ea typeface="Calibri" panose="020F0502020204030204" pitchFamily="34" charset="0"/>
              </a:rPr>
              <a:t>Pm</a:t>
            </a:r>
            <a:r>
              <a:rPr lang="uk-UA" sz="1200" dirty="0" smtClean="0">
                <a:effectLst/>
                <a:latin typeface="Times New Roman" panose="02020603050405020304" pitchFamily="18" charset="0"/>
                <a:ea typeface="Calibri" panose="020F0502020204030204" pitchFamily="34" charset="0"/>
              </a:rPr>
              <a:t>) плечового суглоба), як правило, демонстрували слабку фонову активність у вихідному положенні. </a:t>
            </a:r>
            <a:r>
              <a:rPr lang="ru-RU" sz="1200" dirty="0" err="1" smtClean="0">
                <a:effectLst/>
                <a:latin typeface="Times New Roman" panose="02020603050405020304" pitchFamily="18" charset="0"/>
                <a:ea typeface="Calibri" panose="020F0502020204030204" pitchFamily="34" charset="0"/>
              </a:rPr>
              <a:t>Ру</a:t>
            </a:r>
            <a:r>
              <a:rPr lang="uk-UA" sz="1200" dirty="0" err="1" smtClean="0">
                <a:effectLst/>
                <a:latin typeface="Times New Roman" panose="02020603050405020304" pitchFamily="18" charset="0"/>
                <a:ea typeface="Calibri" panose="020F0502020204030204" pitchFamily="34" charset="0"/>
              </a:rPr>
              <a:t>хи</a:t>
            </a:r>
            <a:r>
              <a:rPr lang="uk-UA" sz="1200" dirty="0" smtClean="0">
                <a:effectLst/>
                <a:latin typeface="Times New Roman" panose="02020603050405020304" pitchFamily="18" charset="0"/>
                <a:ea typeface="Calibri" panose="020F0502020204030204" pitchFamily="34" charset="0"/>
              </a:rPr>
              <a:t> важелів «на себе»</a:t>
            </a:r>
            <a:r>
              <a:rPr lang="ru-RU" sz="1200" dirty="0" smtClean="0">
                <a:effectLst/>
                <a:latin typeface="Times New Roman" panose="02020603050405020304" pitchFamily="18" charset="0"/>
                <a:ea typeface="Calibri" panose="020F0502020204030204" pitchFamily="34" charset="0"/>
              </a:rPr>
              <a:t> в </a:t>
            </a:r>
            <a:r>
              <a:rPr lang="ru-RU" sz="1200" dirty="0" err="1" smtClean="0">
                <a:effectLst/>
                <a:latin typeface="Times New Roman" panose="02020603050405020304" pitchFamily="18" charset="0"/>
                <a:ea typeface="Calibri" panose="020F0502020204030204" pitchFamily="34" charset="0"/>
              </a:rPr>
              <a:t>цих</a:t>
            </a:r>
            <a:r>
              <a:rPr lang="ru-RU" sz="1200" dirty="0" smtClean="0">
                <a:effectLst/>
                <a:latin typeface="Times New Roman" panose="02020603050405020304" pitchFamily="18" charset="0"/>
                <a:ea typeface="Calibri" panose="020F0502020204030204" pitchFamily="34" charset="0"/>
              </a:rPr>
              <a:t> </a:t>
            </a:r>
            <a:r>
              <a:rPr lang="ru-RU" sz="1200" dirty="0" err="1" smtClean="0">
                <a:effectLst/>
                <a:latin typeface="Times New Roman" panose="02020603050405020304" pitchFamily="18" charset="0"/>
                <a:ea typeface="Calibri" panose="020F0502020204030204" pitchFamily="34" charset="0"/>
              </a:rPr>
              <a:t>м’язах</a:t>
            </a:r>
            <a:r>
              <a:rPr lang="ru-RU" sz="1200" dirty="0" smtClean="0">
                <a:effectLst/>
                <a:latin typeface="Times New Roman" panose="02020603050405020304" pitchFamily="18" charset="0"/>
                <a:ea typeface="Calibri" panose="020F0502020204030204" pitchFamily="34" charset="0"/>
              </a:rPr>
              <a:t> </a:t>
            </a:r>
            <a:r>
              <a:rPr lang="ru-RU" sz="1200" dirty="0" err="1" smtClean="0">
                <a:effectLst/>
                <a:latin typeface="Times New Roman" panose="02020603050405020304" pitchFamily="18" charset="0"/>
                <a:ea typeface="Calibri" panose="020F0502020204030204" pitchFamily="34" charset="0"/>
              </a:rPr>
              <a:t>були</a:t>
            </a:r>
            <a:r>
              <a:rPr lang="ru-RU" sz="1200" dirty="0" smtClean="0">
                <a:effectLst/>
                <a:latin typeface="Times New Roman" panose="02020603050405020304" pitchFamily="18" charset="0"/>
                <a:ea typeface="Calibri" panose="020F0502020204030204" pitchFamily="34" charset="0"/>
              </a:rPr>
              <a:t> </a:t>
            </a:r>
            <a:r>
              <a:rPr lang="ru-RU" sz="1200" dirty="0" err="1" smtClean="0">
                <a:effectLst/>
                <a:latin typeface="Times New Roman" panose="02020603050405020304" pitchFamily="18" charset="0"/>
                <a:ea typeface="Calibri" panose="020F0502020204030204" pitchFamily="34" charset="0"/>
              </a:rPr>
              <a:t>пов'язані</a:t>
            </a:r>
            <a:r>
              <a:rPr lang="ru-RU" sz="1200" dirty="0" smtClean="0">
                <a:effectLst/>
                <a:latin typeface="Times New Roman" panose="02020603050405020304" pitchFamily="18" charset="0"/>
                <a:ea typeface="Calibri" panose="020F0502020204030204" pitchFamily="34" charset="0"/>
              </a:rPr>
              <a:t> з </a:t>
            </a:r>
            <a:r>
              <a:rPr lang="ru-RU" sz="1200" dirty="0" err="1" smtClean="0">
                <a:effectLst/>
                <a:latin typeface="Times New Roman" panose="02020603050405020304" pitchFamily="18" charset="0"/>
                <a:ea typeface="Calibri" panose="020F0502020204030204" pitchFamily="34" charset="0"/>
              </a:rPr>
              <a:t>складними</a:t>
            </a:r>
            <a:r>
              <a:rPr lang="ru-RU" sz="1200" dirty="0" smtClean="0">
                <a:effectLst/>
                <a:latin typeface="Times New Roman" panose="02020603050405020304" pitchFamily="18" charset="0"/>
                <a:ea typeface="Calibri" panose="020F0502020204030204" pitchFamily="34" charset="0"/>
              </a:rPr>
              <a:t> </a:t>
            </a:r>
            <a:r>
              <a:rPr lang="ru-RU" sz="1200" dirty="0" err="1" smtClean="0">
                <a:effectLst/>
                <a:latin typeface="Times New Roman" panose="02020603050405020304" pitchFamily="18" charset="0"/>
                <a:ea typeface="Calibri" panose="020F0502020204030204" pitchFamily="34" charset="0"/>
              </a:rPr>
              <a:t>коливаннями</a:t>
            </a:r>
            <a:r>
              <a:rPr lang="ru-RU" sz="1200" dirty="0" smtClean="0">
                <a:effectLst/>
                <a:latin typeface="Times New Roman" panose="02020603050405020304" pitchFamily="18" charset="0"/>
                <a:ea typeface="Calibri" panose="020F0502020204030204" pitchFamily="34" charset="0"/>
              </a:rPr>
              <a:t> </a:t>
            </a:r>
            <a:r>
              <a:rPr lang="ru-RU" sz="1200" dirty="0" err="1" smtClean="0">
                <a:effectLst/>
                <a:latin typeface="Times New Roman" panose="02020603050405020304" pitchFamily="18" charset="0"/>
                <a:ea typeface="Calibri" panose="020F0502020204030204" pitchFamily="34" charset="0"/>
              </a:rPr>
              <a:t>активності</a:t>
            </a:r>
            <a:r>
              <a:rPr lang="uk-UA" sz="1200" dirty="0" smtClean="0">
                <a:effectLst/>
                <a:latin typeface="Times New Roman" panose="02020603050405020304" pitchFamily="18" charset="0"/>
                <a:ea typeface="Calibri" panose="020F0502020204030204" pitchFamily="34" charset="0"/>
              </a:rPr>
              <a:t>, які залежать від швидкості, </a:t>
            </a:r>
            <a:r>
              <a:rPr lang="ru-RU" sz="1200" dirty="0" smtClean="0">
                <a:effectLst/>
                <a:latin typeface="Times New Roman" panose="02020603050405020304" pitchFamily="18" charset="0"/>
                <a:ea typeface="Calibri" panose="020F0502020204030204" pitchFamily="34" charset="0"/>
              </a:rPr>
              <a:t>з </a:t>
            </a:r>
            <a:r>
              <a:rPr lang="ru-RU" sz="1200" dirty="0" err="1" smtClean="0">
                <a:effectLst/>
                <a:latin typeface="Times New Roman" panose="02020603050405020304" pitchFamily="18" charset="0"/>
                <a:ea typeface="Calibri" panose="020F0502020204030204" pitchFamily="34" charset="0"/>
              </a:rPr>
              <a:t>тенденцією</a:t>
            </a:r>
            <a:r>
              <a:rPr lang="ru-RU" sz="1200" dirty="0" smtClean="0">
                <a:effectLst/>
                <a:latin typeface="Times New Roman" panose="02020603050405020304" pitchFamily="18" charset="0"/>
                <a:ea typeface="Calibri" panose="020F0502020204030204" pitchFamily="34" charset="0"/>
              </a:rPr>
              <a:t> до </a:t>
            </a:r>
            <a:r>
              <a:rPr lang="ru-RU" sz="1200" dirty="0" err="1" smtClean="0">
                <a:effectLst/>
                <a:latin typeface="Times New Roman" panose="02020603050405020304" pitchFamily="18" charset="0"/>
                <a:ea typeface="Calibri" panose="020F0502020204030204" pitchFamily="34" charset="0"/>
              </a:rPr>
              <a:t>зменшення</a:t>
            </a:r>
            <a:r>
              <a:rPr lang="uk-UA" sz="1200" dirty="0" smtClean="0">
                <a:effectLst/>
                <a:latin typeface="Times New Roman" panose="02020603050405020304" pitchFamily="18" charset="0"/>
                <a:ea typeface="Calibri" panose="020F0502020204030204" pitchFamily="34" charset="0"/>
              </a:rPr>
              <a:t>. П</a:t>
            </a:r>
            <a:r>
              <a:rPr lang="ru-RU" sz="1200" dirty="0" err="1" smtClean="0">
                <a:effectLst/>
                <a:latin typeface="Times New Roman" panose="02020603050405020304" pitchFamily="18" charset="0"/>
                <a:ea typeface="Calibri" panose="020F0502020204030204" pitchFamily="34" charset="0"/>
              </a:rPr>
              <a:t>ід</a:t>
            </a:r>
            <a:r>
              <a:rPr lang="ru-RU" sz="1200" dirty="0" smtClean="0">
                <a:effectLst/>
                <a:latin typeface="Times New Roman" panose="02020603050405020304" pitchFamily="18" charset="0"/>
                <a:ea typeface="Calibri" panose="020F0502020204030204" pitchFamily="34" charset="0"/>
              </a:rPr>
              <a:t> час </a:t>
            </a:r>
            <a:r>
              <a:rPr lang="ru-RU" sz="1200" dirty="0" err="1" smtClean="0">
                <a:effectLst/>
                <a:latin typeface="Times New Roman" panose="02020603050405020304" pitchFamily="18" charset="0"/>
                <a:ea typeface="Calibri" panose="020F0502020204030204" pitchFamily="34" charset="0"/>
              </a:rPr>
              <a:t>стаціонарної</a:t>
            </a:r>
            <a:r>
              <a:rPr lang="ru-RU" sz="1200" dirty="0" smtClean="0">
                <a:effectLst/>
                <a:latin typeface="Times New Roman" panose="02020603050405020304" pitchFamily="18" charset="0"/>
                <a:ea typeface="Calibri" panose="020F0502020204030204" pitchFamily="34" charset="0"/>
              </a:rPr>
              <a:t> </a:t>
            </a:r>
            <a:r>
              <a:rPr lang="ru-RU" sz="1200" dirty="0" err="1" smtClean="0">
                <a:effectLst/>
                <a:latin typeface="Times New Roman" panose="02020603050405020304" pitchFamily="18" charset="0"/>
                <a:ea typeface="Calibri" panose="020F0502020204030204" pitchFamily="34" charset="0"/>
              </a:rPr>
              <a:t>фази</a:t>
            </a:r>
            <a:r>
              <a:rPr lang="ru-RU" sz="1200" dirty="0" smtClean="0">
                <a:effectLst/>
                <a:latin typeface="Times New Roman" panose="02020603050405020304" pitchFamily="18" charset="0"/>
                <a:ea typeface="Calibri" panose="020F0502020204030204" pitchFamily="34" charset="0"/>
              </a:rPr>
              <a:t>, </a:t>
            </a:r>
            <a:r>
              <a:rPr lang="ru-RU" sz="1200" dirty="0" err="1" smtClean="0">
                <a:effectLst/>
                <a:latin typeface="Times New Roman" panose="02020603050405020304" pitchFamily="18" charset="0"/>
                <a:ea typeface="Calibri" panose="020F0502020204030204" pitchFamily="34" charset="0"/>
              </a:rPr>
              <a:t>інтенсивність</a:t>
            </a:r>
            <a:r>
              <a:rPr lang="ru-RU" sz="1200" dirty="0" smtClean="0">
                <a:effectLst/>
                <a:latin typeface="Times New Roman" panose="02020603050405020304" pitchFamily="18" charset="0"/>
                <a:ea typeface="Calibri" panose="020F0502020204030204" pitchFamily="34" charset="0"/>
              </a:rPr>
              <a:t> ЕМГ </a:t>
            </a:r>
            <a:r>
              <a:rPr lang="ru-RU" sz="1200" dirty="0" err="1" smtClean="0">
                <a:effectLst/>
                <a:latin typeface="Times New Roman" panose="02020603050405020304" pitchFamily="18" charset="0"/>
                <a:ea typeface="Calibri" panose="020F0502020204030204" pitchFamily="34" charset="0"/>
              </a:rPr>
              <a:t>переважно</a:t>
            </a:r>
            <a:r>
              <a:rPr lang="ru-RU" sz="1200" dirty="0" smtClean="0">
                <a:effectLst/>
                <a:latin typeface="Times New Roman" panose="02020603050405020304" pitchFamily="18" charset="0"/>
                <a:ea typeface="Calibri" panose="020F0502020204030204" pitchFamily="34" charset="0"/>
              </a:rPr>
              <a:t> </a:t>
            </a:r>
            <a:r>
              <a:rPr lang="ru-RU" sz="1200" dirty="0" err="1" smtClean="0">
                <a:effectLst/>
                <a:latin typeface="Times New Roman" panose="02020603050405020304" pitchFamily="18" charset="0"/>
                <a:ea typeface="Calibri" panose="020F0502020204030204" pitchFamily="34" charset="0"/>
              </a:rPr>
              <a:t>знижувалася</a:t>
            </a:r>
            <a:r>
              <a:rPr lang="ru-RU" sz="1200" dirty="0" smtClean="0">
                <a:effectLst/>
                <a:latin typeface="Times New Roman" panose="02020603050405020304" pitchFamily="18" charset="0"/>
                <a:ea typeface="Calibri" panose="020F0502020204030204" pitchFamily="34" charset="0"/>
              </a:rPr>
              <a:t> до </a:t>
            </a:r>
            <a:r>
              <a:rPr lang="ru-RU" sz="1200" dirty="0" err="1" smtClean="0">
                <a:effectLst/>
                <a:latin typeface="Times New Roman" panose="02020603050405020304" pitchFamily="18" charset="0"/>
                <a:ea typeface="Calibri" panose="020F0502020204030204" pitchFamily="34" charset="0"/>
              </a:rPr>
              <a:t>повного</a:t>
            </a:r>
            <a:r>
              <a:rPr lang="ru-RU" sz="1200" dirty="0" smtClean="0">
                <a:effectLst/>
                <a:latin typeface="Times New Roman" panose="02020603050405020304" pitchFamily="18" charset="0"/>
                <a:ea typeface="Calibri" panose="020F0502020204030204" pitchFamily="34" charset="0"/>
              </a:rPr>
              <a:t> </a:t>
            </a:r>
            <a:r>
              <a:rPr lang="ru-RU" sz="1200" dirty="0" err="1" smtClean="0">
                <a:effectLst/>
                <a:latin typeface="Times New Roman" panose="02020603050405020304" pitchFamily="18" charset="0"/>
                <a:ea typeface="Calibri" panose="020F0502020204030204" pitchFamily="34" charset="0"/>
              </a:rPr>
              <a:t>зникнення</a:t>
            </a:r>
            <a:r>
              <a:rPr lang="ru-RU" sz="1200" dirty="0" smtClean="0">
                <a:effectLst/>
                <a:latin typeface="Times New Roman" panose="02020603050405020304" pitchFamily="18" charset="0"/>
                <a:ea typeface="Calibri" panose="020F0502020204030204" pitchFamily="34" charset="0"/>
              </a:rPr>
              <a:t>. </a:t>
            </a:r>
            <a:endParaRPr lang="ru-RU" dirty="0"/>
          </a:p>
        </p:txBody>
      </p:sp>
      <p:sp>
        <p:nvSpPr>
          <p:cNvPr id="4" name="Номер слайда 3"/>
          <p:cNvSpPr>
            <a:spLocks noGrp="1"/>
          </p:cNvSpPr>
          <p:nvPr>
            <p:ph type="sldNum" sz="quarter" idx="10"/>
          </p:nvPr>
        </p:nvSpPr>
        <p:spPr/>
        <p:txBody>
          <a:bodyPr/>
          <a:lstStyle/>
          <a:p>
            <a:fld id="{AFAFBB2B-A554-4DD4-9E9D-702F55ACA559}" type="slidenum">
              <a:rPr lang="ru-RU" smtClean="0"/>
              <a:pPr/>
              <a:t>12</a:t>
            </a:fld>
            <a:endParaRPr lang="ru-RU"/>
          </a:p>
        </p:txBody>
      </p:sp>
    </p:spTree>
    <p:extLst>
      <p:ext uri="{BB962C8B-B14F-4D97-AF65-F5344CB8AC3E}">
        <p14:creationId xmlns:p14="http://schemas.microsoft.com/office/powerpoint/2010/main" xmlns="" val="1793268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604FBFB9-6338-4CDF-8BCD-433848E3897E}" type="datetime1">
              <a:rPr lang="ru-RU" smtClean="0"/>
              <a:pPr/>
              <a:t>08.12.2020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198946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8B5CC05-655B-44EE-9716-B2922CFE0C53}" type="datetime1">
              <a:rPr lang="ru-RU" smtClean="0"/>
              <a:pPr/>
              <a:t>08.12.2020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129943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3E44FD8-9FD0-41DC-AB34-BA5C7FEDB0C4}" type="datetime1">
              <a:rPr lang="ru-RU" smtClean="0"/>
              <a:pPr/>
              <a:t>08.12.2020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319099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64842E7-620F-433A-B63F-0B0E6FABC5D8}" type="datetime1">
              <a:rPr lang="ru-RU" smtClean="0"/>
              <a:pPr/>
              <a:t>08.12.2020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3792688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676AEDE-C238-41D4-B9F2-7CBEF891967D}" type="datetime1">
              <a:rPr lang="ru-RU" smtClean="0"/>
              <a:pPr/>
              <a:t>08.12.2020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267215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8133D190-FEC3-4A3F-BD81-B78800769250}" type="datetime1">
              <a:rPr lang="ru-RU" smtClean="0"/>
              <a:pPr/>
              <a:t>08.12.2020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4166121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F945A6F-B437-402E-A9C9-E9B7BE69A798}" type="datetime1">
              <a:rPr lang="ru-RU" smtClean="0"/>
              <a:pPr/>
              <a:t>08.12.2020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1100377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9EA6EBEF-E7D9-44B2-A8BE-77E07819C7DE}" type="datetime1">
              <a:rPr lang="ru-RU" smtClean="0"/>
              <a:pPr/>
              <a:t>08.12.2020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429108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1D06C8-F463-4898-B924-E039D50EFAFA}" type="datetime1">
              <a:rPr lang="ru-RU" smtClean="0"/>
              <a:pPr/>
              <a:t>08.12.2020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86434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E8B39B09-DFCD-48C7-A7DE-3D2AF2B107FF}" type="datetime1">
              <a:rPr lang="ru-RU" smtClean="0"/>
              <a:pPr/>
              <a:t>08.12.2020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505227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3487669-8BC7-4E77-9B3D-E8D7DE78B538}" type="datetime1">
              <a:rPr lang="ru-RU" smtClean="0"/>
              <a:pPr/>
              <a:t>08.12.2020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354620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E9F4E-AE51-4A0E-BD04-78D678764B1F}" type="datetime1">
              <a:rPr lang="ru-RU" smtClean="0"/>
              <a:pPr/>
              <a:t>08.12.2020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AB31E-0317-4BD7-AAFC-ED6C8CA826E9}" type="slidenum">
              <a:rPr lang="ru-RU" smtClean="0"/>
              <a:pPr/>
              <a:t>‹#›</a:t>
            </a:fld>
            <a:endParaRPr lang="ru-RU"/>
          </a:p>
        </p:txBody>
      </p:sp>
    </p:spTree>
    <p:extLst>
      <p:ext uri="{BB962C8B-B14F-4D97-AF65-F5344CB8AC3E}">
        <p14:creationId xmlns:p14="http://schemas.microsoft.com/office/powerpoint/2010/main" xmlns="" val="1733125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NULL"/></Relationships>
</file>

<file path=ppt/slides/_rels/slide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NUL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54547"/>
            <a:ext cx="9144000" cy="850006"/>
          </a:xfrm>
        </p:spPr>
        <p:txBody>
          <a:bodyPr>
            <a:normAutofit fontScale="90000"/>
          </a:bodyPr>
          <a:lstStyle/>
          <a:p>
            <a:pPr lvl="0" fontAlgn="base">
              <a:lnSpc>
                <a:spcPct val="100000"/>
              </a:lnSpc>
              <a:spcAft>
                <a:spcPct val="0"/>
              </a:spcAft>
            </a:pPr>
            <a:r>
              <a:rPr lang="ru-RU" altLang="ru-RU" sz="1800" dirty="0">
                <a:solidFill>
                  <a:srgbClr val="000000"/>
                </a:solidFill>
                <a:latin typeface="Times New Roman" panose="02020603050405020304" pitchFamily="18" charset="0"/>
                <a:ea typeface="+mn-ea"/>
                <a:cs typeface="+mn-cs"/>
              </a:rPr>
              <a:t/>
            </a:r>
            <a:br>
              <a:rPr lang="ru-RU" altLang="ru-RU" sz="1800" dirty="0">
                <a:solidFill>
                  <a:srgbClr val="000000"/>
                </a:solidFill>
                <a:latin typeface="Times New Roman" panose="02020603050405020304" pitchFamily="18" charset="0"/>
                <a:ea typeface="+mn-ea"/>
                <a:cs typeface="+mn-cs"/>
              </a:rPr>
            </a:br>
            <a:r>
              <a:rPr lang="uk-UA" altLang="ru-RU" sz="2000" dirty="0">
                <a:solidFill>
                  <a:srgbClr val="000000"/>
                </a:solidFill>
                <a:latin typeface="Arial" panose="020B0604020202020204" pitchFamily="34" charset="0"/>
                <a:cs typeface="Arial" panose="020B0604020202020204" pitchFamily="34" charset="0"/>
              </a:rPr>
              <a:t>НАЦІОНАЛЬНА АКАДЕМІЯ НАУК УКРАЇНИ</a:t>
            </a:r>
            <a:br>
              <a:rPr lang="uk-UA" altLang="ru-RU" sz="2000" dirty="0">
                <a:solidFill>
                  <a:srgbClr val="000000"/>
                </a:solidFill>
                <a:latin typeface="Arial" panose="020B0604020202020204" pitchFamily="34" charset="0"/>
                <a:cs typeface="Arial" panose="020B0604020202020204" pitchFamily="34" charset="0"/>
              </a:rPr>
            </a:br>
            <a:r>
              <a:rPr lang="uk-UA" altLang="ru-RU" sz="2000" dirty="0">
                <a:solidFill>
                  <a:srgbClr val="000000"/>
                </a:solidFill>
                <a:latin typeface="Arial" panose="020B0604020202020204" pitchFamily="34" charset="0"/>
                <a:cs typeface="Arial" panose="020B0604020202020204" pitchFamily="34" charset="0"/>
              </a:rPr>
              <a:t>ІНСТИТУТ ФІЗІОЛОГІЇ ім. О. О. БОГОМОЛЬЦЯ</a:t>
            </a:r>
            <a:endParaRPr lang="ru-RU" sz="2000"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708338" y="1146221"/>
            <a:ext cx="10805376" cy="5383368"/>
          </a:xfrm>
        </p:spPr>
        <p:txBody>
          <a:bodyPr/>
          <a:lstStyle/>
          <a:p>
            <a:pPr lvl="0" fontAlgn="base">
              <a:lnSpc>
                <a:spcPct val="100000"/>
              </a:lnSpc>
              <a:spcBef>
                <a:spcPct val="0"/>
              </a:spcBef>
              <a:spcAft>
                <a:spcPct val="0"/>
              </a:spcAft>
            </a:pPr>
            <a:endParaRPr lang="uk-UA" altLang="ru-RU" sz="1800" dirty="0">
              <a:solidFill>
                <a:srgbClr val="000000"/>
              </a:solidFill>
              <a:latin typeface="Times New Roman" panose="02020603050405020304" pitchFamily="18" charset="0"/>
            </a:endParaRPr>
          </a:p>
          <a:p>
            <a:pPr lvl="0" fontAlgn="base">
              <a:lnSpc>
                <a:spcPct val="100000"/>
              </a:lnSpc>
              <a:spcBef>
                <a:spcPct val="0"/>
              </a:spcBef>
              <a:spcAft>
                <a:spcPct val="0"/>
              </a:spcAft>
            </a:pPr>
            <a:r>
              <a:rPr lang="uk-UA" altLang="ru-RU" sz="1800" dirty="0">
                <a:solidFill>
                  <a:srgbClr val="000000"/>
                </a:solidFill>
                <a:latin typeface="Arial" panose="020B0604020202020204" pitchFamily="34" charset="0"/>
                <a:cs typeface="Arial" panose="020B0604020202020204" pitchFamily="34" charset="0"/>
              </a:rPr>
              <a:t>АБРАМОВИЧ ТЕТЯНА ІГОРІВНА</a:t>
            </a:r>
          </a:p>
          <a:p>
            <a:pPr lvl="0" fontAlgn="base">
              <a:lnSpc>
                <a:spcPct val="100000"/>
              </a:lnSpc>
              <a:spcBef>
                <a:spcPct val="0"/>
              </a:spcBef>
              <a:spcAft>
                <a:spcPct val="0"/>
              </a:spcAft>
            </a:pPr>
            <a:endParaRPr lang="uk-UA" altLang="ru-RU" sz="1800" dirty="0">
              <a:solidFill>
                <a:srgbClr val="000000"/>
              </a:solidFill>
              <a:latin typeface="Arial" panose="020B0604020202020204" pitchFamily="34" charset="0"/>
              <a:cs typeface="Arial" panose="020B0604020202020204" pitchFamily="34" charset="0"/>
            </a:endParaRPr>
          </a:p>
          <a:p>
            <a:pPr lvl="0" fontAlgn="base">
              <a:lnSpc>
                <a:spcPct val="100000"/>
              </a:lnSpc>
              <a:spcBef>
                <a:spcPct val="0"/>
              </a:spcBef>
              <a:spcAft>
                <a:spcPct val="0"/>
              </a:spcAft>
            </a:pPr>
            <a:endParaRPr lang="uk-UA" altLang="ru-RU" sz="1800" dirty="0">
              <a:solidFill>
                <a:srgbClr val="000000"/>
              </a:solidFill>
              <a:latin typeface="Arial" panose="020B0604020202020204" pitchFamily="34" charset="0"/>
              <a:cs typeface="Arial" panose="020B0604020202020204" pitchFamily="34" charset="0"/>
            </a:endParaRPr>
          </a:p>
          <a:p>
            <a:pPr lvl="0" fontAlgn="base">
              <a:lnSpc>
                <a:spcPct val="100000"/>
              </a:lnSpc>
              <a:spcBef>
                <a:spcPct val="0"/>
              </a:spcBef>
              <a:spcAft>
                <a:spcPct val="0"/>
              </a:spcAft>
            </a:pPr>
            <a:endParaRPr lang="uk-UA" altLang="ru-RU" sz="1800" dirty="0">
              <a:solidFill>
                <a:srgbClr val="000000"/>
              </a:solidFill>
              <a:latin typeface="Arial" panose="020B0604020202020204" pitchFamily="34" charset="0"/>
              <a:cs typeface="Arial" panose="020B0604020202020204" pitchFamily="34" charset="0"/>
            </a:endParaRPr>
          </a:p>
          <a:p>
            <a:pPr lvl="0" fontAlgn="base">
              <a:lnSpc>
                <a:spcPct val="100000"/>
              </a:lnSpc>
              <a:spcBef>
                <a:spcPct val="0"/>
              </a:spcBef>
              <a:spcAft>
                <a:spcPct val="0"/>
              </a:spcAft>
            </a:pPr>
            <a:r>
              <a:rPr lang="uk-UA" altLang="ru-RU" sz="2000" b="1" dirty="0">
                <a:solidFill>
                  <a:srgbClr val="000000"/>
                </a:solidFill>
                <a:latin typeface="Arial" panose="020B0604020202020204" pitchFamily="34" charset="0"/>
                <a:cs typeface="Arial" panose="020B0604020202020204" pitchFamily="34" charset="0"/>
              </a:rPr>
              <a:t>АКТИВАЦІЯ М’ЯЗІВ </a:t>
            </a:r>
            <a:r>
              <a:rPr lang="uk-UA" altLang="ru-RU" sz="2000" b="1" dirty="0" smtClean="0">
                <a:solidFill>
                  <a:srgbClr val="000000"/>
                </a:solidFill>
                <a:latin typeface="Arial" panose="020B0604020202020204" pitchFamily="34" charset="0"/>
                <a:cs typeface="Arial" panose="020B0604020202020204" pitchFamily="34" charset="0"/>
              </a:rPr>
              <a:t>РУК </a:t>
            </a:r>
            <a:r>
              <a:rPr lang="uk-UA" altLang="ru-RU" sz="2000" b="1" dirty="0">
                <a:solidFill>
                  <a:srgbClr val="000000"/>
                </a:solidFill>
                <a:latin typeface="Arial" panose="020B0604020202020204" pitchFamily="34" charset="0"/>
                <a:cs typeface="Arial" panose="020B0604020202020204" pitchFamily="34" charset="0"/>
              </a:rPr>
              <a:t>ЛЮДИНИ </a:t>
            </a:r>
            <a:r>
              <a:rPr lang="uk-UA" altLang="ru-RU" sz="2000" b="1" dirty="0" smtClean="0">
                <a:solidFill>
                  <a:srgbClr val="000000"/>
                </a:solidFill>
                <a:latin typeface="Arial" panose="020B0604020202020204" pitchFamily="34" charset="0"/>
                <a:cs typeface="Arial" panose="020B0604020202020204" pitchFamily="34" charset="0"/>
              </a:rPr>
              <a:t>У ПЕРЕБІГУ ПОВІЛЬНИХ </a:t>
            </a:r>
            <a:r>
              <a:rPr lang="uk-UA" altLang="ru-RU" sz="2000" b="1" dirty="0">
                <a:solidFill>
                  <a:srgbClr val="000000"/>
                </a:solidFill>
                <a:latin typeface="Arial" panose="020B0604020202020204" pitchFamily="34" charset="0"/>
                <a:cs typeface="Arial" panose="020B0604020202020204" pitchFamily="34" charset="0"/>
              </a:rPr>
              <a:t>ДВОСУГЛОБОВИХ </a:t>
            </a:r>
            <a:r>
              <a:rPr lang="uk-UA" altLang="ru-RU" sz="2000" b="1" dirty="0" smtClean="0">
                <a:solidFill>
                  <a:srgbClr val="000000"/>
                </a:solidFill>
                <a:latin typeface="Arial" panose="020B0604020202020204" pitchFamily="34" charset="0"/>
                <a:cs typeface="Arial" panose="020B0604020202020204" pitchFamily="34" charset="0"/>
              </a:rPr>
              <a:t>РУХІВ</a:t>
            </a:r>
            <a:endParaRPr lang="uk-UA" altLang="ru-RU" sz="2000" b="1" dirty="0">
              <a:solidFill>
                <a:srgbClr val="000000"/>
              </a:solidFill>
              <a:latin typeface="Arial" panose="020B0604020202020204" pitchFamily="34" charset="0"/>
              <a:cs typeface="Arial" panose="020B0604020202020204" pitchFamily="34" charset="0"/>
            </a:endParaRPr>
          </a:p>
          <a:p>
            <a:pPr lvl="0" fontAlgn="base">
              <a:lnSpc>
                <a:spcPct val="100000"/>
              </a:lnSpc>
              <a:spcBef>
                <a:spcPct val="0"/>
              </a:spcBef>
              <a:spcAft>
                <a:spcPct val="0"/>
              </a:spcAft>
            </a:pPr>
            <a:endParaRPr lang="uk-UA" altLang="ru-RU" sz="2000" b="1" dirty="0">
              <a:solidFill>
                <a:srgbClr val="000000"/>
              </a:solidFill>
              <a:latin typeface="Arial" panose="020B0604020202020204" pitchFamily="34" charset="0"/>
              <a:cs typeface="Arial" panose="020B0604020202020204" pitchFamily="34" charset="0"/>
            </a:endParaRPr>
          </a:p>
          <a:p>
            <a:pPr lvl="0" fontAlgn="base">
              <a:lnSpc>
                <a:spcPct val="100000"/>
              </a:lnSpc>
              <a:spcBef>
                <a:spcPct val="0"/>
              </a:spcBef>
              <a:spcAft>
                <a:spcPct val="0"/>
              </a:spcAft>
            </a:pPr>
            <a:endParaRPr lang="uk-UA" altLang="ru-RU" sz="2000" b="1" dirty="0">
              <a:solidFill>
                <a:srgbClr val="000000"/>
              </a:solidFill>
              <a:latin typeface="Arial" panose="020B0604020202020204" pitchFamily="34" charset="0"/>
              <a:cs typeface="Arial" panose="020B0604020202020204" pitchFamily="34" charset="0"/>
            </a:endParaRPr>
          </a:p>
          <a:p>
            <a:pPr lvl="0" fontAlgn="base">
              <a:lnSpc>
                <a:spcPct val="100000"/>
              </a:lnSpc>
              <a:spcBef>
                <a:spcPct val="0"/>
              </a:spcBef>
              <a:spcAft>
                <a:spcPct val="0"/>
              </a:spcAft>
            </a:pPr>
            <a:r>
              <a:rPr lang="uk-UA" altLang="ru-RU" sz="1600" i="1" dirty="0">
                <a:solidFill>
                  <a:srgbClr val="000000"/>
                </a:solidFill>
                <a:latin typeface="Arial" panose="020B0604020202020204" pitchFamily="34" charset="0"/>
                <a:cs typeface="Arial" panose="020B0604020202020204" pitchFamily="34" charset="0"/>
              </a:rPr>
              <a:t>дисертація на здобуття наукового ступеня </a:t>
            </a:r>
          </a:p>
          <a:p>
            <a:pPr lvl="0" fontAlgn="base">
              <a:lnSpc>
                <a:spcPct val="100000"/>
              </a:lnSpc>
              <a:spcBef>
                <a:spcPct val="0"/>
              </a:spcBef>
              <a:spcAft>
                <a:spcPct val="0"/>
              </a:spcAft>
            </a:pPr>
            <a:r>
              <a:rPr lang="uk-UA" altLang="ru-RU" sz="1600" i="1" dirty="0">
                <a:solidFill>
                  <a:srgbClr val="000000"/>
                </a:solidFill>
                <a:latin typeface="Arial" panose="020B0604020202020204" pitchFamily="34" charset="0"/>
                <a:cs typeface="Arial" panose="020B0604020202020204" pitchFamily="34" charset="0"/>
              </a:rPr>
              <a:t>кандидата біологічних наук </a:t>
            </a:r>
          </a:p>
          <a:p>
            <a:pPr lvl="0" fontAlgn="base">
              <a:lnSpc>
                <a:spcPct val="100000"/>
              </a:lnSpc>
              <a:spcBef>
                <a:spcPct val="0"/>
              </a:spcBef>
              <a:spcAft>
                <a:spcPct val="0"/>
              </a:spcAft>
            </a:pPr>
            <a:r>
              <a:rPr lang="uk-UA" altLang="ru-RU" sz="1600" i="1" dirty="0">
                <a:solidFill>
                  <a:srgbClr val="000000"/>
                </a:solidFill>
                <a:latin typeface="Arial" panose="020B0604020202020204" pitchFamily="34" charset="0"/>
                <a:cs typeface="Arial" panose="020B0604020202020204" pitchFamily="34" charset="0"/>
              </a:rPr>
              <a:t>за спеціальністю 03.00.13 – фізіологія людини і тварин</a:t>
            </a:r>
          </a:p>
          <a:p>
            <a:pPr lvl="0" fontAlgn="base">
              <a:lnSpc>
                <a:spcPct val="100000"/>
              </a:lnSpc>
              <a:spcBef>
                <a:spcPct val="0"/>
              </a:spcBef>
              <a:spcAft>
                <a:spcPct val="0"/>
              </a:spcAft>
            </a:pPr>
            <a:endParaRPr lang="uk-UA" altLang="ru-RU" sz="1600" i="1" dirty="0">
              <a:solidFill>
                <a:srgbClr val="000000"/>
              </a:solidFill>
              <a:latin typeface="Arial" panose="020B0604020202020204" pitchFamily="34" charset="0"/>
              <a:cs typeface="Arial" panose="020B0604020202020204" pitchFamily="34" charset="0"/>
            </a:endParaRPr>
          </a:p>
          <a:p>
            <a:pPr lvl="0" fontAlgn="base">
              <a:lnSpc>
                <a:spcPct val="100000"/>
              </a:lnSpc>
              <a:spcBef>
                <a:spcPct val="0"/>
              </a:spcBef>
              <a:spcAft>
                <a:spcPct val="0"/>
              </a:spcAft>
            </a:pPr>
            <a:endParaRPr lang="uk-UA" altLang="ru-RU" sz="1600" i="1" dirty="0">
              <a:solidFill>
                <a:srgbClr val="000000"/>
              </a:solidFill>
              <a:latin typeface="Arial" panose="020B0604020202020204" pitchFamily="34" charset="0"/>
              <a:cs typeface="Arial" panose="020B0604020202020204" pitchFamily="34" charset="0"/>
            </a:endParaRPr>
          </a:p>
          <a:p>
            <a:pPr lvl="0" algn="r" fontAlgn="base">
              <a:lnSpc>
                <a:spcPct val="100000"/>
              </a:lnSpc>
              <a:spcBef>
                <a:spcPct val="0"/>
              </a:spcBef>
              <a:spcAft>
                <a:spcPct val="0"/>
              </a:spcAft>
            </a:pPr>
            <a:r>
              <a:rPr lang="uk-UA" altLang="ru-RU" sz="1800" dirty="0">
                <a:solidFill>
                  <a:srgbClr val="000000"/>
                </a:solidFill>
                <a:latin typeface="Arial" panose="020B0604020202020204" pitchFamily="34" charset="0"/>
                <a:cs typeface="Arial" panose="020B0604020202020204" pitchFamily="34" charset="0"/>
              </a:rPr>
              <a:t>Науковий керівник –</a:t>
            </a:r>
          </a:p>
          <a:p>
            <a:pPr lvl="0" algn="r" fontAlgn="base">
              <a:lnSpc>
                <a:spcPct val="100000"/>
              </a:lnSpc>
              <a:spcBef>
                <a:spcPct val="0"/>
              </a:spcBef>
              <a:spcAft>
                <a:spcPct val="0"/>
              </a:spcAft>
            </a:pPr>
            <a:r>
              <a:rPr lang="uk-UA" altLang="ru-RU" sz="1800" dirty="0">
                <a:solidFill>
                  <a:srgbClr val="000000"/>
                </a:solidFill>
                <a:latin typeface="Arial" panose="020B0604020202020204" pitchFamily="34" charset="0"/>
                <a:cs typeface="Arial" panose="020B0604020202020204" pitchFamily="34" charset="0"/>
              </a:rPr>
              <a:t>Костюков Олександр Іванович</a:t>
            </a:r>
          </a:p>
          <a:p>
            <a:pPr lvl="0" algn="r" fontAlgn="base">
              <a:lnSpc>
                <a:spcPct val="100000"/>
              </a:lnSpc>
              <a:spcBef>
                <a:spcPct val="0"/>
              </a:spcBef>
              <a:spcAft>
                <a:spcPct val="0"/>
              </a:spcAft>
            </a:pPr>
            <a:r>
              <a:rPr lang="uk-UA" altLang="ru-RU" sz="1800" dirty="0">
                <a:solidFill>
                  <a:srgbClr val="000000"/>
                </a:solidFill>
                <a:latin typeface="Arial" panose="020B0604020202020204" pitchFamily="34" charset="0"/>
                <a:cs typeface="Arial" panose="020B0604020202020204" pitchFamily="34" charset="0"/>
              </a:rPr>
              <a:t>Професор, доктор біологічних наук</a:t>
            </a:r>
          </a:p>
          <a:p>
            <a:pPr lvl="0" algn="r" fontAlgn="base">
              <a:lnSpc>
                <a:spcPct val="100000"/>
              </a:lnSpc>
              <a:spcBef>
                <a:spcPct val="0"/>
              </a:spcBef>
              <a:spcAft>
                <a:spcPct val="0"/>
              </a:spcAft>
            </a:pPr>
            <a:endParaRPr lang="uk-UA" altLang="ru-RU" sz="1800" dirty="0">
              <a:solidFill>
                <a:srgbClr val="000000"/>
              </a:solidFill>
              <a:latin typeface="Arial" panose="020B0604020202020204" pitchFamily="34" charset="0"/>
              <a:cs typeface="Arial" panose="020B0604020202020204" pitchFamily="34" charset="0"/>
            </a:endParaRPr>
          </a:p>
          <a:p>
            <a:pPr lvl="0" fontAlgn="base">
              <a:lnSpc>
                <a:spcPct val="100000"/>
              </a:lnSpc>
              <a:spcBef>
                <a:spcPct val="0"/>
              </a:spcBef>
              <a:spcAft>
                <a:spcPct val="0"/>
              </a:spcAft>
            </a:pPr>
            <a:r>
              <a:rPr lang="uk-UA" altLang="ru-RU" sz="1800" dirty="0">
                <a:solidFill>
                  <a:srgbClr val="000000"/>
                </a:solidFill>
                <a:latin typeface="Arial" panose="020B0604020202020204" pitchFamily="34" charset="0"/>
                <a:cs typeface="Arial" panose="020B0604020202020204" pitchFamily="34" charset="0"/>
              </a:rPr>
              <a:t>Київ 2020  </a:t>
            </a:r>
          </a:p>
        </p:txBody>
      </p:sp>
    </p:spTree>
    <p:extLst>
      <p:ext uri="{BB962C8B-B14F-4D97-AF65-F5344CB8AC3E}">
        <p14:creationId xmlns:p14="http://schemas.microsoft.com/office/powerpoint/2010/main" xmlns="" val="2271087096"/>
      </p:ext>
    </p:extLst>
  </p:cSld>
  <p:clrMapOvr>
    <a:masterClrMapping/>
  </p:clrMapOvr>
  <mc:AlternateContent xmlns:mc="http://schemas.openxmlformats.org/markup-compatibility/2006">
    <mc:Choice xmlns:p14="http://schemas.microsoft.com/office/powerpoint/2010/main" xmlns="" Requires="p14">
      <p:transition spd="slow" p14:dur="2000" advTm="21122"/>
    </mc:Choice>
    <mc:Fallback>
      <p:transition spd="slow" advTm="2112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03031"/>
            <a:ext cx="10515600" cy="639427"/>
          </a:xfrm>
        </p:spPr>
        <p:txBody>
          <a:bodyPr>
            <a:noAutofit/>
          </a:bodyPr>
          <a:lstStyle/>
          <a:p>
            <a:pPr algn="ctr"/>
            <a:r>
              <a:rPr lang="ru-RU" sz="2800" b="1" dirty="0" err="1">
                <a:latin typeface="Arial" panose="020B0604020202020204" pitchFamily="34" charset="0"/>
                <a:cs typeface="Arial" panose="020B0604020202020204" pitchFamily="34" charset="0"/>
              </a:rPr>
              <a:t>Усереднен</a:t>
            </a:r>
            <a:r>
              <a:rPr lang="uk-UA" sz="2800" b="1" dirty="0">
                <a:latin typeface="Arial" panose="020B0604020202020204" pitchFamily="34" charset="0"/>
                <a:cs typeface="Arial" panose="020B0604020202020204" pitchFamily="34" charset="0"/>
              </a:rPr>
              <a:t>і записи </a:t>
            </a:r>
            <a:r>
              <a:rPr lang="ru-RU" sz="2800" b="1" dirty="0">
                <a:latin typeface="Arial" panose="020B0604020202020204" pitchFamily="34" charset="0"/>
                <a:cs typeface="Arial" panose="020B0604020202020204" pitchFamily="34" charset="0"/>
              </a:rPr>
              <a:t>ЕМГ - </a:t>
            </a:r>
            <a:r>
              <a:rPr lang="ru-RU" sz="2800" b="1" dirty="0" err="1">
                <a:latin typeface="Arial" panose="020B0604020202020204" pitchFamily="34" charset="0"/>
                <a:cs typeface="Arial" panose="020B0604020202020204" pitchFamily="34" charset="0"/>
              </a:rPr>
              <a:t>активності</a:t>
            </a:r>
            <a:r>
              <a:rPr lang="ru-RU" sz="2800" b="1" dirty="0">
                <a:latin typeface="Arial" panose="020B0604020202020204" pitchFamily="34" charset="0"/>
                <a:cs typeface="Arial" panose="020B0604020202020204" pitchFamily="34" charset="0"/>
              </a:rPr>
              <a:t> м</a:t>
            </a:r>
            <a:r>
              <a:rPr lang="en-US" sz="2800" b="1" dirty="0">
                <a:latin typeface="Arial" panose="020B0604020202020204" pitchFamily="34" charset="0"/>
                <a:cs typeface="Arial" panose="020B0604020202020204" pitchFamily="34" charset="0"/>
              </a:rPr>
              <a:t>’</a:t>
            </a:r>
            <a:r>
              <a:rPr lang="ru-RU" sz="2800" b="1" dirty="0">
                <a:latin typeface="Arial" panose="020B0604020202020204" pitchFamily="34" charset="0"/>
                <a:cs typeface="Arial" panose="020B0604020202020204" pitchFamily="34" charset="0"/>
              </a:rPr>
              <a:t>язів в </a:t>
            </a:r>
            <a:r>
              <a:rPr lang="ru-RU" sz="2800" b="1" dirty="0" err="1">
                <a:latin typeface="Arial" panose="020B0604020202020204" pitchFamily="34" charset="0"/>
                <a:cs typeface="Arial" panose="020B0604020202020204" pitchFamily="34" charset="0"/>
              </a:rPr>
              <a:t>ідентичних</a:t>
            </a:r>
            <a:r>
              <a:rPr lang="ru-RU" sz="2800" b="1" dirty="0">
                <a:latin typeface="Arial" panose="020B0604020202020204" pitchFamily="34" charset="0"/>
                <a:cs typeface="Arial" panose="020B0604020202020204" pitchFamily="34" charset="0"/>
              </a:rPr>
              <a:t> </a:t>
            </a:r>
            <a:r>
              <a:rPr lang="ru-RU" sz="2800" b="1" dirty="0" err="1" smtClean="0">
                <a:latin typeface="Arial" panose="020B0604020202020204" pitchFamily="34" charset="0"/>
                <a:cs typeface="Arial" panose="020B0604020202020204" pitchFamily="34" charset="0"/>
              </a:rPr>
              <a:t>кругових</a:t>
            </a:r>
            <a:r>
              <a:rPr lang="ru-RU" sz="2800" b="1" dirty="0" smtClean="0">
                <a:latin typeface="Arial" panose="020B0604020202020204" pitchFamily="34" charset="0"/>
                <a:cs typeface="Arial" panose="020B0604020202020204" pitchFamily="34" charset="0"/>
              </a:rPr>
              <a:t> </a:t>
            </a:r>
            <a:r>
              <a:rPr lang="ru-RU" sz="2800" b="1" dirty="0" err="1" smtClean="0">
                <a:latin typeface="Arial" panose="020B0604020202020204" pitchFamily="34" charset="0"/>
                <a:cs typeface="Arial" panose="020B0604020202020204" pitchFamily="34" charset="0"/>
              </a:rPr>
              <a:t>рухах</a:t>
            </a:r>
            <a:r>
              <a:rPr lang="ru-RU" sz="2800" b="1" dirty="0">
                <a:latin typeface="Arial" panose="020B0604020202020204" pitchFamily="34" charset="0"/>
                <a:cs typeface="Arial" panose="020B0604020202020204" pitchFamily="34" charset="0"/>
              </a:rPr>
              <a:t> у</a:t>
            </a:r>
            <a:r>
              <a:rPr lang="ru-RU" sz="2800" b="1" dirty="0" smtClean="0">
                <a:latin typeface="Arial" panose="020B0604020202020204" pitchFamily="34" charset="0"/>
                <a:cs typeface="Arial" panose="020B0604020202020204" pitchFamily="34" charset="0"/>
              </a:rPr>
              <a:t> </a:t>
            </a:r>
            <a:r>
              <a:rPr lang="ru-RU" sz="2800" b="1" dirty="0">
                <a:latin typeface="Arial" panose="020B0604020202020204" pitchFamily="34" charset="0"/>
                <a:cs typeface="Arial" panose="020B0604020202020204" pitchFamily="34" charset="0"/>
              </a:rPr>
              <a:t>шести </a:t>
            </a:r>
            <a:r>
              <a:rPr lang="ru-RU" sz="2800" b="1" dirty="0" err="1" smtClean="0">
                <a:latin typeface="Arial" panose="020B0604020202020204" pitchFamily="34" charset="0"/>
                <a:cs typeface="Arial" panose="020B0604020202020204" pitchFamily="34" charset="0"/>
              </a:rPr>
              <a:t>тестованих</a:t>
            </a:r>
            <a:r>
              <a:rPr lang="ru-RU" sz="2800" b="1" dirty="0" smtClean="0">
                <a:latin typeface="Arial" panose="020B0604020202020204" pitchFamily="34" charset="0"/>
                <a:cs typeface="Arial" panose="020B0604020202020204" pitchFamily="34" charset="0"/>
              </a:rPr>
              <a:t> </a:t>
            </a:r>
            <a:r>
              <a:rPr lang="ru-RU" sz="2800" b="1" dirty="0" err="1" smtClean="0">
                <a:latin typeface="Arial" panose="020B0604020202020204" pitchFamily="34" charset="0"/>
                <a:cs typeface="Arial" panose="020B0604020202020204" pitchFamily="34" charset="0"/>
              </a:rPr>
              <a:t>осіб</a:t>
            </a:r>
            <a:endParaRPr lang="ru-RU" sz="2800" b="1"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10</a:t>
            </a:fld>
            <a:endParaRPr lang="ru-RU" sz="1600" b="1" dirty="0">
              <a:solidFill>
                <a:schemeClr val="tx1"/>
              </a:solidFill>
              <a:latin typeface="Arial" panose="020B0604020202020204" pitchFamily="34" charset="0"/>
              <a:cs typeface="Arial" panose="020B0604020202020204" pitchFamily="34" charset="0"/>
            </a:endParaRPr>
          </a:p>
        </p:txBody>
      </p:sp>
      <p:sp>
        <p:nvSpPr>
          <p:cNvPr id="3" name="Прямоугольник 2">
            <a:extLst>
              <a:ext uri="{FF2B5EF4-FFF2-40B4-BE49-F238E27FC236}">
                <a16:creationId xmlns:a16="http://schemas.microsoft.com/office/drawing/2014/main" xmlns="" id="{10D620DD-C16C-45F9-8440-90FF2F83806B}"/>
              </a:ext>
            </a:extLst>
          </p:cNvPr>
          <p:cNvSpPr/>
          <p:nvPr/>
        </p:nvSpPr>
        <p:spPr>
          <a:xfrm>
            <a:off x="8082988" y="2274838"/>
            <a:ext cx="3919959" cy="2862322"/>
          </a:xfrm>
          <a:prstGeom prst="rect">
            <a:avLst/>
          </a:prstGeom>
        </p:spPr>
        <p:txBody>
          <a:bodyPr wrap="square">
            <a:spAutoFit/>
          </a:bodyPr>
          <a:lstStyle/>
          <a:p>
            <a:pPr>
              <a:lnSpc>
                <a:spcPct val="100000"/>
              </a:lnSpc>
            </a:pPr>
            <a:r>
              <a:rPr lang="en-US" b="1" dirty="0">
                <a:latin typeface="Symbol" panose="05050102010706020507" pitchFamily="18" charset="2"/>
                <a:cs typeface="Arial" panose="020B0604020202020204" pitchFamily="34" charset="0"/>
              </a:rPr>
              <a:t>Q</a:t>
            </a:r>
            <a:r>
              <a:rPr lang="uk-UA" b="1" dirty="0">
                <a:latin typeface="Arial" panose="020B0604020202020204" pitchFamily="34" charset="0"/>
                <a:cs typeface="Arial" panose="020B0604020202020204" pitchFamily="34" charset="0"/>
              </a:rPr>
              <a:t> - зовнішні кути у  відповідних суглобах , град. (</a:t>
            </a:r>
            <a:r>
              <a:rPr lang="en-US" b="1" i="1" u="sng" dirty="0" err="1" smtClean="0">
                <a:latin typeface="Arial" panose="020B0604020202020204" pitchFamily="34" charset="0"/>
                <a:cs typeface="Arial" panose="020B0604020202020204" pitchFamily="34" charset="0"/>
              </a:rPr>
              <a:t>deg</a:t>
            </a:r>
            <a:r>
              <a:rPr lang="uk-UA" b="1" dirty="0" smtClean="0">
                <a:latin typeface="Arial" panose="020B0604020202020204" pitchFamily="34" charset="0"/>
                <a:cs typeface="Arial" panose="020B0604020202020204" pitchFamily="34" charset="0"/>
              </a:rPr>
              <a:t>)</a:t>
            </a:r>
            <a:endParaRPr lang="uk-UA" b="1" dirty="0">
              <a:latin typeface="Arial" panose="020B0604020202020204" pitchFamily="34" charset="0"/>
              <a:cs typeface="Arial" panose="020B0604020202020204" pitchFamily="34" charset="0"/>
            </a:endParaRPr>
          </a:p>
          <a:p>
            <a:pPr marL="285750" indent="-285750">
              <a:lnSpc>
                <a:spcPct val="100000"/>
              </a:lnSpc>
              <a:buFont typeface="Symbol" panose="05050102010706020507" pitchFamily="18" charset="2"/>
              <a:buChar char="Q"/>
            </a:pPr>
            <a:endParaRPr lang="uk-UA" b="1" dirty="0">
              <a:latin typeface="Arial" panose="020B0604020202020204" pitchFamily="34" charset="0"/>
              <a:cs typeface="Arial" panose="020B0604020202020204" pitchFamily="34" charset="0"/>
            </a:endParaRPr>
          </a:p>
          <a:p>
            <a:pPr>
              <a:lnSpc>
                <a:spcPct val="100000"/>
              </a:lnSpc>
            </a:pPr>
            <a:r>
              <a:rPr lang="uk-UA" b="1" dirty="0">
                <a:latin typeface="Arial" panose="020B0604020202020204" pitchFamily="34" charset="0"/>
                <a:cs typeface="Arial" panose="020B0604020202020204" pitchFamily="34" charset="0"/>
              </a:rPr>
              <a:t>Рівні ЕМГ- активності нормовані відносно максимальних значень ЕМГ для кожного </a:t>
            </a:r>
            <a:r>
              <a:rPr lang="uk-UA" b="1" dirty="0" err="1">
                <a:latin typeface="Arial" panose="020B0604020202020204" pitchFamily="34" charset="0"/>
                <a:cs typeface="Arial" panose="020B0604020202020204" pitchFamily="34" charset="0"/>
              </a:rPr>
              <a:t>тестованого</a:t>
            </a:r>
            <a:r>
              <a:rPr lang="uk-UA" b="1" dirty="0">
                <a:latin typeface="Arial" panose="020B0604020202020204" pitchFamily="34" charset="0"/>
                <a:cs typeface="Arial" panose="020B0604020202020204" pitchFamily="34" charset="0"/>
              </a:rPr>
              <a:t>.  </a:t>
            </a:r>
          </a:p>
          <a:p>
            <a:pPr>
              <a:lnSpc>
                <a:spcPct val="100000"/>
              </a:lnSpc>
            </a:pPr>
            <a:endParaRPr lang="uk-UA" b="1" dirty="0">
              <a:latin typeface="Arial" panose="020B0604020202020204" pitchFamily="34" charset="0"/>
              <a:cs typeface="Arial" panose="020B0604020202020204" pitchFamily="34" charset="0"/>
            </a:endParaRPr>
          </a:p>
          <a:p>
            <a:pPr>
              <a:lnSpc>
                <a:spcPct val="100000"/>
              </a:lnSpc>
            </a:pPr>
            <a:r>
              <a:rPr lang="uk-UA" b="1" dirty="0">
                <a:latin typeface="Arial" panose="020B0604020202020204" pitchFamily="34" charset="0"/>
                <a:cs typeface="Arial" panose="020B0604020202020204" pitchFamily="34" charset="0"/>
              </a:rPr>
              <a:t>Визначення зон  траєкторій руху для м’язів ліктьового (І –</a:t>
            </a:r>
            <a:r>
              <a:rPr lang="en-US" b="1" dirty="0">
                <a:latin typeface="Arial" panose="020B0604020202020204" pitchFamily="34" charset="0"/>
                <a:cs typeface="Arial" panose="020B0604020202020204" pitchFamily="34" charset="0"/>
              </a:rPr>
              <a:t> III</a:t>
            </a:r>
            <a:r>
              <a:rPr lang="uk-UA" b="1" dirty="0">
                <a:latin typeface="Arial" panose="020B0604020202020204" pitchFamily="34" charset="0"/>
                <a:cs typeface="Arial" panose="020B0604020202020204" pitchFamily="34" charset="0"/>
              </a:rPr>
              <a:t>) та плечового (</a:t>
            </a:r>
            <a:r>
              <a:rPr lang="en-US" b="1" dirty="0">
                <a:latin typeface="Arial" panose="020B0604020202020204" pitchFamily="34" charset="0"/>
                <a:cs typeface="Arial" panose="020B0604020202020204" pitchFamily="34" charset="0"/>
              </a:rPr>
              <a:t>IV-VI</a:t>
            </a:r>
            <a:r>
              <a:rPr lang="uk-UA" b="1" dirty="0">
                <a:latin typeface="Arial" panose="020B0604020202020204" pitchFamily="34" charset="0"/>
                <a:cs typeface="Arial" panose="020B0604020202020204" pitchFamily="34" charset="0"/>
              </a:rPr>
              <a:t>)  суглобів</a:t>
            </a:r>
            <a:r>
              <a:rPr lang="ru-RU" b="1" dirty="0">
                <a:latin typeface="Arial" panose="020B0604020202020204" pitchFamily="34" charset="0"/>
                <a:cs typeface="Arial" panose="020B0604020202020204" pitchFamily="34" charset="0"/>
              </a:rPr>
              <a:t>.</a:t>
            </a:r>
            <a:endParaRPr lang="uk-UA" b="1" dirty="0">
              <a:latin typeface="Arial" panose="020B0604020202020204" pitchFamily="34" charset="0"/>
              <a:cs typeface="Arial" panose="020B0604020202020204" pitchFamily="34" charset="0"/>
            </a:endParaRPr>
          </a:p>
        </p:txBody>
      </p:sp>
      <p:pic>
        <p:nvPicPr>
          <p:cNvPr id="9" name="Объект 8"/>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510728" y="842894"/>
            <a:ext cx="7005589" cy="5726210"/>
          </a:xfrm>
        </p:spPr>
      </p:pic>
    </p:spTree>
    <p:extLst>
      <p:ext uri="{BB962C8B-B14F-4D97-AF65-F5344CB8AC3E}">
        <p14:creationId xmlns:p14="http://schemas.microsoft.com/office/powerpoint/2010/main" xmlns="" val="2776606720"/>
      </p:ext>
    </p:extLst>
  </p:cSld>
  <p:clrMapOvr>
    <a:masterClrMapping/>
  </p:clrMapOvr>
  <mc:AlternateContent xmlns:mc="http://schemas.openxmlformats.org/markup-compatibility/2006">
    <mc:Choice xmlns:p14="http://schemas.microsoft.com/office/powerpoint/2010/main" xmlns="" Requires="p14">
      <p:transition spd="slow" p14:dur="2000" advTm="70709"/>
    </mc:Choice>
    <mc:Fallback>
      <p:transition spd="slow" advTm="70709"/>
    </mc:Fallback>
  </mc:AlternateContent>
  <p:timing>
    <p:tnLst>
      <p:par>
        <p:cTn id="1" dur="indefinite" restart="never" nodeType="tmRoot"/>
      </p:par>
    </p:tnLst>
  </p:timing>
  <p:extLst mod="1"/>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80305"/>
            <a:ext cx="10515600" cy="1145259"/>
          </a:xfrm>
        </p:spPr>
        <p:txBody>
          <a:bodyPr>
            <a:normAutofit/>
          </a:bodyPr>
          <a:lstStyle/>
          <a:p>
            <a:pPr algn="ctr"/>
            <a:r>
              <a:rPr lang="ru-RU" sz="2400" b="1" dirty="0">
                <a:latin typeface="Arial" panose="020B0604020202020204" pitchFamily="34" charset="0"/>
                <a:cs typeface="Arial" panose="020B0604020202020204" pitchFamily="34" charset="0"/>
              </a:rPr>
              <a:t>Д</a:t>
            </a:r>
            <a:r>
              <a:rPr lang="uk-UA" sz="2400" b="1" dirty="0" err="1" smtClean="0">
                <a:latin typeface="Arial" panose="020B0604020202020204" pitchFamily="34" charset="0"/>
                <a:cs typeface="Arial" panose="020B0604020202020204" pitchFamily="34" charset="0"/>
              </a:rPr>
              <a:t>ослідження</a:t>
            </a:r>
            <a:r>
              <a:rPr lang="uk-UA" sz="2400" dirty="0" smtClean="0">
                <a:latin typeface="Arial" panose="020B0604020202020204" pitchFamily="34" charset="0"/>
                <a:cs typeface="Arial" panose="020B0604020202020204" pitchFamily="34" charset="0"/>
              </a:rPr>
              <a:t> </a:t>
            </a:r>
            <a:r>
              <a:rPr lang="uk-UA" sz="2400" b="1" dirty="0">
                <a:latin typeface="Arial" panose="020B0604020202020204" pitchFamily="34" charset="0"/>
                <a:cs typeface="Arial" panose="020B0604020202020204" pitchFamily="34" charset="0"/>
              </a:rPr>
              <a:t>бімануальних </a:t>
            </a:r>
            <a:r>
              <a:rPr lang="uk-UA" sz="2400" b="1" dirty="0" smtClean="0">
                <a:latin typeface="Arial" panose="020B0604020202020204" pitchFamily="34" charset="0"/>
                <a:cs typeface="Arial" panose="020B0604020202020204" pitchFamily="34" charset="0"/>
              </a:rPr>
              <a:t>рухів, що імітують парне </a:t>
            </a:r>
            <a:r>
              <a:rPr lang="uk-UA" sz="2400" b="1" dirty="0">
                <a:latin typeface="Arial" panose="020B0604020202020204" pitchFamily="34" charset="0"/>
                <a:cs typeface="Arial" panose="020B0604020202020204" pitchFamily="34" charset="0"/>
              </a:rPr>
              <a:t>веслування</a:t>
            </a:r>
            <a:endParaRPr lang="ru-RU" sz="2400" dirty="0"/>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11</a:t>
            </a:fld>
            <a:endParaRPr lang="ru-RU" sz="1600" b="1" dirty="0">
              <a:solidFill>
                <a:schemeClr val="tx1"/>
              </a:solidFill>
              <a:latin typeface="Arial" panose="020B0604020202020204" pitchFamily="34" charset="0"/>
              <a:cs typeface="Arial" panose="020B0604020202020204" pitchFamily="34" charset="0"/>
            </a:endParaRPr>
          </a:p>
        </p:txBody>
      </p:sp>
      <p:sp>
        <p:nvSpPr>
          <p:cNvPr id="6" name="Текст 3"/>
          <p:cNvSpPr txBox="1">
            <a:spLocks/>
          </p:cNvSpPr>
          <p:nvPr/>
        </p:nvSpPr>
        <p:spPr>
          <a:xfrm>
            <a:off x="190369" y="4513749"/>
            <a:ext cx="5134505" cy="530668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i="1" dirty="0">
                <a:latin typeface="Arial" panose="020B0604020202020204" pitchFamily="34" charset="0"/>
                <a:ea typeface="Symbol" panose="05050102010706020507" pitchFamily="18" charset="2"/>
                <a:cs typeface="Arial" panose="020B0604020202020204" pitchFamily="34" charset="0"/>
              </a:rPr>
              <a:t>O</a:t>
            </a:r>
            <a:r>
              <a:rPr lang="en-US" sz="1600" b="1" i="1" baseline="-25000" dirty="0">
                <a:latin typeface="Arial" panose="020B0604020202020204" pitchFamily="34" charset="0"/>
                <a:ea typeface="Symbol" panose="05050102010706020507" pitchFamily="18" charset="2"/>
                <a:cs typeface="Arial" panose="020B0604020202020204" pitchFamily="34" charset="0"/>
              </a:rPr>
              <a:t>R</a:t>
            </a:r>
            <a:r>
              <a:rPr lang="ru-RU" sz="1600" b="1" i="1" baseline="-25000" dirty="0">
                <a:latin typeface="Arial" panose="020B0604020202020204" pitchFamily="34" charset="0"/>
                <a:ea typeface="Symbol" panose="05050102010706020507" pitchFamily="18" charset="2"/>
                <a:cs typeface="Arial" panose="020B0604020202020204" pitchFamily="34" charset="0"/>
              </a:rPr>
              <a:t>,</a:t>
            </a:r>
            <a:r>
              <a:rPr lang="ru-RU" sz="1600" b="1" i="1" dirty="0">
                <a:latin typeface="Arial" panose="020B0604020202020204" pitchFamily="34" charset="0"/>
                <a:ea typeface="Symbol" panose="05050102010706020507" pitchFamily="18" charset="2"/>
                <a:cs typeface="Arial" panose="020B0604020202020204" pitchFamily="34" charset="0"/>
              </a:rPr>
              <a:t> </a:t>
            </a:r>
            <a:r>
              <a:rPr lang="en-US" sz="1600" b="1" i="1" dirty="0">
                <a:latin typeface="Arial" panose="020B0604020202020204" pitchFamily="34" charset="0"/>
                <a:ea typeface="Symbol" panose="05050102010706020507" pitchFamily="18" charset="2"/>
                <a:cs typeface="Arial" panose="020B0604020202020204" pitchFamily="34" charset="0"/>
              </a:rPr>
              <a:t>O</a:t>
            </a:r>
            <a:r>
              <a:rPr lang="en-US" sz="1600" b="1" i="1" baseline="-25000" dirty="0">
                <a:latin typeface="Arial" panose="020B0604020202020204" pitchFamily="34" charset="0"/>
                <a:ea typeface="Symbol" panose="05050102010706020507" pitchFamily="18" charset="2"/>
                <a:cs typeface="Arial" panose="020B0604020202020204" pitchFamily="34" charset="0"/>
              </a:rPr>
              <a:t>L</a:t>
            </a:r>
            <a:r>
              <a:rPr lang="uk-UA" sz="1600" b="1" i="1" dirty="0">
                <a:latin typeface="Arial" panose="020B0604020202020204" pitchFamily="34" charset="0"/>
                <a:ea typeface="Symbol" panose="05050102010706020507" pitchFamily="18" charset="2"/>
                <a:cs typeface="Arial" panose="020B0604020202020204" pitchFamily="34" charset="0"/>
              </a:rPr>
              <a:t> </a:t>
            </a:r>
            <a:r>
              <a:rPr lang="uk-UA" sz="1600" i="1" dirty="0">
                <a:latin typeface="Arial" panose="020B0604020202020204" pitchFamily="34" charset="0"/>
                <a:ea typeface="Symbol" panose="05050102010706020507" pitchFamily="18" charset="2"/>
                <a:cs typeface="Arial" panose="020B0604020202020204" pitchFamily="34" charset="0"/>
              </a:rPr>
              <a:t>– </a:t>
            </a:r>
            <a:r>
              <a:rPr lang="uk-UA" sz="1600" dirty="0">
                <a:latin typeface="Arial" panose="020B0604020202020204" pitchFamily="34" charset="0"/>
                <a:ea typeface="Symbol" panose="05050102010706020507" pitchFamily="18" charset="2"/>
                <a:cs typeface="Arial" panose="020B0604020202020204" pitchFamily="34" charset="0"/>
              </a:rPr>
              <a:t>осі обертання </a:t>
            </a:r>
            <a:r>
              <a:rPr lang="uk-UA" sz="1600" dirty="0" smtClean="0">
                <a:latin typeface="Arial" panose="020B0604020202020204" pitchFamily="34" charset="0"/>
                <a:ea typeface="Symbol" panose="05050102010706020507" pitchFamily="18" charset="2"/>
                <a:cs typeface="Arial" panose="020B0604020202020204" pitchFamily="34" charset="0"/>
              </a:rPr>
              <a:t>важелів;</a:t>
            </a:r>
            <a:endParaRPr lang="en-US" sz="1600" dirty="0">
              <a:latin typeface="Arial" panose="020B0604020202020204" pitchFamily="34" charset="0"/>
              <a:ea typeface="Symbol" panose="05050102010706020507" pitchFamily="18" charset="2"/>
              <a:cs typeface="Arial" panose="020B0604020202020204" pitchFamily="34" charset="0"/>
            </a:endParaRPr>
          </a:p>
          <a:p>
            <a:pPr>
              <a:lnSpc>
                <a:spcPct val="100000"/>
              </a:lnSpc>
            </a:pPr>
            <a:r>
              <a:rPr lang="uk-UA" sz="1600" b="1" i="1" dirty="0">
                <a:latin typeface="Arial" panose="020B0604020202020204" pitchFamily="34" charset="0"/>
                <a:ea typeface="Symbol" panose="05050102010706020507" pitchFamily="18" charset="2"/>
                <a:cs typeface="Arial" panose="020B0604020202020204" pitchFamily="34" charset="0"/>
              </a:rPr>
              <a:t>θ</a:t>
            </a:r>
            <a:r>
              <a:rPr lang="en-US" sz="1600" b="1" i="1" baseline="-25000" dirty="0">
                <a:latin typeface="Arial" panose="020B0604020202020204" pitchFamily="34" charset="0"/>
                <a:ea typeface="Symbol" panose="05050102010706020507" pitchFamily="18" charset="2"/>
                <a:cs typeface="Arial" panose="020B0604020202020204" pitchFamily="34" charset="0"/>
              </a:rPr>
              <a:t>R</a:t>
            </a:r>
            <a:r>
              <a:rPr lang="uk-UA" sz="1600" b="1" i="1" baseline="-25000" dirty="0">
                <a:latin typeface="Arial" panose="020B0604020202020204" pitchFamily="34" charset="0"/>
                <a:ea typeface="Symbol" panose="05050102010706020507" pitchFamily="18" charset="2"/>
                <a:cs typeface="Arial" panose="020B0604020202020204" pitchFamily="34" charset="0"/>
              </a:rPr>
              <a:t> </a:t>
            </a:r>
            <a:r>
              <a:rPr lang="uk-UA" sz="1600" dirty="0">
                <a:latin typeface="Arial" panose="020B0604020202020204" pitchFamily="34" charset="0"/>
                <a:ea typeface="Symbol" panose="05050102010706020507" pitchFamily="18" charset="2"/>
                <a:cs typeface="Arial" panose="020B0604020202020204" pitchFamily="34" charset="0"/>
              </a:rPr>
              <a:t>та</a:t>
            </a:r>
            <a:r>
              <a:rPr lang="uk-UA" sz="1600" i="1" dirty="0">
                <a:latin typeface="Arial" panose="020B0604020202020204" pitchFamily="34" charset="0"/>
                <a:ea typeface="Symbol" panose="05050102010706020507" pitchFamily="18" charset="2"/>
                <a:cs typeface="Arial" panose="020B0604020202020204" pitchFamily="34" charset="0"/>
              </a:rPr>
              <a:t> </a:t>
            </a:r>
            <a:r>
              <a:rPr lang="uk-UA" sz="1600" b="1" i="1" dirty="0">
                <a:latin typeface="Arial" panose="020B0604020202020204" pitchFamily="34" charset="0"/>
                <a:ea typeface="Symbol" panose="05050102010706020507" pitchFamily="18" charset="2"/>
                <a:cs typeface="Arial" panose="020B0604020202020204" pitchFamily="34" charset="0"/>
              </a:rPr>
              <a:t>θ</a:t>
            </a:r>
            <a:r>
              <a:rPr lang="en-US" sz="1600" b="1" i="1" baseline="-25000" dirty="0">
                <a:latin typeface="Arial" panose="020B0604020202020204" pitchFamily="34" charset="0"/>
                <a:ea typeface="Symbol" panose="05050102010706020507" pitchFamily="18" charset="2"/>
                <a:cs typeface="Arial" panose="020B0604020202020204" pitchFamily="34" charset="0"/>
              </a:rPr>
              <a:t>L</a:t>
            </a:r>
            <a:r>
              <a:rPr lang="uk-UA" sz="1600" i="1" dirty="0">
                <a:latin typeface="Arial" panose="020B0604020202020204" pitchFamily="34" charset="0"/>
                <a:ea typeface="Symbol" panose="05050102010706020507" pitchFamily="18" charset="2"/>
                <a:cs typeface="Arial" panose="020B0604020202020204" pitchFamily="34" charset="0"/>
              </a:rPr>
              <a:t> – </a:t>
            </a:r>
            <a:r>
              <a:rPr lang="uk-UA" sz="1600" dirty="0">
                <a:latin typeface="Arial" panose="020B0604020202020204" pitchFamily="34" charset="0"/>
                <a:ea typeface="Symbol" panose="05050102010706020507" pitchFamily="18" charset="2"/>
                <a:cs typeface="Arial" panose="020B0604020202020204" pitchFamily="34" charset="0"/>
              </a:rPr>
              <a:t>робочі діапазони </a:t>
            </a:r>
            <a:r>
              <a:rPr lang="uk-UA" sz="1600" dirty="0" smtClean="0">
                <a:latin typeface="Arial" panose="020B0604020202020204" pitchFamily="34" charset="0"/>
                <a:ea typeface="Symbol" panose="05050102010706020507" pitchFamily="18" charset="2"/>
                <a:cs typeface="Arial" panose="020B0604020202020204" pitchFamily="34" charset="0"/>
              </a:rPr>
              <a:t>кутових </a:t>
            </a:r>
            <a:r>
              <a:rPr lang="uk-UA" sz="1600" dirty="0">
                <a:latin typeface="Arial" panose="020B0604020202020204" pitchFamily="34" charset="0"/>
                <a:ea typeface="Symbol" panose="05050102010706020507" pitchFamily="18" charset="2"/>
                <a:cs typeface="Arial" panose="020B0604020202020204" pitchFamily="34" charset="0"/>
              </a:rPr>
              <a:t>переміщень важелів. </a:t>
            </a:r>
          </a:p>
          <a:p>
            <a:r>
              <a:rPr lang="uk-UA" sz="1600" b="1" dirty="0">
                <a:latin typeface="Arial" panose="020B0604020202020204" pitchFamily="34" charset="0"/>
                <a:ea typeface="Symbol" panose="05050102010706020507" pitchFamily="18" charset="2"/>
                <a:cs typeface="Arial" panose="020B0604020202020204" pitchFamily="34" charset="0"/>
              </a:rPr>
              <a:t>С</a:t>
            </a:r>
            <a:r>
              <a:rPr lang="uk-UA" sz="1600" dirty="0">
                <a:latin typeface="Arial" panose="020B0604020202020204" pitchFamily="34" charset="0"/>
                <a:ea typeface="Symbol" panose="05050102010706020507" pitchFamily="18" charset="2"/>
                <a:cs typeface="Arial" panose="020B0604020202020204" pitchFamily="34" charset="0"/>
              </a:rPr>
              <a:t>- командний сигнал. </a:t>
            </a:r>
            <a:endParaRPr lang="en-US" sz="1600" dirty="0">
              <a:latin typeface="Arial" panose="020B0604020202020204" pitchFamily="34" charset="0"/>
              <a:ea typeface="Symbol" panose="05050102010706020507" pitchFamily="18" charset="2"/>
              <a:cs typeface="Arial" panose="020B0604020202020204" pitchFamily="34" charset="0"/>
            </a:endParaRPr>
          </a:p>
          <a:p>
            <a:pPr>
              <a:lnSpc>
                <a:spcPct val="100000"/>
              </a:lnSpc>
            </a:pPr>
            <a:r>
              <a:rPr lang="ru-RU" sz="1600" dirty="0">
                <a:latin typeface="Arial" panose="020B0604020202020204" pitchFamily="34" charset="0"/>
                <a:cs typeface="Arial" panose="020B0604020202020204" pitchFamily="34" charset="0"/>
              </a:rPr>
              <a:t>Суцільною стрілкою показано напрямок дії зовнішнього навантаження: </a:t>
            </a:r>
            <a:r>
              <a:rPr lang="ru-RU" sz="1600" b="1" dirty="0">
                <a:latin typeface="Arial" panose="020B0604020202020204" pitchFamily="34" charset="0"/>
                <a:cs typeface="Arial" panose="020B0604020202020204" pitchFamily="34" charset="0"/>
              </a:rPr>
              <a:t>розгинальне</a:t>
            </a:r>
            <a:r>
              <a:rPr lang="ru-RU" sz="1600" dirty="0">
                <a:latin typeface="Arial" panose="020B0604020202020204" pitchFamily="34" charset="0"/>
                <a:cs typeface="Arial" panose="020B0604020202020204" pitchFamily="34" charset="0"/>
              </a:rPr>
              <a:t> відносно фронтальної </a:t>
            </a:r>
            <a:r>
              <a:rPr lang="ru-RU" sz="1600" dirty="0" err="1">
                <a:latin typeface="Arial" panose="020B0604020202020204" pitchFamily="34" charset="0"/>
                <a:cs typeface="Arial" panose="020B0604020202020204" pitchFamily="34" charset="0"/>
              </a:rPr>
              <a:t>площини</a:t>
            </a:r>
            <a:r>
              <a:rPr lang="ru-RU" sz="1600" dirty="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тіла</a:t>
            </a:r>
            <a:r>
              <a:rPr lang="ru-RU" sz="1800" dirty="0">
                <a:latin typeface="Arial" panose="020B0604020202020204" pitchFamily="34" charset="0"/>
                <a:cs typeface="Arial" panose="020B0604020202020204" pitchFamily="34" charset="0"/>
              </a:rPr>
              <a:t>.</a:t>
            </a:r>
            <a:endParaRPr lang="uk-UA" sz="1800" i="1" dirty="0">
              <a:latin typeface="Arial" panose="020B0604020202020204" pitchFamily="34" charset="0"/>
              <a:ea typeface="Symbol" panose="05050102010706020507" pitchFamily="18" charset="2"/>
              <a:cs typeface="Arial" panose="020B0604020202020204" pitchFamily="34" charset="0"/>
            </a:endParaRPr>
          </a:p>
          <a:p>
            <a:endParaRPr lang="ru-RU" sz="1800" dirty="0">
              <a:latin typeface="Arial" panose="020B0604020202020204" pitchFamily="34" charset="0"/>
              <a:cs typeface="Arial" panose="020B0604020202020204" pitchFamily="34" charset="0"/>
            </a:endParaRPr>
          </a:p>
        </p:txBody>
      </p:sp>
      <p:pic>
        <p:nvPicPr>
          <p:cNvPr id="7" name="Объект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350405" y="813560"/>
            <a:ext cx="6625695" cy="5523740"/>
          </a:xfrm>
          <a:prstGeom prst="rect">
            <a:avLst/>
          </a:prstGeom>
        </p:spPr>
      </p:pic>
      <p:sp>
        <p:nvSpPr>
          <p:cNvPr id="3" name="Прямоугольник 2"/>
          <p:cNvSpPr/>
          <p:nvPr/>
        </p:nvSpPr>
        <p:spPr>
          <a:xfrm>
            <a:off x="164838" y="813560"/>
            <a:ext cx="5692462" cy="3539430"/>
          </a:xfrm>
          <a:prstGeom prst="rect">
            <a:avLst/>
          </a:prstGeom>
        </p:spPr>
        <p:txBody>
          <a:bodyPr wrap="square">
            <a:spAutoFit/>
          </a:bodyPr>
          <a:lstStyle/>
          <a:p>
            <a:r>
              <a:rPr lang="ru-RU" sz="1600" b="1" dirty="0">
                <a:latin typeface="Arial" panose="020B0604020202020204" pitchFamily="34" charset="0"/>
                <a:cs typeface="Arial" panose="020B0604020202020204" pitchFamily="34" charset="0"/>
              </a:rPr>
              <a:t>ЕМГ-</a:t>
            </a:r>
            <a:r>
              <a:rPr lang="ru-RU" sz="1600" b="1" dirty="0" err="1">
                <a:latin typeface="Arial" panose="020B0604020202020204" pitchFamily="34" charset="0"/>
                <a:cs typeface="Arial" panose="020B0604020202020204" pitchFamily="34" charset="0"/>
              </a:rPr>
              <a:t>відводилися</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від</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наступних</a:t>
            </a:r>
            <a:r>
              <a:rPr lang="ru-RU" sz="1600" b="1" dirty="0">
                <a:latin typeface="Arial" panose="020B0604020202020204" pitchFamily="34" charset="0"/>
                <a:cs typeface="Arial" panose="020B0604020202020204" pitchFamily="34" charset="0"/>
              </a:rPr>
              <a:t> </a:t>
            </a:r>
            <a:r>
              <a:rPr lang="ru-RU" sz="1600" b="1" dirty="0" err="1">
                <a:latin typeface="Arial" panose="020B0604020202020204" pitchFamily="34" charset="0"/>
                <a:cs typeface="Arial" panose="020B0604020202020204" pitchFamily="34" charset="0"/>
              </a:rPr>
              <a:t>м’язів</a:t>
            </a:r>
            <a:r>
              <a:rPr lang="ru-RU" sz="1600" b="1" dirty="0">
                <a:latin typeface="Arial" panose="020B0604020202020204" pitchFamily="34" charset="0"/>
                <a:cs typeface="Arial" panose="020B0604020202020204" pitchFamily="34" charset="0"/>
              </a:rPr>
              <a:t> </a:t>
            </a:r>
            <a:r>
              <a:rPr lang="ru-RU" sz="1600" b="1" dirty="0" err="1" smtClean="0">
                <a:latin typeface="Arial" panose="020B0604020202020204" pitchFamily="34" charset="0"/>
                <a:cs typeface="Arial" panose="020B0604020202020204" pitchFamily="34" charset="0"/>
              </a:rPr>
              <a:t>плечового</a:t>
            </a:r>
            <a:endParaRPr lang="ru-RU" sz="1600" b="1" dirty="0" smtClean="0">
              <a:latin typeface="Arial" panose="020B0604020202020204" pitchFamily="34" charset="0"/>
              <a:cs typeface="Arial" panose="020B0604020202020204" pitchFamily="34" charset="0"/>
            </a:endParaRPr>
          </a:p>
          <a:p>
            <a:r>
              <a:rPr lang="ru-RU" sz="1600" b="1" dirty="0">
                <a:latin typeface="Arial" panose="020B0604020202020204" pitchFamily="34" charset="0"/>
                <a:cs typeface="Arial" panose="020B0604020202020204" pitchFamily="34" charset="0"/>
              </a:rPr>
              <a:t>п</a:t>
            </a:r>
            <a:r>
              <a:rPr lang="ru-RU" sz="1600" b="1" dirty="0" smtClean="0">
                <a:latin typeface="Arial" panose="020B0604020202020204" pitchFamily="34" charset="0"/>
                <a:cs typeface="Arial" panose="020B0604020202020204" pitchFamily="34" charset="0"/>
              </a:rPr>
              <a:t>ояса та </a:t>
            </a:r>
            <a:r>
              <a:rPr lang="ru-RU" sz="1600" b="1" dirty="0">
                <a:latin typeface="Arial" panose="020B0604020202020204" pitchFamily="34" charset="0"/>
                <a:cs typeface="Arial" panose="020B0604020202020204" pitchFamily="34" charset="0"/>
              </a:rPr>
              <a:t>плеча</a:t>
            </a:r>
            <a:r>
              <a:rPr lang="ru-RU" sz="1600" b="1" dirty="0" smtClean="0">
                <a:latin typeface="Arial" panose="020B0604020202020204" pitchFamily="34" charset="0"/>
                <a:cs typeface="Arial" panose="020B0604020202020204" pitchFamily="34" charset="0"/>
              </a:rPr>
              <a:t>:</a:t>
            </a:r>
          </a:p>
          <a:p>
            <a:endParaRPr lang="ru-RU" sz="1600" b="1" dirty="0">
              <a:latin typeface="Arial" panose="020B060402020202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delteoideus</a:t>
            </a:r>
            <a:r>
              <a:rPr lang="en-US" sz="1600" b="1" dirty="0">
                <a:latin typeface="Arial" panose="020B0604020202020204" pitchFamily="34" charset="0"/>
                <a:cs typeface="Arial" panose="020B0604020202020204" pitchFamily="34" charset="0"/>
              </a:rPr>
              <a:t>, pars </a:t>
            </a:r>
            <a:r>
              <a:rPr lang="en-US" sz="1600" b="1" dirty="0" err="1">
                <a:latin typeface="Arial" panose="020B0604020202020204" pitchFamily="34" charset="0"/>
                <a:cs typeface="Arial" panose="020B0604020202020204" pitchFamily="34" charset="0"/>
              </a:rPr>
              <a:t>scapularis</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(D </a:t>
            </a:r>
            <a:r>
              <a:rPr lang="en-US" sz="1600" dirty="0" err="1">
                <a:latin typeface="Arial" panose="020B0604020202020204" pitchFamily="34" charset="0"/>
                <a:cs typeface="Arial" panose="020B0604020202020204" pitchFamily="34" charset="0"/>
              </a:rPr>
              <a:t>ps</a:t>
            </a:r>
            <a:r>
              <a:rPr lang="en-US"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екстензор</a:t>
            </a:r>
            <a:r>
              <a:rPr lang="ru-RU" sz="1600" dirty="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плечового</a:t>
            </a:r>
            <a:r>
              <a:rPr lang="ru-RU" sz="1600" dirty="0" smtClean="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суглоба</a:t>
            </a:r>
            <a:r>
              <a:rPr lang="ru-RU" sz="1600" dirty="0">
                <a:latin typeface="Arial" panose="020B0604020202020204" pitchFamily="34" charset="0"/>
                <a:cs typeface="Arial" panose="020B0604020202020204" pitchFamily="34" charset="0"/>
              </a:rPr>
              <a:t>). </a:t>
            </a:r>
          </a:p>
          <a:p>
            <a:r>
              <a:rPr lang="en-US" sz="1600" b="1" dirty="0">
                <a:latin typeface="Arial" panose="020B0604020202020204" pitchFamily="34" charset="0"/>
                <a:cs typeface="Arial" panose="020B0604020202020204" pitchFamily="34" charset="0"/>
              </a:rPr>
              <a:t>m. pectoralis major </a:t>
            </a:r>
            <a:r>
              <a:rPr lang="en-US" sz="1600" dirty="0">
                <a:latin typeface="Arial" panose="020B0604020202020204" pitchFamily="34" charset="0"/>
                <a:cs typeface="Arial" panose="020B0604020202020204" pitchFamily="34" charset="0"/>
              </a:rPr>
              <a:t>(Pm, </a:t>
            </a:r>
            <a:r>
              <a:rPr lang="ru-RU" sz="1600" dirty="0">
                <a:latin typeface="Arial" panose="020B0604020202020204" pitchFamily="34" charset="0"/>
                <a:cs typeface="Arial" panose="020B0604020202020204" pitchFamily="34" charset="0"/>
              </a:rPr>
              <a:t>флексор </a:t>
            </a:r>
            <a:r>
              <a:rPr lang="ru-RU" sz="1600" dirty="0" err="1">
                <a:latin typeface="Arial" panose="020B0604020202020204" pitchFamily="34" charset="0"/>
                <a:cs typeface="Arial" panose="020B0604020202020204" pitchFamily="34" charset="0"/>
              </a:rPr>
              <a:t>плечового</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суглоба</a:t>
            </a:r>
            <a:r>
              <a:rPr lang="ru-RU" sz="1600" dirty="0" smtClean="0">
                <a:latin typeface="Arial" panose="020B0604020202020204" pitchFamily="34" charset="0"/>
                <a:cs typeface="Arial" panose="020B0604020202020204" pitchFamily="34" charset="0"/>
              </a:rPr>
              <a:t>);</a:t>
            </a:r>
          </a:p>
          <a:p>
            <a:r>
              <a:rPr lang="ru-RU" sz="1600" dirty="0" smtClean="0">
                <a:latin typeface="Arial" panose="020B0604020202020204" pitchFamily="34" charset="0"/>
                <a:cs typeface="Arial" panose="020B0604020202020204" pitchFamily="34" charset="0"/>
              </a:rPr>
              <a:t> </a:t>
            </a:r>
            <a:endParaRPr lang="ru-RU" sz="1600" dirty="0">
              <a:latin typeface="Arial" panose="020B060402020202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m</a:t>
            </a:r>
            <a:r>
              <a:rPr lang="en-US" sz="1600" b="1" dirty="0">
                <a:latin typeface="Arial" panose="020B0604020202020204" pitchFamily="34" charset="0"/>
                <a:cs typeface="Arial" panose="020B0604020202020204" pitchFamily="34" charset="0"/>
              </a:rPr>
              <a:t>. triceps </a:t>
            </a:r>
            <a:r>
              <a:rPr lang="en-US" sz="1600" b="1" dirty="0" err="1">
                <a:latin typeface="Arial" panose="020B0604020202020204" pitchFamily="34" charset="0"/>
                <a:cs typeface="Arial" panose="020B0604020202020204" pitchFamily="34" charset="0"/>
              </a:rPr>
              <a:t>brachii</a:t>
            </a:r>
            <a:r>
              <a:rPr lang="en-US" sz="1600" b="1" dirty="0">
                <a:latin typeface="Arial" panose="020B0604020202020204" pitchFamily="34" charset="0"/>
                <a:cs typeface="Arial" panose="020B0604020202020204" pitchFamily="34" charset="0"/>
              </a:rPr>
              <a:t>, caput </a:t>
            </a:r>
            <a:r>
              <a:rPr lang="en-US" sz="1600" b="1" dirty="0" err="1">
                <a:latin typeface="Arial" panose="020B0604020202020204" pitchFamily="34" charset="0"/>
                <a:cs typeface="Arial" panose="020B0604020202020204" pitchFamily="34" charset="0"/>
              </a:rPr>
              <a:t>longum</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(TB cl, </a:t>
            </a:r>
            <a:endParaRPr lang="ru-RU" sz="1600" dirty="0" smtClean="0">
              <a:latin typeface="Arial" panose="020B0604020202020204" pitchFamily="34" charset="0"/>
              <a:cs typeface="Arial" panose="020B0604020202020204" pitchFamily="34" charset="0"/>
            </a:endParaRPr>
          </a:p>
          <a:p>
            <a:r>
              <a:rPr lang="ru-RU" sz="1600" dirty="0" err="1" smtClean="0">
                <a:latin typeface="Arial" panose="020B0604020202020204" pitchFamily="34" charset="0"/>
                <a:cs typeface="Arial" panose="020B0604020202020204" pitchFamily="34" charset="0"/>
              </a:rPr>
              <a:t>двосуглобовий</a:t>
            </a:r>
            <a:r>
              <a:rPr lang="ru-RU" sz="1600" dirty="0" smtClean="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екстензор</a:t>
            </a:r>
            <a:r>
              <a:rPr lang="ru-RU" sz="1600" dirty="0">
                <a:latin typeface="Arial" panose="020B0604020202020204" pitchFamily="34" charset="0"/>
                <a:cs typeface="Arial" panose="020B0604020202020204" pitchFamily="34" charset="0"/>
              </a:rPr>
              <a:t>); </a:t>
            </a:r>
          </a:p>
          <a:p>
            <a:r>
              <a:rPr lang="en-US" sz="1600" b="1" dirty="0">
                <a:latin typeface="Arial" panose="020B0604020202020204" pitchFamily="34" charset="0"/>
                <a:cs typeface="Arial" panose="020B0604020202020204" pitchFamily="34" charset="0"/>
              </a:rPr>
              <a:t>m. biceps </a:t>
            </a:r>
            <a:r>
              <a:rPr lang="en-US" sz="1600" b="1" dirty="0" err="1">
                <a:latin typeface="Arial" panose="020B0604020202020204" pitchFamily="34" charset="0"/>
                <a:cs typeface="Arial" panose="020B0604020202020204" pitchFamily="34" charset="0"/>
              </a:rPr>
              <a:t>brachii</a:t>
            </a:r>
            <a:r>
              <a:rPr lang="en-US" sz="1600" b="1" dirty="0">
                <a:latin typeface="Arial" panose="020B0604020202020204" pitchFamily="34" charset="0"/>
                <a:cs typeface="Arial" panose="020B0604020202020204" pitchFamily="34" charset="0"/>
              </a:rPr>
              <a:t>, caput breve </a:t>
            </a:r>
            <a:r>
              <a:rPr lang="en-US" sz="1600" dirty="0">
                <a:latin typeface="Arial" panose="020B0604020202020204" pitchFamily="34" charset="0"/>
                <a:cs typeface="Arial" panose="020B0604020202020204" pitchFamily="34" charset="0"/>
              </a:rPr>
              <a:t>(BB </a:t>
            </a:r>
            <a:r>
              <a:rPr lang="en-US" sz="1600" dirty="0" err="1">
                <a:latin typeface="Arial" panose="020B0604020202020204" pitchFamily="34" charset="0"/>
                <a:cs typeface="Arial" panose="020B0604020202020204" pitchFamily="34" charset="0"/>
              </a:rPr>
              <a:t>cb</a:t>
            </a:r>
            <a:r>
              <a:rPr lang="en-US"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двосуглобовий</a:t>
            </a:r>
            <a:r>
              <a:rPr lang="ru-RU" sz="1600" dirty="0">
                <a:latin typeface="Arial" panose="020B0604020202020204" pitchFamily="34" charset="0"/>
                <a:cs typeface="Arial" panose="020B0604020202020204" pitchFamily="34" charset="0"/>
              </a:rPr>
              <a:t> флексор); </a:t>
            </a:r>
          </a:p>
          <a:p>
            <a:r>
              <a:rPr lang="en-US" sz="1600" b="1" dirty="0">
                <a:latin typeface="Arial" panose="020B0604020202020204" pitchFamily="34" charset="0"/>
                <a:cs typeface="Arial" panose="020B0604020202020204" pitchFamily="34" charset="0"/>
              </a:rPr>
              <a:t>m. biceps </a:t>
            </a:r>
            <a:r>
              <a:rPr lang="en-US" sz="1600" b="1" dirty="0" err="1">
                <a:latin typeface="Arial" panose="020B0604020202020204" pitchFamily="34" charset="0"/>
                <a:cs typeface="Arial" panose="020B0604020202020204" pitchFamily="34" charset="0"/>
              </a:rPr>
              <a:t>brachii</a:t>
            </a:r>
            <a:r>
              <a:rPr lang="en-US" sz="1600" b="1" dirty="0">
                <a:latin typeface="Arial" panose="020B0604020202020204" pitchFamily="34" charset="0"/>
                <a:cs typeface="Arial" panose="020B0604020202020204" pitchFamily="34" charset="0"/>
              </a:rPr>
              <a:t>, caput </a:t>
            </a:r>
            <a:r>
              <a:rPr lang="en-US" sz="1600" b="1" dirty="0" err="1">
                <a:latin typeface="Arial" panose="020B0604020202020204" pitchFamily="34" charset="0"/>
                <a:cs typeface="Arial" panose="020B0604020202020204" pitchFamily="34" charset="0"/>
              </a:rPr>
              <a:t>longum</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(BB cl, </a:t>
            </a:r>
            <a:r>
              <a:rPr lang="ru-RU" sz="1600" dirty="0">
                <a:latin typeface="Arial" panose="020B0604020202020204" pitchFamily="34" charset="0"/>
                <a:cs typeface="Arial" panose="020B0604020202020204" pitchFamily="34" charset="0"/>
              </a:rPr>
              <a:t>флексор </a:t>
            </a:r>
            <a:endParaRPr lang="ru-RU" sz="1600" dirty="0" smtClean="0">
              <a:latin typeface="Arial" panose="020B0604020202020204" pitchFamily="34" charset="0"/>
              <a:cs typeface="Arial" panose="020B0604020202020204" pitchFamily="34" charset="0"/>
            </a:endParaRPr>
          </a:p>
          <a:p>
            <a:r>
              <a:rPr lang="ru-RU" sz="1600" dirty="0" err="1" smtClean="0">
                <a:latin typeface="Arial" panose="020B0604020202020204" pitchFamily="34" charset="0"/>
                <a:cs typeface="Arial" panose="020B0604020202020204" pitchFamily="34" charset="0"/>
              </a:rPr>
              <a:t>ліктьового</a:t>
            </a:r>
            <a:r>
              <a:rPr lang="ru-RU" sz="1600" dirty="0" smtClean="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суглоба</a:t>
            </a:r>
            <a:r>
              <a:rPr lang="ru-RU" sz="1600" dirty="0">
                <a:latin typeface="Arial" panose="020B0604020202020204" pitchFamily="34" charset="0"/>
                <a:cs typeface="Arial" panose="020B0604020202020204" pitchFamily="34" charset="0"/>
              </a:rPr>
              <a:t>);</a:t>
            </a:r>
          </a:p>
          <a:p>
            <a:r>
              <a:rPr lang="ru-RU" sz="1600" b="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m. </a:t>
            </a:r>
            <a:r>
              <a:rPr lang="en-US" sz="1600" b="1" dirty="0" err="1">
                <a:latin typeface="Arial" panose="020B0604020202020204" pitchFamily="34" charset="0"/>
                <a:cs typeface="Arial" panose="020B0604020202020204" pitchFamily="34" charset="0"/>
              </a:rPr>
              <a:t>brachioradialis</a:t>
            </a:r>
            <a:r>
              <a:rPr lang="en-US" sz="1600" b="1"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(Br, </a:t>
            </a:r>
            <a:r>
              <a:rPr lang="ru-RU" sz="1600" dirty="0">
                <a:latin typeface="Arial" panose="020B0604020202020204" pitchFamily="34" charset="0"/>
                <a:cs typeface="Arial" panose="020B0604020202020204" pitchFamily="34" charset="0"/>
              </a:rPr>
              <a:t>флексор </a:t>
            </a:r>
            <a:r>
              <a:rPr lang="ru-RU" sz="1600" dirty="0" err="1">
                <a:latin typeface="Arial" panose="020B0604020202020204" pitchFamily="34" charset="0"/>
                <a:cs typeface="Arial" panose="020B0604020202020204" pitchFamily="34" charset="0"/>
              </a:rPr>
              <a:t>ліктьового</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суглоба</a:t>
            </a:r>
            <a:r>
              <a:rPr lang="ru-RU" sz="1600" dirty="0">
                <a:latin typeface="Arial" panose="020B0604020202020204" pitchFamily="34" charset="0"/>
                <a:cs typeface="Arial" panose="020B0604020202020204" pitchFamily="34" charset="0"/>
              </a:rPr>
              <a:t>); </a:t>
            </a:r>
          </a:p>
        </p:txBody>
      </p:sp>
      <p:graphicFrame>
        <p:nvGraphicFramePr>
          <p:cNvPr id="8" name="Объект 7"/>
          <p:cNvGraphicFramePr>
            <a:graphicFrameLocks noChangeAspect="1"/>
          </p:cNvGraphicFramePr>
          <p:nvPr>
            <p:extLst>
              <p:ext uri="{D42A27DB-BD31-4B8C-83A1-F6EECF244321}">
                <p14:modId xmlns:p14="http://schemas.microsoft.com/office/powerpoint/2010/main" xmlns="" val="824759980"/>
              </p:ext>
            </p:extLst>
          </p:nvPr>
        </p:nvGraphicFramePr>
        <p:xfrm>
          <a:off x="306506" y="2413078"/>
          <a:ext cx="4549283" cy="80045"/>
        </p:xfrm>
        <a:graphic>
          <a:graphicData uri="http://schemas.openxmlformats.org/presentationml/2006/ole">
            <p:oleObj spid="_x0000_s1061" name="CorelDRAW" r:id="rId5" imgW="5913360" imgH="81360" progId="">
              <p:embed/>
            </p:oleObj>
          </a:graphicData>
        </a:graphic>
      </p:graphicFrame>
    </p:spTree>
    <p:extLst>
      <p:ext uri="{BB962C8B-B14F-4D97-AF65-F5344CB8AC3E}">
        <p14:creationId xmlns:p14="http://schemas.microsoft.com/office/powerpoint/2010/main" xmlns="" val="1220243161"/>
      </p:ext>
    </p:extLst>
  </p:cSld>
  <p:clrMapOvr>
    <a:masterClrMapping/>
  </p:clrMapOvr>
  <mc:AlternateContent xmlns:mc="http://schemas.openxmlformats.org/markup-compatibility/2006">
    <mc:Choice xmlns:p14="http://schemas.microsoft.com/office/powerpoint/2010/main" xmlns="" Requires="p14">
      <p:transition spd="slow" p14:dur="2000" advTm="84805"/>
    </mc:Choice>
    <mc:Fallback>
      <p:transition spd="slow" advTm="84805"/>
    </mc:Fallback>
  </mc:AlternateContent>
  <p:timing>
    <p:tnLst>
      <p:par>
        <p:cTn id="1" dur="indefinite" restart="never" nodeType="tmRoot"/>
      </p:par>
    </p:tnLst>
  </p:timing>
  <p:extLst mod="1"/>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0746"/>
            <a:ext cx="10515600" cy="1134638"/>
          </a:xfrm>
        </p:spPr>
        <p:txBody>
          <a:bodyPr>
            <a:noAutofit/>
          </a:bodyPr>
          <a:lstStyle/>
          <a:p>
            <a:pPr algn="ctr"/>
            <a:r>
              <a:rPr lang="uk-UA" sz="2200" b="1" dirty="0">
                <a:latin typeface="Arial" panose="020B0604020202020204" pitchFamily="34" charset="0"/>
                <a:cs typeface="Arial" panose="020B0604020202020204" pitchFamily="34" charset="0"/>
              </a:rPr>
              <a:t>Усереднені записи ЕМГ-активності м’язів </a:t>
            </a:r>
            <a:r>
              <a:rPr lang="uk-UA" sz="2200" b="1" dirty="0" smtClean="0">
                <a:latin typeface="Arial" panose="020B0604020202020204" pitchFamily="34" charset="0"/>
                <a:cs typeface="Arial" panose="020B0604020202020204" pitchFamily="34" charset="0"/>
              </a:rPr>
              <a:t>у «веслувальних» рухах різної швидкості</a:t>
            </a:r>
            <a:endParaRPr lang="ru-RU" sz="2200" b="1"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12</a:t>
            </a:fld>
            <a:endParaRPr lang="ru-RU" sz="1600" b="1"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9569000" y="1339397"/>
            <a:ext cx="2743200" cy="3767185"/>
          </a:xfrm>
          <a:prstGeom prst="rect">
            <a:avLst/>
          </a:prstGeom>
          <a:noFill/>
        </p:spPr>
        <p:txBody>
          <a:bodyPr wrap="square" rtlCol="0">
            <a:spAutoFit/>
          </a:bodyPr>
          <a:lstStyle/>
          <a:p>
            <a:r>
              <a:rPr lang="uk-UA" sz="1600" b="1" dirty="0">
                <a:latin typeface="Arial" panose="020B0604020202020204" pitchFamily="34" charset="0"/>
                <a:cs typeface="Arial" panose="020B0604020202020204" pitchFamily="34" charset="0"/>
              </a:rPr>
              <a:t>Тривалість переміщення важелів</a:t>
            </a:r>
            <a:r>
              <a:rPr lang="uk-UA" sz="1600" dirty="0"/>
              <a:t>   </a:t>
            </a:r>
          </a:p>
          <a:p>
            <a:r>
              <a:rPr lang="uk-UA" sz="1600" dirty="0"/>
              <a:t>     -  </a:t>
            </a:r>
            <a:r>
              <a:rPr lang="uk-UA" sz="1600" b="1" dirty="0">
                <a:latin typeface="Arial" panose="020B0604020202020204" pitchFamily="34" charset="0"/>
                <a:cs typeface="Arial" panose="020B0604020202020204" pitchFamily="34" charset="0"/>
              </a:rPr>
              <a:t>0.4с</a:t>
            </a:r>
          </a:p>
          <a:p>
            <a:r>
              <a:rPr lang="uk-UA" sz="1600" dirty="0"/>
              <a:t>     -  </a:t>
            </a:r>
            <a:r>
              <a:rPr lang="uk-UA" sz="1600" b="1" dirty="0">
                <a:latin typeface="Arial" panose="020B0604020202020204" pitchFamily="34" charset="0"/>
                <a:cs typeface="Arial" panose="020B0604020202020204" pitchFamily="34" charset="0"/>
              </a:rPr>
              <a:t>1.0с</a:t>
            </a:r>
          </a:p>
          <a:p>
            <a:r>
              <a:rPr lang="uk-UA" sz="1600" dirty="0"/>
              <a:t>     -  </a:t>
            </a:r>
            <a:r>
              <a:rPr lang="uk-UA" sz="1600" b="1" dirty="0">
                <a:latin typeface="Arial" panose="020B0604020202020204" pitchFamily="34" charset="0"/>
                <a:cs typeface="Arial" panose="020B0604020202020204" pitchFamily="34" charset="0"/>
              </a:rPr>
              <a:t>2.0с</a:t>
            </a:r>
          </a:p>
          <a:p>
            <a:endParaRPr lang="uk-UA" sz="1600" b="1" dirty="0">
              <a:latin typeface="Arial" panose="020B0604020202020204" pitchFamily="34" charset="0"/>
              <a:cs typeface="Arial" panose="020B0604020202020204" pitchFamily="34" charset="0"/>
            </a:endParaRPr>
          </a:p>
          <a:p>
            <a:pPr>
              <a:lnSpc>
                <a:spcPct val="100000"/>
              </a:lnSpc>
            </a:pPr>
            <a:r>
              <a:rPr lang="uk-UA" sz="1600" b="1" dirty="0">
                <a:latin typeface="Arial" panose="020B0604020202020204" pitchFamily="34" charset="0"/>
                <a:cs typeface="Arial" panose="020B0604020202020204" pitchFamily="34" charset="0"/>
              </a:rPr>
              <a:t>Зовнішні кути в суглобах наведені в </a:t>
            </a:r>
            <a:r>
              <a:rPr lang="uk-UA" sz="1600" b="1" i="1" u="sng" dirty="0">
                <a:latin typeface="Arial" panose="020B0604020202020204" pitchFamily="34" charset="0"/>
                <a:cs typeface="Arial" panose="020B0604020202020204" pitchFamily="34" charset="0"/>
              </a:rPr>
              <a:t>град. </a:t>
            </a:r>
          </a:p>
          <a:p>
            <a:pPr>
              <a:lnSpc>
                <a:spcPct val="100000"/>
              </a:lnSpc>
            </a:pPr>
            <a:endParaRPr lang="uk-UA" sz="1600" b="1" dirty="0">
              <a:latin typeface="Arial" panose="020B0604020202020204" pitchFamily="34" charset="0"/>
              <a:cs typeface="Arial" panose="020B0604020202020204" pitchFamily="34" charset="0"/>
            </a:endParaRPr>
          </a:p>
          <a:p>
            <a:pPr>
              <a:lnSpc>
                <a:spcPct val="120000"/>
              </a:lnSpc>
            </a:pPr>
            <a:r>
              <a:rPr lang="uk-UA" sz="1600" b="1" dirty="0">
                <a:latin typeface="Arial" panose="020B0604020202020204" pitchFamily="34" charset="0"/>
                <a:cs typeface="Arial" panose="020B0604020202020204" pitchFamily="34" charset="0"/>
              </a:rPr>
              <a:t>Рівні ЕМГ- активності наведені в %  відносно максимальних значень нормованої ЕМГ.  </a:t>
            </a:r>
          </a:p>
          <a:p>
            <a:endParaRPr lang="uk-UA" dirty="0"/>
          </a:p>
        </p:txBody>
      </p:sp>
      <p:sp>
        <p:nvSpPr>
          <p:cNvPr id="7" name="Прямоугольник 6"/>
          <p:cNvSpPr/>
          <p:nvPr/>
        </p:nvSpPr>
        <p:spPr>
          <a:xfrm>
            <a:off x="9659155" y="1965399"/>
            <a:ext cx="180304" cy="4571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7030A0"/>
              </a:solidFill>
            </a:endParaRPr>
          </a:p>
        </p:txBody>
      </p:sp>
      <p:sp>
        <p:nvSpPr>
          <p:cNvPr id="8" name="Прямоугольник 7"/>
          <p:cNvSpPr/>
          <p:nvPr/>
        </p:nvSpPr>
        <p:spPr>
          <a:xfrm>
            <a:off x="9678468" y="2278196"/>
            <a:ext cx="180304" cy="4571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7030A0"/>
              </a:solidFill>
            </a:endParaRPr>
          </a:p>
        </p:txBody>
      </p:sp>
      <p:sp>
        <p:nvSpPr>
          <p:cNvPr id="9" name="Прямоугольник 8"/>
          <p:cNvSpPr/>
          <p:nvPr/>
        </p:nvSpPr>
        <p:spPr>
          <a:xfrm>
            <a:off x="9678474" y="2531372"/>
            <a:ext cx="180304" cy="457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rgbClr val="7030A0"/>
                </a:solidFill>
              </a:rPr>
              <a:t>  </a:t>
            </a:r>
            <a:endParaRPr lang="ru-RU" dirty="0">
              <a:solidFill>
                <a:srgbClr val="7030A0"/>
              </a:solidFill>
            </a:endParaRPr>
          </a:p>
        </p:txBody>
      </p:sp>
      <p:pic>
        <p:nvPicPr>
          <p:cNvPr id="5" name="Объект 4"/>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372495" y="892196"/>
            <a:ext cx="9054839" cy="5829279"/>
          </a:xfrm>
        </p:spPr>
      </p:pic>
    </p:spTree>
    <p:extLst>
      <p:ext uri="{BB962C8B-B14F-4D97-AF65-F5344CB8AC3E}">
        <p14:creationId xmlns:p14="http://schemas.microsoft.com/office/powerpoint/2010/main" xmlns="" val="885673446"/>
      </p:ext>
    </p:extLst>
  </p:cSld>
  <p:clrMapOvr>
    <a:masterClrMapping/>
  </p:clrMapOvr>
  <mc:AlternateContent xmlns:mc="http://schemas.openxmlformats.org/markup-compatibility/2006">
    <mc:Choice xmlns:p14="http://schemas.microsoft.com/office/powerpoint/2010/main" xmlns="" Requires="p14">
      <p:transition spd="slow" p14:dur="2000" advTm="215706"/>
    </mc:Choice>
    <mc:Fallback>
      <p:transition spd="slow" advTm="215706"/>
    </mc:Fallback>
  </mc:AlternateContent>
  <p:timing>
    <p:tnLst>
      <p:par>
        <p:cTn id="1" dur="indefinite" restart="never" nodeType="tmRoot"/>
      </p:par>
    </p:tnLst>
  </p:timing>
  <p:extLst mod="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5890"/>
            <a:ext cx="10515600" cy="948519"/>
          </a:xfrm>
        </p:spPr>
        <p:txBody>
          <a:bodyPr>
            <a:normAutofit/>
          </a:bodyPr>
          <a:lstStyle/>
          <a:p>
            <a:pPr algn="ctr"/>
            <a:r>
              <a:rPr lang="uk-UA" sz="2000" b="1" dirty="0" smtClean="0">
                <a:latin typeface="Arial" panose="020B0604020202020204" pitchFamily="34" charset="0"/>
                <a:cs typeface="Arial" panose="020B0604020202020204" pitchFamily="34" charset="0"/>
              </a:rPr>
              <a:t>Динамічні компоненти (</a:t>
            </a:r>
            <a:r>
              <a:rPr lang="en-US" sz="2000" b="1" dirty="0" smtClean="0">
                <a:latin typeface="Arial" panose="020B0604020202020204" pitchFamily="34" charset="0"/>
                <a:cs typeface="Arial" panose="020B0604020202020204" pitchFamily="34" charset="0"/>
              </a:rPr>
              <a:t>D1 </a:t>
            </a:r>
            <a:r>
              <a:rPr lang="ru-RU" sz="2000" b="1" dirty="0" smtClean="0">
                <a:latin typeface="Arial" panose="020B0604020202020204" pitchFamily="34" charset="0"/>
                <a:cs typeface="Arial" panose="020B0604020202020204" pitchFamily="34" charset="0"/>
              </a:rPr>
              <a:t>та </a:t>
            </a:r>
            <a:r>
              <a:rPr lang="en-US" sz="2000" b="1" dirty="0" smtClean="0">
                <a:latin typeface="Arial" panose="020B0604020202020204" pitchFamily="34" charset="0"/>
                <a:cs typeface="Arial" panose="020B0604020202020204" pitchFamily="34" charset="0"/>
              </a:rPr>
              <a:t>D2</a:t>
            </a:r>
            <a:r>
              <a:rPr lang="uk-UA" sz="2000" b="1" dirty="0" smtClean="0">
                <a:latin typeface="Arial" panose="020B0604020202020204" pitchFamily="34" charset="0"/>
                <a:cs typeface="Arial" panose="020B0604020202020204" pitchFamily="34" charset="0"/>
              </a:rPr>
              <a:t>) ЕМГ- </a:t>
            </a:r>
            <a:r>
              <a:rPr lang="uk-UA" sz="2000" b="1" dirty="0">
                <a:latin typeface="Arial" panose="020B0604020202020204" pitchFamily="34" charset="0"/>
                <a:cs typeface="Arial" panose="020B0604020202020204" pitchFamily="34" charset="0"/>
              </a:rPr>
              <a:t>активності м’язів рук у </a:t>
            </a:r>
            <a:r>
              <a:rPr lang="en-US" sz="2000" b="1" dirty="0">
                <a:latin typeface="Arial" panose="020B0604020202020204" pitchFamily="34" charset="0"/>
                <a:cs typeface="Arial" panose="020B0604020202020204" pitchFamily="34" charset="0"/>
              </a:rPr>
              <a:t>“</a:t>
            </a:r>
            <a:r>
              <a:rPr lang="uk-UA" sz="2000" b="1" dirty="0">
                <a:latin typeface="Arial" panose="020B0604020202020204" pitchFamily="34" charset="0"/>
                <a:cs typeface="Arial" panose="020B0604020202020204" pitchFamily="34" charset="0"/>
              </a:rPr>
              <a:t>веслувальних</a:t>
            </a:r>
            <a:r>
              <a:rPr lang="en-US" sz="2000" b="1" dirty="0">
                <a:latin typeface="Arial" panose="020B0604020202020204" pitchFamily="34" charset="0"/>
                <a:cs typeface="Arial" panose="020B0604020202020204" pitchFamily="34" charset="0"/>
              </a:rPr>
              <a:t>”</a:t>
            </a:r>
            <a:r>
              <a:rPr lang="uk-UA" sz="2000" b="1" dirty="0">
                <a:latin typeface="Arial" panose="020B0604020202020204" pitchFamily="34" charset="0"/>
                <a:cs typeface="Arial" panose="020B0604020202020204" pitchFamily="34" charset="0"/>
              </a:rPr>
              <a:t> рухах з </a:t>
            </a:r>
            <a:r>
              <a:rPr lang="uk-UA" sz="2000" b="1" dirty="0" smtClean="0">
                <a:latin typeface="Arial" panose="020B0604020202020204" pitchFamily="34" charset="0"/>
                <a:cs typeface="Arial" panose="020B0604020202020204" pitchFamily="34" charset="0"/>
              </a:rPr>
              <a:t>різними </a:t>
            </a:r>
            <a:r>
              <a:rPr lang="uk-UA" sz="2000" b="1" dirty="0">
                <a:latin typeface="Arial" panose="020B0604020202020204" pitchFamily="34" charset="0"/>
                <a:cs typeface="Arial" panose="020B0604020202020204" pitchFamily="34" charset="0"/>
              </a:rPr>
              <a:t>рівнями </a:t>
            </a:r>
            <a:r>
              <a:rPr lang="uk-UA" sz="2000" b="1" dirty="0" smtClean="0">
                <a:latin typeface="Arial" panose="020B0604020202020204" pitchFamily="34" charset="0"/>
                <a:cs typeface="Arial" panose="020B0604020202020204" pitchFamily="34" charset="0"/>
              </a:rPr>
              <a:t>навантаження та швидкості</a:t>
            </a:r>
            <a:endParaRPr lang="ru-RU" sz="2000" dirty="0">
              <a:solidFill>
                <a:srgbClr val="FF0000"/>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49AB31E-0317-4BD7-AAFC-ED6C8CA826E9}" type="slidenum">
              <a:rPr lang="ru-RU" sz="1400" b="1" smtClean="0">
                <a:solidFill>
                  <a:schemeClr val="tx1"/>
                </a:solidFill>
                <a:latin typeface="Arial" panose="020B0604020202020204" pitchFamily="34" charset="0"/>
                <a:cs typeface="Arial" panose="020B0604020202020204" pitchFamily="34" charset="0"/>
              </a:rPr>
              <a:pPr/>
              <a:t>13</a:t>
            </a:fld>
            <a:endParaRPr lang="ru-RU" sz="1400" b="1" dirty="0">
              <a:solidFill>
                <a:schemeClr val="tx1"/>
              </a:solidFill>
              <a:latin typeface="Arial" panose="020B0604020202020204" pitchFamily="34" charset="0"/>
              <a:cs typeface="Arial" panose="020B0604020202020204" pitchFamily="34" charset="0"/>
            </a:endParaRPr>
          </a:p>
        </p:txBody>
      </p:sp>
      <p:sp>
        <p:nvSpPr>
          <p:cNvPr id="5" name="Прямоугольник 4"/>
          <p:cNvSpPr/>
          <p:nvPr/>
        </p:nvSpPr>
        <p:spPr>
          <a:xfrm>
            <a:off x="9604957" y="2060620"/>
            <a:ext cx="173865" cy="15454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FF00"/>
              </a:solidFill>
            </a:endParaRPr>
          </a:p>
        </p:txBody>
      </p:sp>
      <p:sp>
        <p:nvSpPr>
          <p:cNvPr id="7" name="Прямоугольник 6"/>
          <p:cNvSpPr/>
          <p:nvPr/>
        </p:nvSpPr>
        <p:spPr>
          <a:xfrm>
            <a:off x="9604954" y="3106592"/>
            <a:ext cx="173865" cy="154547"/>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FF00"/>
              </a:solidFill>
            </a:endParaRPr>
          </a:p>
        </p:txBody>
      </p:sp>
      <p:sp>
        <p:nvSpPr>
          <p:cNvPr id="8" name="Прямоугольник 7"/>
          <p:cNvSpPr/>
          <p:nvPr/>
        </p:nvSpPr>
        <p:spPr>
          <a:xfrm>
            <a:off x="9682649" y="4152564"/>
            <a:ext cx="173863" cy="11974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FFFF00"/>
              </a:solidFill>
            </a:endParaRPr>
          </a:p>
        </p:txBody>
      </p:sp>
      <p:sp>
        <p:nvSpPr>
          <p:cNvPr id="10" name="Прямоугольник 9"/>
          <p:cNvSpPr/>
          <p:nvPr/>
        </p:nvSpPr>
        <p:spPr>
          <a:xfrm>
            <a:off x="9982199" y="3995938"/>
            <a:ext cx="1930757" cy="1077218"/>
          </a:xfrm>
          <a:prstGeom prst="rect">
            <a:avLst/>
          </a:prstGeom>
        </p:spPr>
        <p:txBody>
          <a:bodyPr wrap="square">
            <a:spAutoFit/>
          </a:bodyPr>
          <a:lstStyle/>
          <a:p>
            <a:pPr>
              <a:lnSpc>
                <a:spcPct val="100000"/>
              </a:lnSpc>
            </a:pPr>
            <a:r>
              <a:rPr lang="uk-UA" altLang="ru-RU" sz="1600" b="1" dirty="0">
                <a:latin typeface="Arial" panose="020B0604020202020204" pitchFamily="34" charset="0"/>
                <a:cs typeface="Arial" panose="020B0604020202020204" pitchFamily="34" charset="0"/>
              </a:rPr>
              <a:t>- більше </a:t>
            </a:r>
            <a:r>
              <a:rPr lang="uk-UA" altLang="ru-RU" sz="1600" b="1" dirty="0" smtClean="0">
                <a:latin typeface="Arial" panose="020B0604020202020204" pitchFamily="34" charset="0"/>
                <a:cs typeface="Arial" panose="020B0604020202020204" pitchFamily="34" charset="0"/>
              </a:rPr>
              <a:t>навантаження (ширші стовбці, відповідно)</a:t>
            </a:r>
            <a:endParaRPr lang="uk-UA" altLang="ru-RU" sz="1600" dirty="0">
              <a:solidFill>
                <a:srgbClr val="FF3300"/>
              </a:solidFill>
              <a:cs typeface="Times New Roman" panose="02020603050405020304" pitchFamily="18" charset="0"/>
            </a:endParaRPr>
          </a:p>
        </p:txBody>
      </p:sp>
      <p:sp>
        <p:nvSpPr>
          <p:cNvPr id="17" name="Прямоугольник 16"/>
          <p:cNvSpPr/>
          <p:nvPr/>
        </p:nvSpPr>
        <p:spPr>
          <a:xfrm>
            <a:off x="9856512" y="1960254"/>
            <a:ext cx="2056445" cy="646331"/>
          </a:xfrm>
          <a:prstGeom prst="rect">
            <a:avLst/>
          </a:prstGeom>
        </p:spPr>
        <p:txBody>
          <a:bodyPr wrap="square">
            <a:spAutoFit/>
          </a:bodyPr>
          <a:lstStyle/>
          <a:p>
            <a:pPr>
              <a:lnSpc>
                <a:spcPct val="100000"/>
              </a:lnSpc>
            </a:pPr>
            <a:r>
              <a:rPr lang="uk-UA" b="1" dirty="0" smtClean="0">
                <a:latin typeface="Arial" panose="020B0604020202020204" pitchFamily="34" charset="0"/>
                <a:cs typeface="Arial" panose="020B0604020202020204" pitchFamily="34" charset="0"/>
              </a:rPr>
              <a:t>- рух </a:t>
            </a:r>
            <a:r>
              <a:rPr lang="uk-UA" b="1" dirty="0">
                <a:latin typeface="Arial" panose="020B0604020202020204" pitchFamily="34" charset="0"/>
                <a:cs typeface="Arial" panose="020B0604020202020204" pitchFamily="34" charset="0"/>
              </a:rPr>
              <a:t>«на себе» (фаза D1) </a:t>
            </a:r>
            <a:endParaRPr lang="uk-UA" altLang="ru-RU" sz="1600" b="1" dirty="0">
              <a:solidFill>
                <a:srgbClr val="FF3300"/>
              </a:solidFill>
              <a:latin typeface="Arial" panose="020B0604020202020204" pitchFamily="34" charset="0"/>
              <a:cs typeface="Arial" panose="020B0604020202020204" pitchFamily="34" charset="0"/>
            </a:endParaRPr>
          </a:p>
        </p:txBody>
      </p:sp>
      <p:sp>
        <p:nvSpPr>
          <p:cNvPr id="18" name="Прямоугольник 17"/>
          <p:cNvSpPr/>
          <p:nvPr/>
        </p:nvSpPr>
        <p:spPr>
          <a:xfrm>
            <a:off x="9982200" y="2974353"/>
            <a:ext cx="1930758" cy="923330"/>
          </a:xfrm>
          <a:prstGeom prst="rect">
            <a:avLst/>
          </a:prstGeom>
        </p:spPr>
        <p:txBody>
          <a:bodyPr wrap="square">
            <a:spAutoFit/>
          </a:bodyPr>
          <a:lstStyle/>
          <a:p>
            <a:pPr>
              <a:lnSpc>
                <a:spcPct val="100000"/>
              </a:lnSpc>
            </a:pPr>
            <a:r>
              <a:rPr lang="uk-UA" b="1" dirty="0" smtClean="0">
                <a:latin typeface="Arial" panose="020B0604020202020204" pitchFamily="34" charset="0"/>
                <a:cs typeface="Arial" panose="020B0604020202020204" pitchFamily="34" charset="0"/>
              </a:rPr>
              <a:t>- рух «від себе» </a:t>
            </a:r>
            <a:r>
              <a:rPr lang="uk-UA" b="1" dirty="0">
                <a:latin typeface="Arial" panose="020B0604020202020204" pitchFamily="34" charset="0"/>
                <a:cs typeface="Arial" panose="020B0604020202020204" pitchFamily="34" charset="0"/>
              </a:rPr>
              <a:t>(</a:t>
            </a:r>
            <a:r>
              <a:rPr lang="uk-UA" b="1" dirty="0" smtClean="0">
                <a:latin typeface="Arial" panose="020B0604020202020204" pitchFamily="34" charset="0"/>
                <a:cs typeface="Arial" panose="020B0604020202020204" pitchFamily="34" charset="0"/>
              </a:rPr>
              <a:t>фаза D2</a:t>
            </a:r>
            <a:r>
              <a:rPr lang="uk-UA" b="1" dirty="0">
                <a:latin typeface="Arial" panose="020B0604020202020204" pitchFamily="34" charset="0"/>
                <a:cs typeface="Arial" panose="020B0604020202020204" pitchFamily="34" charset="0"/>
              </a:rPr>
              <a:t>)</a:t>
            </a:r>
            <a:endParaRPr lang="uk-UA" altLang="ru-RU" sz="1600" b="1" dirty="0">
              <a:solidFill>
                <a:srgbClr val="FF3300"/>
              </a:solidFill>
              <a:latin typeface="Arial" panose="020B0604020202020204" pitchFamily="34" charset="0"/>
              <a:cs typeface="Arial" panose="020B0604020202020204" pitchFamily="34" charset="0"/>
            </a:endParaRPr>
          </a:p>
        </p:txBody>
      </p:sp>
      <p:pic>
        <p:nvPicPr>
          <p:cNvPr id="20" name="Рисунок 1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67426" y="959468"/>
            <a:ext cx="9234148" cy="5762008"/>
          </a:xfrm>
          <a:prstGeom prst="rect">
            <a:avLst/>
          </a:prstGeom>
        </p:spPr>
      </p:pic>
    </p:spTree>
    <p:extLst>
      <p:ext uri="{BB962C8B-B14F-4D97-AF65-F5344CB8AC3E}">
        <p14:creationId xmlns:p14="http://schemas.microsoft.com/office/powerpoint/2010/main" xmlns="" val="3544144317"/>
      </p:ext>
    </p:extLst>
  </p:cSld>
  <p:clrMapOvr>
    <a:masterClrMapping/>
  </p:clrMapOvr>
  <mc:AlternateContent xmlns:mc="http://schemas.openxmlformats.org/markup-compatibility/2006">
    <mc:Choice xmlns:p14="http://schemas.microsoft.com/office/powerpoint/2010/main" xmlns="" Requires="p14">
      <p:transition spd="slow" p14:dur="2000" advTm="88215"/>
    </mc:Choice>
    <mc:Fallback>
      <p:transition spd="slow" advTm="88215"/>
    </mc:Fallback>
  </mc:AlternateContent>
  <p:timing>
    <p:tnLst>
      <p:par>
        <p:cTn id="1" dur="indefinite" restart="never" nodeType="tmRoot"/>
      </p:par>
    </p:tnLst>
  </p:timing>
  <p:extLst mod="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70812"/>
            <a:ext cx="10515600" cy="1325563"/>
          </a:xfrm>
        </p:spPr>
        <p:txBody>
          <a:bodyPr>
            <a:normAutofit/>
          </a:bodyPr>
          <a:lstStyle/>
          <a:p>
            <a:pPr algn="ctr"/>
            <a:r>
              <a:rPr lang="uk-UA" sz="2400" b="1" dirty="0">
                <a:latin typeface="Arial" panose="020B0604020202020204" pitchFamily="34" charset="0"/>
                <a:cs typeface="Arial" panose="020B0604020202020204" pitchFamily="34" charset="0"/>
              </a:rPr>
              <a:t>Багатофакторний дисперсійний аналіз</a:t>
            </a:r>
            <a:r>
              <a:rPr lang="en-US" sz="2400" b="1" dirty="0">
                <a:latin typeface="Arial" panose="020B0604020202020204" pitchFamily="34" charset="0"/>
                <a:cs typeface="Arial" panose="020B0604020202020204" pitchFamily="34" charset="0"/>
              </a:rPr>
              <a:t> ANOVA</a:t>
            </a:r>
            <a:r>
              <a:rPr lang="uk-UA" sz="2400" b="1" dirty="0">
                <a:latin typeface="Arial" panose="020B0604020202020204" pitchFamily="34" charset="0"/>
                <a:cs typeface="Arial" panose="020B0604020202020204" pitchFamily="34" charset="0"/>
              </a:rPr>
              <a:t>, застосований щодо амплітуд </a:t>
            </a:r>
            <a:r>
              <a:rPr lang="ru-RU" sz="2400" b="1" dirty="0" err="1">
                <a:latin typeface="Arial" panose="020B0604020202020204" pitchFamily="34" charset="0"/>
                <a:cs typeface="Arial" panose="020B0604020202020204" pitchFamily="34" charset="0"/>
              </a:rPr>
              <a:t>динамічних</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компонентів</a:t>
            </a:r>
            <a:r>
              <a:rPr lang="ru-RU" sz="2400" b="1" dirty="0">
                <a:latin typeface="Arial" panose="020B0604020202020204" pitchFamily="34" charset="0"/>
                <a:cs typeface="Arial" panose="020B0604020202020204" pitchFamily="34" charset="0"/>
              </a:rPr>
              <a:t> ЕМГ- </a:t>
            </a:r>
            <a:r>
              <a:rPr lang="ru-RU" sz="2400" b="1" dirty="0" err="1">
                <a:latin typeface="Arial" panose="020B0604020202020204" pitchFamily="34" charset="0"/>
                <a:cs typeface="Arial" panose="020B0604020202020204" pitchFamily="34" charset="0"/>
              </a:rPr>
              <a:t>активності</a:t>
            </a:r>
            <a:r>
              <a:rPr lang="ru-RU" sz="2400" b="1" dirty="0">
                <a:latin typeface="Arial" panose="020B0604020202020204" pitchFamily="34" charset="0"/>
                <a:cs typeface="Arial" panose="020B0604020202020204" pitchFamily="34" charset="0"/>
              </a:rPr>
              <a:t> у «</a:t>
            </a:r>
            <a:r>
              <a:rPr lang="ru-RU" sz="2400" b="1" dirty="0" err="1">
                <a:latin typeface="Arial" panose="020B0604020202020204" pitchFamily="34" charset="0"/>
                <a:cs typeface="Arial" panose="020B0604020202020204" pitchFamily="34" charset="0"/>
              </a:rPr>
              <a:t>веслувальних</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рухах</a:t>
            </a:r>
            <a:endParaRPr lang="ru-RU" sz="2400" dirty="0"/>
          </a:p>
        </p:txBody>
      </p:sp>
      <p:sp>
        <p:nvSpPr>
          <p:cNvPr id="4" name="Номер слайда 3"/>
          <p:cNvSpPr>
            <a:spLocks noGrp="1"/>
          </p:cNvSpPr>
          <p:nvPr>
            <p:ph type="sldNum" sz="quarter" idx="12"/>
          </p:nvPr>
        </p:nvSpPr>
        <p:spPr/>
        <p:txBody>
          <a:bodyPr/>
          <a:lstStyle/>
          <a:p>
            <a:fld id="{649AB31E-0317-4BD7-AAFC-ED6C8CA826E9}" type="slidenum">
              <a:rPr lang="ru-RU" sz="1400" b="1" smtClean="0">
                <a:solidFill>
                  <a:schemeClr val="tx1"/>
                </a:solidFill>
                <a:latin typeface="Arial" panose="020B0604020202020204" pitchFamily="34" charset="0"/>
                <a:cs typeface="Arial" panose="020B0604020202020204" pitchFamily="34" charset="0"/>
              </a:rPr>
              <a:pPr/>
              <a:t>14</a:t>
            </a:fld>
            <a:endParaRPr lang="ru-RU" sz="1400" b="1" dirty="0">
              <a:solidFill>
                <a:schemeClr val="tx1"/>
              </a:solidFill>
              <a:latin typeface="Arial" panose="020B0604020202020204" pitchFamily="34" charset="0"/>
              <a:cs typeface="Arial" panose="020B0604020202020204" pitchFamily="34" charset="0"/>
            </a:endParaRPr>
          </a:p>
        </p:txBody>
      </p:sp>
      <p:graphicFrame>
        <p:nvGraphicFramePr>
          <p:cNvPr id="5" name="Содержимое 4"/>
          <p:cNvGraphicFramePr>
            <a:graphicFrameLocks noGrp="1" noChangeAspect="1"/>
          </p:cNvGraphicFramePr>
          <p:nvPr>
            <p:ph idx="1"/>
            <p:extLst>
              <p:ext uri="{D42A27DB-BD31-4B8C-83A1-F6EECF244321}">
                <p14:modId xmlns:p14="http://schemas.microsoft.com/office/powerpoint/2010/main" xmlns="" val="2349860747"/>
              </p:ext>
            </p:extLst>
          </p:nvPr>
        </p:nvGraphicFramePr>
        <p:xfrm>
          <a:off x="542168" y="1496375"/>
          <a:ext cx="11107664" cy="2869563"/>
        </p:xfrm>
        <a:graphic>
          <a:graphicData uri="http://schemas.openxmlformats.org/presentationml/2006/ole">
            <p:oleObj spid="_x0000_s3090" name="CorelDRAW" r:id="rId4" imgW="9595800" imgH="1856160" progId="">
              <p:embed/>
            </p:oleObj>
          </a:graphicData>
        </a:graphic>
      </p:graphicFrame>
      <p:sp>
        <p:nvSpPr>
          <p:cNvPr id="6" name="Прямоугольник 5"/>
          <p:cNvSpPr/>
          <p:nvPr/>
        </p:nvSpPr>
        <p:spPr>
          <a:xfrm>
            <a:off x="838200" y="4459322"/>
            <a:ext cx="9928538" cy="2308324"/>
          </a:xfrm>
          <a:prstGeom prst="rect">
            <a:avLst/>
          </a:prstGeom>
        </p:spPr>
        <p:txBody>
          <a:bodyPr wrap="square">
            <a:spAutoFit/>
          </a:bodyPr>
          <a:lstStyle/>
          <a:p>
            <a:pPr lvl="0"/>
            <a:r>
              <a:rPr lang="en-US" b="1" dirty="0">
                <a:solidFill>
                  <a:prstClr val="black"/>
                </a:solidFill>
                <a:latin typeface="Arial" panose="020B0604020202020204" pitchFamily="34" charset="0"/>
                <a:cs typeface="Arial" panose="020B0604020202020204" pitchFamily="34" charset="0"/>
              </a:rPr>
              <a:t>D – </a:t>
            </a:r>
            <a:r>
              <a:rPr lang="ru-RU" b="1" dirty="0">
                <a:solidFill>
                  <a:prstClr val="black"/>
                </a:solidFill>
                <a:latin typeface="Arial" panose="020B0604020202020204" pitchFamily="34" charset="0"/>
                <a:cs typeface="Arial" panose="020B0604020202020204" pitchFamily="34" charset="0"/>
              </a:rPr>
              <a:t>ФАКТОР НАПРЯМКУ РУХУ (вперед - назад); </a:t>
            </a:r>
          </a:p>
          <a:p>
            <a:pPr lvl="0"/>
            <a:r>
              <a:rPr lang="en-US" b="1" dirty="0">
                <a:solidFill>
                  <a:prstClr val="black"/>
                </a:solidFill>
                <a:latin typeface="Arial" panose="020B0604020202020204" pitchFamily="34" charset="0"/>
                <a:cs typeface="Arial" panose="020B0604020202020204" pitchFamily="34" charset="0"/>
              </a:rPr>
              <a:t>S – </a:t>
            </a:r>
            <a:r>
              <a:rPr lang="ru-RU" b="1" dirty="0">
                <a:solidFill>
                  <a:prstClr val="black"/>
                </a:solidFill>
                <a:latin typeface="Arial" panose="020B0604020202020204" pitchFamily="34" charset="0"/>
                <a:cs typeface="Arial" panose="020B0604020202020204" pitchFamily="34" charset="0"/>
              </a:rPr>
              <a:t>ФАКТОР ЛАТЕРАЛІЗАЦІЇ (</a:t>
            </a:r>
            <a:r>
              <a:rPr lang="ru-RU" b="1" dirty="0" err="1">
                <a:solidFill>
                  <a:prstClr val="black"/>
                </a:solidFill>
                <a:latin typeface="Arial" panose="020B0604020202020204" pitchFamily="34" charset="0"/>
                <a:cs typeface="Arial" panose="020B0604020202020204" pitchFamily="34" charset="0"/>
              </a:rPr>
              <a:t>ліва</a:t>
            </a:r>
            <a:r>
              <a:rPr lang="ru-RU" b="1" dirty="0">
                <a:solidFill>
                  <a:prstClr val="black"/>
                </a:solidFill>
                <a:latin typeface="Arial" panose="020B0604020202020204" pitchFamily="34" charset="0"/>
                <a:cs typeface="Arial" panose="020B0604020202020204" pitchFamily="34" charset="0"/>
              </a:rPr>
              <a:t> – права рука); </a:t>
            </a:r>
          </a:p>
          <a:p>
            <a:pPr lvl="0"/>
            <a:r>
              <a:rPr lang="en-US" b="1" dirty="0">
                <a:solidFill>
                  <a:prstClr val="black"/>
                </a:solidFill>
                <a:latin typeface="Arial" panose="020B0604020202020204" pitchFamily="34" charset="0"/>
                <a:cs typeface="Arial" panose="020B0604020202020204" pitchFamily="34" charset="0"/>
              </a:rPr>
              <a:t>P – </a:t>
            </a:r>
            <a:r>
              <a:rPr lang="ru-RU" b="1" dirty="0">
                <a:solidFill>
                  <a:prstClr val="black"/>
                </a:solidFill>
                <a:latin typeface="Arial" panose="020B0604020202020204" pitchFamily="34" charset="0"/>
                <a:cs typeface="Arial" panose="020B0604020202020204" pitchFamily="34" charset="0"/>
              </a:rPr>
              <a:t>ФАКТОР ІНТЕНСИВНОСТІ НАВАНТАЖЕННЯ (</a:t>
            </a:r>
            <a:r>
              <a:rPr lang="ru-RU" b="1" dirty="0" err="1">
                <a:solidFill>
                  <a:prstClr val="black"/>
                </a:solidFill>
                <a:latin typeface="Arial" panose="020B0604020202020204" pitchFamily="34" charset="0"/>
                <a:cs typeface="Arial" panose="020B0604020202020204" pitchFamily="34" charset="0"/>
              </a:rPr>
              <a:t>навантаження</a:t>
            </a:r>
            <a:r>
              <a:rPr lang="ru-RU" b="1" dirty="0">
                <a:solidFill>
                  <a:prstClr val="black"/>
                </a:solidFill>
                <a:latin typeface="Arial" panose="020B0604020202020204" pitchFamily="34" charset="0"/>
                <a:cs typeface="Arial" panose="020B0604020202020204" pitchFamily="34" charset="0"/>
              </a:rPr>
              <a:t> одною - </a:t>
            </a:r>
            <a:r>
              <a:rPr lang="ru-RU" b="1" dirty="0" err="1">
                <a:solidFill>
                  <a:prstClr val="black"/>
                </a:solidFill>
                <a:latin typeface="Arial" panose="020B0604020202020204" pitchFamily="34" charset="0"/>
                <a:cs typeface="Arial" panose="020B0604020202020204" pitchFamily="34" charset="0"/>
              </a:rPr>
              <a:t>двома</a:t>
            </a:r>
            <a:r>
              <a:rPr lang="ru-RU" b="1" dirty="0">
                <a:solidFill>
                  <a:prstClr val="black"/>
                </a:solidFill>
                <a:latin typeface="Arial" panose="020B0604020202020204" pitchFamily="34" charset="0"/>
                <a:cs typeface="Arial" panose="020B0604020202020204" pitchFamily="34" charset="0"/>
              </a:rPr>
              <a:t> </a:t>
            </a:r>
            <a:r>
              <a:rPr lang="ru-RU" b="1" dirty="0" err="1">
                <a:solidFill>
                  <a:prstClr val="black"/>
                </a:solidFill>
                <a:latin typeface="Arial" panose="020B0604020202020204" pitchFamily="34" charset="0"/>
                <a:cs typeface="Arial" panose="020B0604020202020204" pitchFamily="34" charset="0"/>
              </a:rPr>
              <a:t>гумовими</a:t>
            </a:r>
            <a:r>
              <a:rPr lang="ru-RU" b="1" dirty="0">
                <a:solidFill>
                  <a:prstClr val="black"/>
                </a:solidFill>
                <a:latin typeface="Arial" panose="020B0604020202020204" pitchFamily="34" charset="0"/>
                <a:cs typeface="Arial" panose="020B0604020202020204" pitchFamily="34" charset="0"/>
              </a:rPr>
              <a:t> </a:t>
            </a:r>
            <a:r>
              <a:rPr lang="ru-RU" b="1" dirty="0" err="1">
                <a:solidFill>
                  <a:prstClr val="black"/>
                </a:solidFill>
                <a:latin typeface="Arial" panose="020B0604020202020204" pitchFamily="34" charset="0"/>
                <a:cs typeface="Arial" panose="020B0604020202020204" pitchFamily="34" charset="0"/>
              </a:rPr>
              <a:t>стрічками</a:t>
            </a:r>
            <a:r>
              <a:rPr lang="ru-RU" b="1" dirty="0">
                <a:solidFill>
                  <a:prstClr val="black"/>
                </a:solidFill>
                <a:latin typeface="Arial" panose="020B0604020202020204" pitchFamily="34" charset="0"/>
                <a:cs typeface="Arial" panose="020B0604020202020204" pitchFamily="34" charset="0"/>
              </a:rPr>
              <a:t>); </a:t>
            </a:r>
          </a:p>
          <a:p>
            <a:pPr lvl="0"/>
            <a:r>
              <a:rPr lang="en-US" b="1" dirty="0">
                <a:solidFill>
                  <a:prstClr val="black"/>
                </a:solidFill>
                <a:latin typeface="Arial" panose="020B0604020202020204" pitchFamily="34" charset="0"/>
                <a:cs typeface="Arial" panose="020B0604020202020204" pitchFamily="34" charset="0"/>
              </a:rPr>
              <a:t>V – </a:t>
            </a:r>
            <a:r>
              <a:rPr lang="ru-RU" b="1" dirty="0">
                <a:solidFill>
                  <a:prstClr val="black"/>
                </a:solidFill>
                <a:latin typeface="Arial" panose="020B0604020202020204" pitchFamily="34" charset="0"/>
                <a:cs typeface="Arial" panose="020B0604020202020204" pitchFamily="34" charset="0"/>
              </a:rPr>
              <a:t>ФАКТОР ШВИДКОСТІ РУХУ (0.4, 1.0, 2.0 с - </a:t>
            </a:r>
            <a:r>
              <a:rPr lang="ru-RU" b="1" dirty="0" err="1">
                <a:solidFill>
                  <a:prstClr val="black"/>
                </a:solidFill>
                <a:latin typeface="Arial" panose="020B0604020202020204" pitchFamily="34" charset="0"/>
                <a:cs typeface="Arial" panose="020B0604020202020204" pitchFamily="34" charset="0"/>
              </a:rPr>
              <a:t>тривалість</a:t>
            </a:r>
            <a:r>
              <a:rPr lang="ru-RU" b="1" dirty="0">
                <a:solidFill>
                  <a:prstClr val="black"/>
                </a:solidFill>
                <a:latin typeface="Arial" panose="020B0604020202020204" pitchFamily="34" charset="0"/>
                <a:cs typeface="Arial" panose="020B0604020202020204" pitchFamily="34" charset="0"/>
              </a:rPr>
              <a:t> </a:t>
            </a:r>
            <a:r>
              <a:rPr lang="ru-RU" b="1" dirty="0" err="1">
                <a:solidFill>
                  <a:prstClr val="black"/>
                </a:solidFill>
                <a:latin typeface="Arial" panose="020B0604020202020204" pitchFamily="34" charset="0"/>
                <a:cs typeface="Arial" panose="020B0604020202020204" pitchFamily="34" charset="0"/>
              </a:rPr>
              <a:t>динамічної</a:t>
            </a:r>
            <a:r>
              <a:rPr lang="ru-RU" b="1" dirty="0">
                <a:solidFill>
                  <a:prstClr val="black"/>
                </a:solidFill>
                <a:latin typeface="Arial" panose="020B0604020202020204" pitchFamily="34" charset="0"/>
                <a:cs typeface="Arial" panose="020B0604020202020204" pitchFamily="34" charset="0"/>
              </a:rPr>
              <a:t> </a:t>
            </a:r>
            <a:r>
              <a:rPr lang="ru-RU" b="1" dirty="0" err="1">
                <a:solidFill>
                  <a:prstClr val="black"/>
                </a:solidFill>
                <a:latin typeface="Arial" panose="020B0604020202020204" pitchFamily="34" charset="0"/>
                <a:cs typeface="Arial" panose="020B0604020202020204" pitchFamily="34" charset="0"/>
              </a:rPr>
              <a:t>фази</a:t>
            </a:r>
            <a:r>
              <a:rPr lang="ru-RU" b="1" dirty="0">
                <a:solidFill>
                  <a:prstClr val="black"/>
                </a:solidFill>
                <a:latin typeface="Arial" panose="020B0604020202020204" pitchFamily="34" charset="0"/>
                <a:cs typeface="Arial" panose="020B0604020202020204" pitchFamily="34" charset="0"/>
              </a:rPr>
              <a:t> </a:t>
            </a:r>
            <a:r>
              <a:rPr lang="ru-RU" b="1" dirty="0" err="1">
                <a:solidFill>
                  <a:prstClr val="black"/>
                </a:solidFill>
                <a:latin typeface="Arial" panose="020B0604020202020204" pitchFamily="34" charset="0"/>
                <a:cs typeface="Arial" panose="020B0604020202020204" pitchFamily="34" charset="0"/>
              </a:rPr>
              <a:t>руху</a:t>
            </a:r>
            <a:r>
              <a:rPr lang="ru-RU" b="1" dirty="0" smtClean="0">
                <a:solidFill>
                  <a:prstClr val="black"/>
                </a:solidFill>
                <a:latin typeface="Arial" panose="020B0604020202020204" pitchFamily="34" charset="0"/>
                <a:cs typeface="Arial" panose="020B0604020202020204" pitchFamily="34" charset="0"/>
              </a:rPr>
              <a:t>).</a:t>
            </a:r>
          </a:p>
          <a:p>
            <a:pPr lvl="0"/>
            <a:r>
              <a:rPr lang="en-US" b="1" dirty="0" smtClean="0">
                <a:solidFill>
                  <a:prstClr val="black"/>
                </a:solidFill>
                <a:latin typeface="Arial" panose="020B0604020202020204" pitchFamily="34" charset="0"/>
                <a:cs typeface="Arial" panose="020B0604020202020204" pitchFamily="34" charset="0"/>
              </a:rPr>
              <a:t>DS, DP, SP, DSP, DV, SV, DSV, PV, DPV, SPV, DSPV- </a:t>
            </a:r>
            <a:r>
              <a:rPr lang="uk-UA" b="1" dirty="0" smtClean="0">
                <a:solidFill>
                  <a:prstClr val="black"/>
                </a:solidFill>
                <a:latin typeface="Arial" panose="020B0604020202020204" pitchFamily="34" charset="0"/>
                <a:cs typeface="Arial" panose="020B0604020202020204" pitchFamily="34" charset="0"/>
              </a:rPr>
              <a:t>взаємодія факторів</a:t>
            </a:r>
            <a:endParaRPr lang="ru-RU" b="1" dirty="0" smtClean="0">
              <a:solidFill>
                <a:prstClr val="black"/>
              </a:solidFill>
              <a:latin typeface="Arial" panose="020B0604020202020204" pitchFamily="34" charset="0"/>
              <a:cs typeface="Arial" panose="020B0604020202020204" pitchFamily="34" charset="0"/>
            </a:endParaRPr>
          </a:p>
          <a:p>
            <a:pPr lvl="0"/>
            <a:endParaRPr lang="ru-RU" b="1" dirty="0">
              <a:solidFill>
                <a:prstClr val="black"/>
              </a:solidFill>
              <a:latin typeface="Arial" panose="020B0604020202020204" pitchFamily="34" charset="0"/>
              <a:cs typeface="Arial" panose="020B0604020202020204" pitchFamily="34" charset="0"/>
            </a:endParaRPr>
          </a:p>
          <a:p>
            <a:pPr lvl="0"/>
            <a:r>
              <a:rPr lang="ru-RU" b="1" dirty="0" err="1">
                <a:solidFill>
                  <a:prstClr val="black"/>
                </a:solidFill>
                <a:latin typeface="Arial" panose="020B0604020202020204" pitchFamily="34" charset="0"/>
                <a:cs typeface="Arial" panose="020B0604020202020204" pitchFamily="34" charset="0"/>
              </a:rPr>
              <a:t>Сірим</a:t>
            </a:r>
            <a:r>
              <a:rPr lang="ru-RU" b="1" dirty="0">
                <a:solidFill>
                  <a:prstClr val="black"/>
                </a:solidFill>
                <a:latin typeface="Arial" panose="020B0604020202020204" pitchFamily="34" charset="0"/>
                <a:cs typeface="Arial" panose="020B0604020202020204" pitchFamily="34" charset="0"/>
              </a:rPr>
              <a:t> </a:t>
            </a:r>
            <a:r>
              <a:rPr lang="ru-RU" b="1" dirty="0" err="1">
                <a:solidFill>
                  <a:prstClr val="black"/>
                </a:solidFill>
                <a:latin typeface="Arial" panose="020B0604020202020204" pitchFamily="34" charset="0"/>
                <a:cs typeface="Arial" panose="020B0604020202020204" pitchFamily="34" charset="0"/>
              </a:rPr>
              <a:t>кольором</a:t>
            </a:r>
            <a:r>
              <a:rPr lang="ru-RU" b="1" dirty="0">
                <a:solidFill>
                  <a:prstClr val="black"/>
                </a:solidFill>
                <a:latin typeface="Arial" panose="020B0604020202020204" pitchFamily="34" charset="0"/>
                <a:cs typeface="Arial" panose="020B0604020202020204" pitchFamily="34" charset="0"/>
              </a:rPr>
              <a:t> </a:t>
            </a:r>
            <a:r>
              <a:rPr lang="ru-RU" b="1" dirty="0" err="1">
                <a:solidFill>
                  <a:prstClr val="black"/>
                </a:solidFill>
                <a:latin typeface="Arial" panose="020B0604020202020204" pitchFamily="34" charset="0"/>
                <a:cs typeface="Arial" panose="020B0604020202020204" pitchFamily="34" charset="0"/>
              </a:rPr>
              <a:t>позначені</a:t>
            </a:r>
            <a:r>
              <a:rPr lang="ru-RU" b="1" dirty="0">
                <a:solidFill>
                  <a:prstClr val="black"/>
                </a:solidFill>
                <a:latin typeface="Arial" panose="020B0604020202020204" pitchFamily="34" charset="0"/>
                <a:cs typeface="Arial" panose="020B0604020202020204" pitchFamily="34" charset="0"/>
              </a:rPr>
              <a:t> </a:t>
            </a:r>
            <a:r>
              <a:rPr lang="ru-RU" b="1" dirty="0" err="1">
                <a:solidFill>
                  <a:prstClr val="black"/>
                </a:solidFill>
                <a:latin typeface="Arial" panose="020B0604020202020204" pitchFamily="34" charset="0"/>
                <a:cs typeface="Arial" panose="020B0604020202020204" pitchFamily="34" charset="0"/>
              </a:rPr>
              <a:t>випадки</a:t>
            </a:r>
            <a:r>
              <a:rPr lang="ru-RU" b="1" dirty="0">
                <a:solidFill>
                  <a:prstClr val="black"/>
                </a:solidFill>
                <a:latin typeface="Arial" panose="020B0604020202020204" pitchFamily="34" charset="0"/>
                <a:cs typeface="Arial" panose="020B0604020202020204" pitchFamily="34" charset="0"/>
              </a:rPr>
              <a:t> Р &lt; 0.05.</a:t>
            </a:r>
          </a:p>
        </p:txBody>
      </p:sp>
    </p:spTree>
    <p:extLst>
      <p:ext uri="{BB962C8B-B14F-4D97-AF65-F5344CB8AC3E}">
        <p14:creationId xmlns:p14="http://schemas.microsoft.com/office/powerpoint/2010/main" xmlns="" val="2856291376"/>
      </p:ext>
    </p:extLst>
  </p:cSld>
  <p:clrMapOvr>
    <a:masterClrMapping/>
  </p:clrMapOvr>
  <mc:AlternateContent xmlns:mc="http://schemas.openxmlformats.org/markup-compatibility/2006">
    <mc:Choice xmlns:p14="http://schemas.microsoft.com/office/powerpoint/2010/main" xmlns="" Requires="p14">
      <p:transition spd="slow" p14:dur="2000" advTm="55818"/>
    </mc:Choice>
    <mc:Fallback>
      <p:transition spd="slow" advTm="55818"/>
    </mc:Fallback>
  </mc:AlternateContent>
  <p:timing>
    <p:tnLst>
      <p:par>
        <p:cTn id="1" dur="indefinite" restart="never" nodeType="tmRoot"/>
      </p:par>
    </p:tnLst>
  </p:timing>
  <p:extLst mod="1"/>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33306"/>
            <a:ext cx="10515600" cy="497760"/>
          </a:xfrm>
        </p:spPr>
        <p:txBody>
          <a:bodyPr>
            <a:normAutofit fontScale="90000"/>
          </a:bodyPr>
          <a:lstStyle/>
          <a:p>
            <a:pPr algn="ctr"/>
            <a:r>
              <a:rPr lang="ru-RU" sz="3200" b="1" dirty="0">
                <a:latin typeface="Times New Roman" panose="02020603050405020304" pitchFamily="18" charset="0"/>
                <a:cs typeface="Times New Roman" panose="02020603050405020304" pitchFamily="18" charset="0"/>
              </a:rPr>
              <a:t>ВИСНОВКИ</a:t>
            </a:r>
          </a:p>
        </p:txBody>
      </p:sp>
      <p:sp>
        <p:nvSpPr>
          <p:cNvPr id="3" name="Объект 2"/>
          <p:cNvSpPr>
            <a:spLocks noGrp="1"/>
          </p:cNvSpPr>
          <p:nvPr>
            <p:ph idx="1"/>
          </p:nvPr>
        </p:nvSpPr>
        <p:spPr>
          <a:xfrm>
            <a:off x="421511" y="512898"/>
            <a:ext cx="11478568" cy="6345102"/>
          </a:xfrm>
        </p:spPr>
        <p:txBody>
          <a:bodyPr>
            <a:noAutofit/>
          </a:bodyPr>
          <a:lstStyle/>
          <a:p>
            <a:pPr marL="0" indent="0">
              <a:buNone/>
            </a:pPr>
            <a:endParaRPr lang="uk-UA" sz="1800" dirty="0" smtClean="0">
              <a:solidFill>
                <a:srgbClr val="000000"/>
              </a:solidFill>
              <a:latin typeface="Arial" panose="020B0604020202020204" pitchFamily="34" charset="0"/>
              <a:ea typeface="Times New Roman" panose="02020603050405020304" pitchFamily="18" charset="0"/>
            </a:endParaRPr>
          </a:p>
          <a:p>
            <a:pPr marL="0" indent="0">
              <a:buNone/>
            </a:pPr>
            <a:r>
              <a:rPr lang="uk-UA" sz="1800" dirty="0" smtClean="0">
                <a:solidFill>
                  <a:srgbClr val="000000"/>
                </a:solidFill>
                <a:latin typeface="Arial" panose="020B0604020202020204" pitchFamily="34" charset="0"/>
                <a:ea typeface="Times New Roman" panose="02020603050405020304" pitchFamily="18" charset="0"/>
              </a:rPr>
              <a:t>Досліджені </a:t>
            </a:r>
            <a:r>
              <a:rPr lang="uk-UA" sz="1800" dirty="0">
                <a:solidFill>
                  <a:srgbClr val="000000"/>
                </a:solidFill>
                <a:latin typeface="Arial" panose="020B0604020202020204" pitchFamily="34" charset="0"/>
                <a:ea typeface="Times New Roman" panose="02020603050405020304" pitchFamily="18" charset="0"/>
              </a:rPr>
              <a:t>особливості центральних моторних команд, які надходять до м’язів плечового </a:t>
            </a:r>
            <a:r>
              <a:rPr lang="uk-UA" sz="1800" dirty="0" smtClean="0">
                <a:solidFill>
                  <a:srgbClr val="000000"/>
                </a:solidFill>
                <a:latin typeface="Arial" panose="020B0604020202020204" pitchFamily="34" charset="0"/>
                <a:ea typeface="Times New Roman" panose="02020603050405020304" pitchFamily="18" charset="0"/>
              </a:rPr>
              <a:t>пояса </a:t>
            </a:r>
            <a:r>
              <a:rPr lang="uk-UA" sz="1800" dirty="0">
                <a:solidFill>
                  <a:srgbClr val="000000"/>
                </a:solidFill>
                <a:latin typeface="Arial" panose="020B0604020202020204" pitchFamily="34" charset="0"/>
                <a:ea typeface="Times New Roman" panose="02020603050405020304" pitchFamily="18" charset="0"/>
              </a:rPr>
              <a:t>та плеча людини під час виконання: 1) повільних кругових рухів правої руки у горизонтальній площині; 2) синхронних рухів обох рук, що імітують парне веслування. </a:t>
            </a:r>
            <a:endParaRPr lang="uk-UA" sz="1800" dirty="0" smtClean="0">
              <a:solidFill>
                <a:srgbClr val="000000"/>
              </a:solidFill>
              <a:latin typeface="Arial" panose="020B0604020202020204" pitchFamily="34" charset="0"/>
              <a:ea typeface="Times New Roman" panose="02020603050405020304" pitchFamily="18" charset="0"/>
            </a:endParaRPr>
          </a:p>
          <a:p>
            <a:pPr marL="0" indent="0">
              <a:buNone/>
            </a:pPr>
            <a:endParaRPr lang="uk-UA" sz="1750" dirty="0">
              <a:solidFill>
                <a:srgbClr val="000000"/>
              </a:solidFill>
              <a:latin typeface="Arial" panose="020B0604020202020204" pitchFamily="34" charset="0"/>
              <a:ea typeface="Times New Roman" panose="02020603050405020304" pitchFamily="18" charset="0"/>
            </a:endParaRPr>
          </a:p>
          <a:p>
            <a:pPr marL="0" indent="0">
              <a:buNone/>
            </a:pPr>
            <a:r>
              <a:rPr lang="uk-UA" sz="1800" b="1" dirty="0">
                <a:solidFill>
                  <a:srgbClr val="000000"/>
                </a:solidFill>
                <a:latin typeface="Arial" panose="020B0604020202020204" pitchFamily="34" charset="0"/>
                <a:ea typeface="Times New Roman" panose="02020603050405020304" pitchFamily="18" charset="0"/>
              </a:rPr>
              <a:t>1.</a:t>
            </a:r>
            <a:r>
              <a:rPr lang="uk-UA" sz="1800" dirty="0">
                <a:solidFill>
                  <a:srgbClr val="000000"/>
                </a:solidFill>
                <a:latin typeface="Arial" panose="020B0604020202020204" pitchFamily="34" charset="0"/>
                <a:ea typeface="Times New Roman" panose="02020603050405020304" pitchFamily="18" charset="0"/>
              </a:rPr>
              <a:t>Моторні команди кругових двосуглобових рухів руки переважно пов'язані зі змінами моментів сили плечового і ліктьового суглобів і модулюються відповідно до ексцентричного або концентричного характеру м'язових скорочень на різних ділянках траєкторії руху. Патерни усередненої ЕМГ – активності м’язів визначаються точками зміни напрямку зовнішньої сили, а інтенсивність хвиль ЕМГ  залежить від напрямку переходів між скороченням та подовженням м’язів.</a:t>
            </a:r>
          </a:p>
          <a:p>
            <a:pPr marL="0" indent="0">
              <a:buNone/>
            </a:pPr>
            <a:r>
              <a:rPr lang="uk-UA" sz="1800" b="1" dirty="0">
                <a:solidFill>
                  <a:srgbClr val="000000"/>
                </a:solidFill>
                <a:latin typeface="Arial" panose="020B0604020202020204" pitchFamily="34" charset="0"/>
                <a:ea typeface="Times New Roman" panose="02020603050405020304" pitchFamily="18" charset="0"/>
              </a:rPr>
              <a:t>2.</a:t>
            </a:r>
            <a:r>
              <a:rPr lang="uk-UA" sz="1800" dirty="0">
                <a:solidFill>
                  <a:srgbClr val="000000"/>
                </a:solidFill>
                <a:latin typeface="Arial" panose="020B0604020202020204" pitchFamily="34" charset="0"/>
                <a:ea typeface="Times New Roman" panose="02020603050405020304" pitchFamily="18" charset="0"/>
              </a:rPr>
              <a:t> Значна різниця в хвилях  ЕМГ – активності, що відповідають рухам різного направлення при одному і тому ж спрямуванні зовнішнього навантаження свідчить про суттєву відмінність даних результатів від тих, що можна було очікувати при використанні гіпотези про рівноважну точку. Така різниця в центральних командах в рухах протилежного направлення свідчить про суттєвий вплив на них з боку гістерезисних властивостей в різних елементах рухової системи, передусім м'язів і м'язових пропріоцепторів.   </a:t>
            </a:r>
          </a:p>
          <a:p>
            <a:pPr marL="0" indent="0">
              <a:buNone/>
            </a:pPr>
            <a:r>
              <a:rPr lang="uk-UA" sz="1800" b="1" dirty="0">
                <a:solidFill>
                  <a:srgbClr val="000000"/>
                </a:solidFill>
                <a:latin typeface="Arial" panose="020B0604020202020204" pitchFamily="34" charset="0"/>
                <a:ea typeface="Times New Roman" panose="02020603050405020304" pitchFamily="18" charset="0"/>
              </a:rPr>
              <a:t>3.</a:t>
            </a:r>
            <a:r>
              <a:rPr lang="uk-UA" sz="1800" dirty="0">
                <a:solidFill>
                  <a:srgbClr val="000000"/>
                </a:solidFill>
                <a:latin typeface="Arial" panose="020B0604020202020204" pitchFamily="34" charset="0"/>
                <a:ea typeface="Times New Roman" panose="02020603050405020304" pitchFamily="18" charset="0"/>
              </a:rPr>
              <a:t> В кругових двосуглобових рухах руки, виходи усереднених </a:t>
            </a:r>
            <a:r>
              <a:rPr lang="en-US" sz="1800" dirty="0">
                <a:solidFill>
                  <a:srgbClr val="000000"/>
                </a:solidFill>
                <a:latin typeface="Arial" panose="020B0604020202020204" pitchFamily="34" charset="0"/>
                <a:ea typeface="Times New Roman" panose="02020603050405020304" pitchFamily="18" charset="0"/>
              </a:rPr>
              <a:t>EM</a:t>
            </a:r>
            <a:r>
              <a:rPr lang="uk-UA" sz="1800" dirty="0">
                <a:solidFill>
                  <a:srgbClr val="000000"/>
                </a:solidFill>
                <a:latin typeface="Arial" panose="020B0604020202020204" pitchFamily="34" charset="0"/>
                <a:ea typeface="Times New Roman" panose="02020603050405020304" pitchFamily="18" charset="0"/>
              </a:rPr>
              <a:t>Г за межи зон, що визначаються точками зміни напрямку зовнішньої сили на відповідні м’язи, пов'язані, ймовірно, з одночасною активацією м'язів-антагоністів і / або з більш складною геометрією суглобів та розташуванням м’язів у порівнянні зі спрощеним модельним розглядом, що використовувався нами для вирахування суглобних кутів і моментів сили</a:t>
            </a:r>
            <a:r>
              <a:rPr lang="uk-UA" sz="1800" dirty="0" smtClean="0">
                <a:solidFill>
                  <a:srgbClr val="000000"/>
                </a:solidFill>
                <a:latin typeface="Arial" panose="020B0604020202020204" pitchFamily="34" charset="0"/>
                <a:ea typeface="Times New Roman" panose="02020603050405020304" pitchFamily="18" charset="0"/>
              </a:rPr>
              <a:t>.</a:t>
            </a:r>
            <a:endParaRPr lang="uk-UA" sz="1800" dirty="0">
              <a:solidFill>
                <a:srgbClr val="000000"/>
              </a:solidFill>
              <a:latin typeface="Arial" panose="020B0604020202020204" pitchFamily="34" charset="0"/>
              <a:ea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15</a:t>
            </a:fld>
            <a:endParaRPr lang="ru-RU" sz="1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43280286"/>
      </p:ext>
    </p:extLst>
  </p:cSld>
  <p:clrMapOvr>
    <a:masterClrMapping/>
  </p:clrMapOvr>
  <mc:AlternateContent xmlns:mc="http://schemas.openxmlformats.org/markup-compatibility/2006">
    <mc:Choice xmlns:p14="http://schemas.microsoft.com/office/powerpoint/2010/main" xmlns="" Requires="p14">
      <p:transition spd="slow" p14:dur="2000" advTm="4435"/>
    </mc:Choice>
    <mc:Fallback>
      <p:transition spd="slow" advTm="443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16</a:t>
            </a:fld>
            <a:endParaRPr lang="ru-RU" sz="1600" b="1" dirty="0">
              <a:solidFill>
                <a:schemeClr val="tx1"/>
              </a:solidFill>
              <a:latin typeface="Arial" panose="020B0604020202020204" pitchFamily="34" charset="0"/>
              <a:cs typeface="Arial" panose="020B0604020202020204" pitchFamily="34" charset="0"/>
            </a:endParaRPr>
          </a:p>
        </p:txBody>
      </p:sp>
      <p:sp>
        <p:nvSpPr>
          <p:cNvPr id="3" name="Прямоугольник 2"/>
          <p:cNvSpPr/>
          <p:nvPr/>
        </p:nvSpPr>
        <p:spPr>
          <a:xfrm>
            <a:off x="334851" y="115909"/>
            <a:ext cx="11487954" cy="5593839"/>
          </a:xfrm>
          <a:prstGeom prst="rect">
            <a:avLst/>
          </a:prstGeom>
        </p:spPr>
        <p:txBody>
          <a:bodyPr wrap="square">
            <a:spAutoFit/>
          </a:bodyPr>
          <a:lstStyle/>
          <a:p>
            <a:endParaRPr lang="ru-RU" sz="1750" b="1" dirty="0" smtClean="0">
              <a:latin typeface="Arial" panose="020B0604020202020204" pitchFamily="34" charset="0"/>
              <a:cs typeface="Arial" panose="020B0604020202020204" pitchFamily="34" charset="0"/>
            </a:endParaRPr>
          </a:p>
          <a:p>
            <a:r>
              <a:rPr lang="ru-RU" sz="1600" b="1" dirty="0">
                <a:latin typeface="Arial" panose="020B0604020202020204" pitchFamily="34" charset="0"/>
                <a:cs typeface="Arial" panose="020B0604020202020204" pitchFamily="34" charset="0"/>
              </a:rPr>
              <a:t>6.</a:t>
            </a:r>
            <a:r>
              <a:rPr lang="ru-RU" sz="1600"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Центральні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команди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що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надходять</a:t>
            </a:r>
            <a:r>
              <a:rPr lang="ru-RU" dirty="0">
                <a:latin typeface="Arial" panose="020B0604020202020204" pitchFamily="34" charset="0"/>
                <a:cs typeface="Arial" panose="020B0604020202020204" pitchFamily="34" charset="0"/>
              </a:rPr>
              <a:t> до </a:t>
            </a:r>
            <a:r>
              <a:rPr lang="ru-RU" dirty="0" err="1">
                <a:latin typeface="Arial" panose="020B0604020202020204" pitchFamily="34" charset="0"/>
                <a:cs typeface="Arial" panose="020B0604020202020204" pitchFamily="34" charset="0"/>
              </a:rPr>
              <a:t>м’язів</a:t>
            </a:r>
            <a:r>
              <a:rPr lang="ru-RU" dirty="0">
                <a:latin typeface="Arial" panose="020B0604020202020204" pitchFamily="34" charset="0"/>
                <a:cs typeface="Arial" panose="020B0604020202020204" pitchFamily="34" charset="0"/>
              </a:rPr>
              <a:t> при </a:t>
            </a:r>
            <a:r>
              <a:rPr lang="ru-RU" dirty="0" err="1">
                <a:latin typeface="Arial" panose="020B0604020202020204" pitchFamily="34" charset="0"/>
                <a:cs typeface="Arial" panose="020B0604020202020204" pitchFamily="34" charset="0"/>
              </a:rPr>
              <a:t>виконанні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складних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двосуглобових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рухів</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суттєво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залежать</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від</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розташування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вздовж</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рухових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траєкторій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функційних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точок</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яких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змінюється</a:t>
            </a:r>
            <a:r>
              <a:rPr lang="ru-RU" dirty="0">
                <a:latin typeface="Arial" panose="020B0604020202020204" pitchFamily="34" charset="0"/>
                <a:cs typeface="Arial" panose="020B0604020202020204" pitchFamily="34" charset="0"/>
              </a:rPr>
              <a:t> знак моменту </a:t>
            </a:r>
            <a:r>
              <a:rPr lang="ru-RU" dirty="0" err="1">
                <a:latin typeface="Arial" panose="020B0604020202020204" pitchFamily="34" charset="0"/>
                <a:cs typeface="Arial" panose="020B0604020202020204" pitchFamily="34" charset="0"/>
              </a:rPr>
              <a:t>зовнішньої</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сили</a:t>
            </a:r>
            <a:r>
              <a:rPr lang="ru-RU" dirty="0">
                <a:latin typeface="Arial" panose="020B0604020202020204" pitchFamily="34" charset="0"/>
                <a:cs typeface="Arial" panose="020B0604020202020204" pitchFamily="34" charset="0"/>
              </a:rPr>
              <a:t> у </a:t>
            </a:r>
            <a:r>
              <a:rPr lang="ru-RU" dirty="0" err="1">
                <a:latin typeface="Arial" panose="020B0604020202020204" pitchFamily="34" charset="0"/>
                <a:cs typeface="Arial" panose="020B0604020202020204" pitchFamily="34" charset="0"/>
              </a:rPr>
              <a:t>відповідних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суглобах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або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змінюється</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напрямок</a:t>
            </a:r>
            <a:r>
              <a:rPr lang="ru-RU" dirty="0">
                <a:latin typeface="Arial" panose="020B0604020202020204" pitchFamily="34" charset="0"/>
                <a:cs typeface="Arial" panose="020B0604020202020204" pitchFamily="34" charset="0"/>
              </a:rPr>
              <a:t> переходу </a:t>
            </a:r>
            <a:r>
              <a:rPr lang="ru-RU" dirty="0" err="1">
                <a:latin typeface="Arial" panose="020B0604020202020204" pitchFamily="34" charset="0"/>
                <a:cs typeface="Arial" panose="020B0604020202020204" pitchFamily="34" charset="0"/>
              </a:rPr>
              <a:t>між</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скороченням</a:t>
            </a:r>
            <a:r>
              <a:rPr lang="ru-RU" dirty="0">
                <a:latin typeface="Arial" panose="020B0604020202020204" pitchFamily="34" charset="0"/>
                <a:cs typeface="Arial" panose="020B0604020202020204" pitchFamily="34" charset="0"/>
              </a:rPr>
              <a:t> та </a:t>
            </a:r>
            <a:r>
              <a:rPr lang="ru-RU" dirty="0" err="1">
                <a:latin typeface="Arial" panose="020B0604020202020204" pitchFamily="34" charset="0"/>
                <a:cs typeface="Arial" panose="020B0604020202020204" pitchFamily="34" charset="0"/>
              </a:rPr>
              <a:t>подовженням</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м’язів</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Теорії</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рухового</a:t>
            </a:r>
            <a:r>
              <a:rPr lang="ru-RU" dirty="0">
                <a:latin typeface="Arial" panose="020B0604020202020204" pitchFamily="34" charset="0"/>
                <a:cs typeface="Arial" panose="020B0604020202020204" pitchFamily="34" charset="0"/>
              </a:rPr>
              <a:t> контролю, </a:t>
            </a:r>
            <a:r>
              <a:rPr lang="ru-RU" dirty="0" err="1">
                <a:latin typeface="Arial" panose="020B0604020202020204" pitchFamily="34" charset="0"/>
                <a:cs typeface="Arial" panose="020B0604020202020204" pitchFamily="34" charset="0"/>
              </a:rPr>
              <a:t>що</a:t>
            </a:r>
            <a:r>
              <a:rPr lang="ru-RU" dirty="0">
                <a:latin typeface="Arial" panose="020B0604020202020204" pitchFamily="34" charset="0"/>
                <a:cs typeface="Arial" panose="020B0604020202020204" pitchFamily="34" charset="0"/>
              </a:rPr>
              <a:t> не </a:t>
            </a:r>
            <a:r>
              <a:rPr lang="ru-RU" dirty="0" err="1">
                <a:latin typeface="Arial" panose="020B0604020202020204" pitchFamily="34" charset="0"/>
                <a:cs typeface="Arial" panose="020B0604020202020204" pitchFamily="34" charset="0"/>
              </a:rPr>
              <a:t>враховують</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нелінійних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гістерезисних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властивостей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м’язів</a:t>
            </a:r>
            <a:r>
              <a:rPr lang="ru-RU" dirty="0">
                <a:latin typeface="Arial" panose="020B0604020202020204" pitchFamily="34" charset="0"/>
                <a:cs typeface="Arial" panose="020B0604020202020204" pitchFamily="34" charset="0"/>
              </a:rPr>
              <a:t> і </a:t>
            </a:r>
            <a:r>
              <a:rPr lang="ru-RU" dirty="0" err="1">
                <a:latin typeface="Arial" panose="020B0604020202020204" pitchFamily="34" charset="0"/>
                <a:cs typeface="Arial" panose="020B0604020202020204" pitchFamily="34" charset="0"/>
              </a:rPr>
              <a:t>сегментарних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рефлексів</a:t>
            </a:r>
            <a:r>
              <a:rPr lang="ru-RU" dirty="0">
                <a:latin typeface="Arial" panose="020B0604020202020204" pitchFamily="34" charset="0"/>
                <a:cs typeface="Arial" panose="020B0604020202020204" pitchFamily="34" charset="0"/>
              </a:rPr>
              <a:t>,  не </a:t>
            </a:r>
            <a:r>
              <a:rPr lang="ru-RU" dirty="0" err="1">
                <a:latin typeface="Arial" panose="020B0604020202020204" pitchFamily="34" charset="0"/>
                <a:cs typeface="Arial" panose="020B0604020202020204" pitchFamily="34" charset="0"/>
              </a:rPr>
              <a:t>можна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використовувати</a:t>
            </a:r>
            <a:r>
              <a:rPr lang="ru-RU" dirty="0">
                <a:latin typeface="Arial" panose="020B0604020202020204" pitchFamily="34" charset="0"/>
                <a:cs typeface="Arial" panose="020B0604020202020204" pitchFamily="34" charset="0"/>
              </a:rPr>
              <a:t> для </a:t>
            </a:r>
            <a:r>
              <a:rPr lang="ru-RU" dirty="0" err="1">
                <a:latin typeface="Arial" panose="020B0604020202020204" pitchFamily="34" charset="0"/>
                <a:cs typeface="Arial" panose="020B0604020202020204" pitchFamily="34" charset="0"/>
              </a:rPr>
              <a:t>аналізу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багатосуглобових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рухів</a:t>
            </a:r>
            <a:r>
              <a:rPr lang="ru-RU" dirty="0" smtClean="0">
                <a:latin typeface="Arial" panose="020B0604020202020204" pitchFamily="34" charset="0"/>
                <a:cs typeface="Arial" panose="020B0604020202020204" pitchFamily="34" charset="0"/>
              </a:rPr>
              <a:t>.</a:t>
            </a:r>
          </a:p>
          <a:p>
            <a:endParaRPr lang="ru-RU" sz="1600" dirty="0">
              <a:latin typeface="Arial" panose="020B0604020202020204" pitchFamily="34" charset="0"/>
              <a:cs typeface="Arial" panose="020B0604020202020204" pitchFamily="34" charset="0"/>
            </a:endParaRPr>
          </a:p>
          <a:p>
            <a:r>
              <a:rPr lang="uk-UA" sz="1750" b="1" dirty="0" smtClean="0">
                <a:solidFill>
                  <a:srgbClr val="000000"/>
                </a:solidFill>
                <a:latin typeface="Arial" panose="020B0604020202020204" pitchFamily="34" charset="0"/>
                <a:ea typeface="Times New Roman" panose="02020603050405020304" pitchFamily="18" charset="0"/>
              </a:rPr>
              <a:t>4</a:t>
            </a:r>
            <a:r>
              <a:rPr lang="uk-UA" sz="1750" b="1" dirty="0">
                <a:solidFill>
                  <a:srgbClr val="000000"/>
                </a:solidFill>
                <a:latin typeface="Arial" panose="020B0604020202020204" pitchFamily="34" charset="0"/>
                <a:ea typeface="Times New Roman" panose="02020603050405020304" pitchFamily="18" charset="0"/>
              </a:rPr>
              <a:t>.</a:t>
            </a:r>
            <a:r>
              <a:rPr lang="uk-UA" sz="1750" dirty="0">
                <a:solidFill>
                  <a:srgbClr val="000000"/>
                </a:solidFill>
                <a:latin typeface="Arial" panose="020B0604020202020204" pitchFamily="34" charset="0"/>
                <a:ea typeface="Times New Roman" panose="02020603050405020304" pitchFamily="18" charset="0"/>
              </a:rPr>
              <a:t> </a:t>
            </a:r>
            <a:r>
              <a:rPr lang="uk-UA" dirty="0">
                <a:solidFill>
                  <a:srgbClr val="000000"/>
                </a:solidFill>
                <a:latin typeface="Arial" panose="020B0604020202020204" pitchFamily="34" charset="0"/>
                <a:ea typeface="Times New Roman" panose="02020603050405020304" pitchFamily="18" charset="0"/>
              </a:rPr>
              <a:t>Проведений ЕМГ аналіз синхронних </a:t>
            </a:r>
            <a:r>
              <a:rPr lang="uk-UA" dirty="0" err="1">
                <a:solidFill>
                  <a:srgbClr val="000000"/>
                </a:solidFill>
                <a:latin typeface="Arial" panose="020B0604020202020204" pitchFamily="34" charset="0"/>
                <a:ea typeface="Times New Roman" panose="02020603050405020304" pitchFamily="18" charset="0"/>
              </a:rPr>
              <a:t>двосуглобових</a:t>
            </a:r>
            <a:r>
              <a:rPr lang="uk-UA" dirty="0">
                <a:solidFill>
                  <a:srgbClr val="000000"/>
                </a:solidFill>
                <a:latin typeface="Arial" panose="020B0604020202020204" pitchFamily="34" charset="0"/>
                <a:ea typeface="Times New Roman" panose="02020603050405020304" pitchFamily="18" charset="0"/>
              </a:rPr>
              <a:t> переміщень обох рук (імітація парного веслування) дозволив поділити м’язи на дві </a:t>
            </a:r>
            <a:r>
              <a:rPr lang="uk-UA" dirty="0" err="1">
                <a:solidFill>
                  <a:srgbClr val="000000"/>
                </a:solidFill>
                <a:latin typeface="Arial" panose="020B0604020202020204" pitchFamily="34" charset="0"/>
                <a:ea typeface="Times New Roman" panose="02020603050405020304" pitchFamily="18" charset="0"/>
              </a:rPr>
              <a:t>функційні</a:t>
            </a:r>
            <a:r>
              <a:rPr lang="uk-UA" dirty="0">
                <a:solidFill>
                  <a:srgbClr val="000000"/>
                </a:solidFill>
                <a:latin typeface="Arial" panose="020B0604020202020204" pitchFamily="34" charset="0"/>
                <a:ea typeface="Times New Roman" panose="02020603050405020304" pitchFamily="18" charset="0"/>
              </a:rPr>
              <a:t> групи. До першої групи увійшли згиначі ліктьового і розгиначі плечового суглобів, а до другої - розгиначі ліктьового і згиначі плечового суглобів. М'язи першої групи генерували помітні, залежні від швидкості, динамічні компоненти ЕМГ під час руху вперед та при поверненні назад, а також формували помітну статичну активність під час фаз утримання кінцевого положення. М’язи другої групи скорочувались разом із першою групою під час фаз руху і знижували активність на фазі утримання кінцевого положення. </a:t>
            </a:r>
            <a:endParaRPr lang="uk-UA" dirty="0" smtClean="0">
              <a:solidFill>
                <a:srgbClr val="000000"/>
              </a:solidFill>
              <a:latin typeface="Arial" panose="020B0604020202020204" pitchFamily="34" charset="0"/>
              <a:ea typeface="Times New Roman" panose="02020603050405020304" pitchFamily="18" charset="0"/>
            </a:endParaRPr>
          </a:p>
          <a:p>
            <a:endParaRPr lang="uk-UA" dirty="0">
              <a:solidFill>
                <a:srgbClr val="000000"/>
              </a:solidFill>
              <a:latin typeface="Arial" panose="020B0604020202020204" pitchFamily="34" charset="0"/>
              <a:ea typeface="Times New Roman" panose="02020603050405020304" pitchFamily="18" charset="0"/>
            </a:endParaRPr>
          </a:p>
          <a:p>
            <a:r>
              <a:rPr lang="ru-RU" b="1" dirty="0" smtClean="0">
                <a:latin typeface="Arial" panose="020B0604020202020204" pitchFamily="34" charset="0"/>
                <a:cs typeface="Arial" panose="020B0604020202020204" pitchFamily="34" charset="0"/>
              </a:rPr>
              <a:t>5</a:t>
            </a:r>
            <a:r>
              <a:rPr lang="ru-RU" b="1" dirty="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Багатофакторний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аналіз</a:t>
            </a:r>
            <a:r>
              <a:rPr lang="ru-RU" dirty="0">
                <a:latin typeface="Arial" panose="020B0604020202020204" pitchFamily="34" charset="0"/>
                <a:cs typeface="Arial" panose="020B0604020202020204" pitchFamily="34" charset="0"/>
              </a:rPr>
              <a:t> ANOVA </a:t>
            </a:r>
            <a:r>
              <a:rPr lang="ru-RU" dirty="0" err="1">
                <a:latin typeface="Arial" panose="020B0604020202020204" pitchFamily="34" charset="0"/>
                <a:cs typeface="Arial" panose="020B0604020202020204" pitchFamily="34" charset="0"/>
              </a:rPr>
              <a:t>динамічних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компонентів</a:t>
            </a:r>
            <a:r>
              <a:rPr lang="ru-RU" dirty="0">
                <a:latin typeface="Arial" panose="020B0604020202020204" pitchFamily="34" charset="0"/>
                <a:cs typeface="Arial" panose="020B0604020202020204" pitchFamily="34" charset="0"/>
              </a:rPr>
              <a:t> ЕМГ – </a:t>
            </a:r>
            <a:r>
              <a:rPr lang="ru-RU" dirty="0" err="1">
                <a:latin typeface="Arial" panose="020B0604020202020204" pitchFamily="34" charset="0"/>
                <a:cs typeface="Arial" panose="020B0604020202020204" pitchFamily="34" charset="0"/>
              </a:rPr>
              <a:t>активності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м'язів</a:t>
            </a:r>
            <a:r>
              <a:rPr lang="ru-RU" dirty="0">
                <a:latin typeface="Arial" panose="020B0604020202020204" pitchFamily="34" charset="0"/>
                <a:cs typeface="Arial" panose="020B0604020202020204" pitchFamily="34" charset="0"/>
              </a:rPr>
              <a:t> у </a:t>
            </a:r>
            <a:r>
              <a:rPr lang="ru-RU" dirty="0" err="1">
                <a:latin typeface="Arial" panose="020B0604020202020204" pitchFamily="34" charset="0"/>
                <a:cs typeface="Arial" panose="020B0604020202020204" pitchFamily="34" charset="0"/>
              </a:rPr>
              <a:t>синхронних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веслувальних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рухах</a:t>
            </a:r>
            <a:r>
              <a:rPr lang="ru-RU" dirty="0">
                <a:latin typeface="Arial" panose="020B0604020202020204" pitchFamily="34" charset="0"/>
                <a:cs typeface="Arial" panose="020B0604020202020204" pitchFamily="34" charset="0"/>
              </a:rPr>
              <a:t> показав, </a:t>
            </a:r>
            <a:r>
              <a:rPr lang="ru-RU" dirty="0" err="1">
                <a:latin typeface="Arial" panose="020B0604020202020204" pitchFamily="34" charset="0"/>
                <a:cs typeface="Arial" panose="020B0604020202020204" pitchFamily="34" charset="0"/>
              </a:rPr>
              <a:t>що</a:t>
            </a:r>
            <a:r>
              <a:rPr lang="ru-RU" dirty="0">
                <a:latin typeface="Arial" panose="020B0604020202020204" pitchFamily="34" charset="0"/>
                <a:cs typeface="Arial" panose="020B0604020202020204" pitchFamily="34" charset="0"/>
              </a:rPr>
              <a:t> в </a:t>
            </a:r>
            <a:r>
              <a:rPr lang="ru-RU" dirty="0" err="1">
                <a:latin typeface="Arial" panose="020B0604020202020204" pitchFamily="34" charset="0"/>
                <a:cs typeface="Arial" panose="020B0604020202020204" pitchFamily="34" charset="0"/>
              </a:rPr>
              <a:t>обох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групах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м'язів</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динамічні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компоненти</a:t>
            </a:r>
            <a:r>
              <a:rPr lang="ru-RU" dirty="0">
                <a:latin typeface="Arial" panose="020B0604020202020204" pitchFamily="34" charset="0"/>
                <a:cs typeface="Arial" panose="020B0604020202020204" pitchFamily="34" charset="0"/>
              </a:rPr>
              <a:t> ЕМГ </a:t>
            </a:r>
            <a:r>
              <a:rPr lang="ru-RU" dirty="0" err="1">
                <a:latin typeface="Arial" panose="020B0604020202020204" pitchFamily="34" charset="0"/>
                <a:cs typeface="Arial" panose="020B0604020202020204" pitchFamily="34" charset="0"/>
              </a:rPr>
              <a:t>суттєво</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залежать</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від</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швидкості</a:t>
            </a:r>
            <a:r>
              <a:rPr lang="ru-RU" dirty="0">
                <a:latin typeface="Arial" panose="020B0604020202020204" pitchFamily="34" charset="0"/>
                <a:cs typeface="Arial" panose="020B0604020202020204" pitchFamily="34" charset="0"/>
              </a:rPr>
              <a:t> рухів, в той час як </a:t>
            </a:r>
            <a:r>
              <a:rPr lang="ru-RU" dirty="0" err="1">
                <a:latin typeface="Arial" panose="020B0604020202020204" pitchFamily="34" charset="0"/>
                <a:cs typeface="Arial" panose="020B0604020202020204" pitchFamily="34" charset="0"/>
              </a:rPr>
              <a:t>фактори</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латералізації</a:t>
            </a:r>
            <a:r>
              <a:rPr lang="ru-RU" dirty="0">
                <a:latin typeface="Arial" panose="020B0604020202020204" pitchFamily="34" charset="0"/>
                <a:cs typeface="Arial" panose="020B0604020202020204" pitchFamily="34" charset="0"/>
              </a:rPr>
              <a:t> і навантаження, а </a:t>
            </a:r>
            <a:r>
              <a:rPr lang="ru-RU" dirty="0" err="1">
                <a:latin typeface="Arial" panose="020B0604020202020204" pitchFamily="34" charset="0"/>
                <a:cs typeface="Arial" panose="020B0604020202020204" pitchFamily="34" charset="0"/>
              </a:rPr>
              <a:t>також</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комбінації</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різних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факторів</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проявляють</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статистичну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значимість</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тільки</a:t>
            </a:r>
            <a:r>
              <a:rPr lang="ru-RU" dirty="0">
                <a:latin typeface="Arial" panose="020B0604020202020204" pitchFamily="34" charset="0"/>
                <a:cs typeface="Arial" panose="020B0604020202020204" pitchFamily="34" charset="0"/>
              </a:rPr>
              <a:t> у </a:t>
            </a:r>
            <a:r>
              <a:rPr lang="ru-RU" dirty="0" err="1">
                <a:latin typeface="Arial" panose="020B0604020202020204" pitchFamily="34" charset="0"/>
                <a:cs typeface="Arial" panose="020B0604020202020204" pitchFamily="34" charset="0"/>
              </a:rPr>
              <a:t>відповідних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реакціях</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м’язів</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першої</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групи</a:t>
            </a:r>
            <a:r>
              <a:rPr lang="ru-RU" dirty="0" smtClean="0">
                <a:latin typeface="Arial" panose="020B0604020202020204" pitchFamily="34" charset="0"/>
                <a:cs typeface="Arial" panose="020B0604020202020204" pitchFamily="34" charset="0"/>
              </a:rPr>
              <a:t>.</a:t>
            </a:r>
          </a:p>
          <a:p>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98383013"/>
      </p:ext>
    </p:extLst>
  </p:cSld>
  <p:clrMapOvr>
    <a:masterClrMapping/>
  </p:clrMapOvr>
  <mc:AlternateContent xmlns:mc="http://schemas.openxmlformats.org/markup-compatibility/2006">
    <mc:Choice xmlns:p14="http://schemas.microsoft.com/office/powerpoint/2010/main" xmlns="" Requires="p14">
      <p:transition spd="slow" p14:dur="2000" advTm="2930"/>
    </mc:Choice>
    <mc:Fallback>
      <p:transition spd="slow" advTm="293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9412" y="2657564"/>
            <a:ext cx="10515600" cy="1325563"/>
          </a:xfrm>
        </p:spPr>
        <p:txBody>
          <a:bodyPr>
            <a:noAutofit/>
          </a:bodyPr>
          <a:lstStyle/>
          <a:p>
            <a:pPr algn="ctr"/>
            <a:r>
              <a:rPr lang="ru-RU" sz="9600" dirty="0" smtClean="0">
                <a:latin typeface="Arial" panose="020B0604020202020204" pitchFamily="34" charset="0"/>
                <a:cs typeface="Arial" panose="020B0604020202020204" pitchFamily="34" charset="0"/>
              </a:rPr>
              <a:t>Дякую за увагу!</a:t>
            </a:r>
            <a:endParaRPr lang="ru-RU" sz="9600" dirty="0">
              <a:latin typeface="Arial" panose="020B0604020202020204" pitchFamily="34" charset="0"/>
              <a:cs typeface="Arial" panose="020B0604020202020204" pitchFamily="34" charset="0"/>
            </a:endParaRPr>
          </a:p>
        </p:txBody>
      </p:sp>
      <p:sp>
        <p:nvSpPr>
          <p:cNvPr id="3" name="Номер слайда 2"/>
          <p:cNvSpPr>
            <a:spLocks noGrp="1"/>
          </p:cNvSpPr>
          <p:nvPr>
            <p:ph type="sldNum" sz="quarter" idx="12"/>
          </p:nvPr>
        </p:nvSpPr>
        <p:spPr/>
        <p:txBody>
          <a:bodyPr/>
          <a:lstStyle/>
          <a:p>
            <a:fld id="{649AB31E-0317-4BD7-AAFC-ED6C8CA826E9}" type="slidenum">
              <a:rPr lang="ru-RU" smtClean="0"/>
              <a:pPr/>
              <a:t>17</a:t>
            </a:fld>
            <a:endParaRPr lang="ru-RU"/>
          </a:p>
        </p:txBody>
      </p:sp>
    </p:spTree>
    <p:extLst>
      <p:ext uri="{BB962C8B-B14F-4D97-AF65-F5344CB8AC3E}">
        <p14:creationId xmlns:p14="http://schemas.microsoft.com/office/powerpoint/2010/main" xmlns="" val="1432709420"/>
      </p:ext>
    </p:extLst>
  </p:cSld>
  <p:clrMapOvr>
    <a:masterClrMapping/>
  </p:clrMapOvr>
  <mc:AlternateContent xmlns:mc="http://schemas.openxmlformats.org/markup-compatibility/2006">
    <mc:Choice xmlns:p14="http://schemas.microsoft.com/office/powerpoint/2010/main" xmlns="" Requires="p14">
      <p:transition spd="slow" p14:dur="2000" advTm="2911"/>
    </mc:Choice>
    <mc:Fallback>
      <p:transition spd="slow" advTm="291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03032"/>
            <a:ext cx="10515600" cy="850752"/>
          </a:xfrm>
        </p:spPr>
        <p:txBody>
          <a:bodyPr>
            <a:noAutofit/>
          </a:bodyPr>
          <a:lstStyle/>
          <a:p>
            <a:pPr algn="ctr"/>
            <a:r>
              <a:rPr lang="ru-RU" sz="1800" dirty="0">
                <a:latin typeface="Arial" panose="020B0604020202020204" pitchFamily="34" charset="0"/>
                <a:cs typeface="Arial" panose="020B0604020202020204" pitchFamily="34" charset="0"/>
              </a:rPr>
              <a:t/>
            </a:r>
            <a:br>
              <a:rPr lang="ru-RU" sz="1800" dirty="0">
                <a:latin typeface="Arial" panose="020B0604020202020204" pitchFamily="34" charset="0"/>
                <a:cs typeface="Arial" panose="020B0604020202020204" pitchFamily="34" charset="0"/>
              </a:rPr>
            </a:br>
            <a:r>
              <a:rPr lang="ru-RU" sz="1800" dirty="0">
                <a:latin typeface="Arial" panose="020B0604020202020204" pitchFamily="34" charset="0"/>
                <a:cs typeface="Arial" panose="020B0604020202020204" pitchFamily="34" charset="0"/>
              </a:rPr>
              <a:t> </a:t>
            </a:r>
            <a:br>
              <a:rPr lang="ru-RU" sz="1800" dirty="0">
                <a:latin typeface="Arial" panose="020B0604020202020204" pitchFamily="34" charset="0"/>
                <a:cs typeface="Arial" panose="020B0604020202020204" pitchFamily="34" charset="0"/>
              </a:rPr>
            </a:br>
            <a:r>
              <a:rPr lang="ru-RU" sz="2800" b="1" dirty="0" smtClean="0">
                <a:latin typeface="Arial" panose="020B0604020202020204" pitchFamily="34" charset="0"/>
                <a:cs typeface="Arial" panose="020B0604020202020204" pitchFamily="34" charset="0"/>
              </a:rPr>
              <a:t>Теоретичні та експериментальні передумови аналізу центральних команд багатосуглобових рухів </a:t>
            </a:r>
            <a:r>
              <a:rPr lang="ru-RU" sz="2400" b="1" dirty="0">
                <a:latin typeface="Arial" panose="020B0604020202020204" pitchFamily="34" charset="0"/>
                <a:cs typeface="Arial" panose="020B0604020202020204" pitchFamily="34" charset="0"/>
              </a:rPr>
              <a:t/>
            </a:r>
            <a:br>
              <a:rPr lang="ru-RU" sz="2400" b="1" dirty="0">
                <a:latin typeface="Arial" panose="020B0604020202020204" pitchFamily="34" charset="0"/>
                <a:cs typeface="Arial" panose="020B0604020202020204" pitchFamily="34" charset="0"/>
              </a:rPr>
            </a:br>
            <a:endParaRPr lang="ru-RU" sz="2400" b="1"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2</a:t>
            </a:fld>
            <a:endParaRPr lang="ru-RU" sz="1600" b="1" dirty="0">
              <a:solidFill>
                <a:schemeClr val="tx1"/>
              </a:solidFill>
              <a:latin typeface="Arial" panose="020B0604020202020204" pitchFamily="34" charset="0"/>
              <a:cs typeface="Arial" panose="020B0604020202020204" pitchFamily="34" charset="0"/>
            </a:endParaRPr>
          </a:p>
        </p:txBody>
      </p:sp>
      <p:pic>
        <p:nvPicPr>
          <p:cNvPr id="6" name="Рисунок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46902" y="1344666"/>
            <a:ext cx="9080010" cy="5011684"/>
          </a:xfrm>
          <a:prstGeom prst="rect">
            <a:avLst/>
          </a:prstGeom>
        </p:spPr>
      </p:pic>
    </p:spTree>
    <p:extLst>
      <p:ext uri="{BB962C8B-B14F-4D97-AF65-F5344CB8AC3E}">
        <p14:creationId xmlns:p14="http://schemas.microsoft.com/office/powerpoint/2010/main" xmlns="" val="633685280"/>
      </p:ext>
    </p:extLst>
  </p:cSld>
  <p:clrMapOvr>
    <a:masterClrMapping/>
  </p:clrMapOvr>
  <mc:AlternateContent xmlns:mc="http://schemas.openxmlformats.org/markup-compatibility/2006">
    <mc:Choice xmlns:p14="http://schemas.microsoft.com/office/powerpoint/2010/main" xmlns="" Requires="p14">
      <p:transition spd="slow" p14:dur="2000" advTm="127117"/>
    </mc:Choice>
    <mc:Fallback>
      <p:transition spd="slow" advTm="127117"/>
    </mc:Fallback>
  </mc:AlternateContent>
  <p:timing>
    <p:tnLst>
      <p:par>
        <p:cTn id="1" dur="indefinite" restart="never" nodeType="tmRoot"/>
      </p:par>
    </p:tnLst>
  </p:timing>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9556" y="0"/>
            <a:ext cx="8737812" cy="639427"/>
          </a:xfrm>
        </p:spPr>
        <p:txBody>
          <a:bodyPr>
            <a:normAutofit fontScale="90000"/>
          </a:bodyPr>
          <a:lstStyle/>
          <a:p>
            <a:r>
              <a:rPr lang="en-US" i="1" dirty="0"/>
              <a:t/>
            </a:r>
            <a:br>
              <a:rPr lang="en-US" i="1" dirty="0"/>
            </a:br>
            <a:r>
              <a:rPr lang="ru-RU" sz="2700" b="1" dirty="0" smtClean="0">
                <a:latin typeface="Arial" panose="020B0604020202020204" pitchFamily="34" charset="0"/>
                <a:cs typeface="Arial" panose="020B0604020202020204" pitchFamily="34" charset="0"/>
              </a:rPr>
              <a:t>Б</a:t>
            </a:r>
            <a:r>
              <a:rPr lang="uk-UA" sz="2700" b="1" dirty="0" smtClean="0">
                <a:latin typeface="Arial" panose="020B0604020202020204" pitchFamily="34" charset="0"/>
                <a:cs typeface="Arial" panose="020B0604020202020204" pitchFamily="34" charset="0"/>
              </a:rPr>
              <a:t>іомеханічний аналіз статичних скорочень м</a:t>
            </a:r>
            <a:r>
              <a:rPr lang="en-US" sz="2700" b="1" dirty="0" smtClean="0">
                <a:latin typeface="Arial" panose="020B0604020202020204" pitchFamily="34" charset="0"/>
                <a:cs typeface="Arial" panose="020B0604020202020204" pitchFamily="34" charset="0"/>
              </a:rPr>
              <a:t>’</a:t>
            </a:r>
            <a:r>
              <a:rPr lang="uk-UA" sz="2700" b="1" dirty="0" smtClean="0">
                <a:latin typeface="Arial" panose="020B0604020202020204" pitchFamily="34" charset="0"/>
                <a:cs typeface="Arial" panose="020B0604020202020204" pitchFamily="34" charset="0"/>
              </a:rPr>
              <a:t>язів руки</a:t>
            </a:r>
            <a:r>
              <a:rPr lang="ru-RU" sz="3600" b="1" dirty="0"/>
              <a:t/>
            </a:r>
            <a:br>
              <a:rPr lang="ru-RU" sz="3600" b="1" dirty="0"/>
            </a:br>
            <a:endParaRPr lang="ru-RU" sz="3600" b="1" dirty="0"/>
          </a:p>
        </p:txBody>
      </p:sp>
      <p:sp>
        <p:nvSpPr>
          <p:cNvPr id="5" name="Номер слайда 4"/>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3</a:t>
            </a:fld>
            <a:endParaRPr lang="ru-RU" sz="1600" b="1" dirty="0">
              <a:solidFill>
                <a:schemeClr val="tx1"/>
              </a:solidFill>
              <a:latin typeface="Arial" panose="020B0604020202020204" pitchFamily="34" charset="0"/>
              <a:cs typeface="Arial" panose="020B0604020202020204" pitchFamily="34" charset="0"/>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217448" y="589016"/>
            <a:ext cx="9137613" cy="2534077"/>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Прямоугольник 10"/>
          <p:cNvSpPr/>
          <p:nvPr/>
        </p:nvSpPr>
        <p:spPr>
          <a:xfrm>
            <a:off x="1178993" y="3229213"/>
            <a:ext cx="9325309" cy="461665"/>
          </a:xfrm>
          <a:prstGeom prst="rect">
            <a:avLst/>
          </a:prstGeom>
        </p:spPr>
        <p:txBody>
          <a:bodyPr wrap="square">
            <a:spAutoFit/>
          </a:bodyPr>
          <a:lstStyle/>
          <a:p>
            <a:r>
              <a:rPr lang="ru-RU" sz="2400" b="1" dirty="0" smtClean="0">
                <a:latin typeface="Arial" panose="020B0604020202020204" pitchFamily="34" charset="0"/>
                <a:cs typeface="Arial" panose="020B0604020202020204" pitchFamily="34" charset="0"/>
              </a:rPr>
              <a:t>Одно- та </a:t>
            </a:r>
            <a:r>
              <a:rPr lang="ru-RU" sz="2400" b="1" dirty="0" err="1" smtClean="0">
                <a:latin typeface="Arial" panose="020B0604020202020204" pitchFamily="34" charset="0"/>
                <a:cs typeface="Arial" panose="020B0604020202020204" pitchFamily="34" charset="0"/>
              </a:rPr>
              <a:t>двосуглобов</a:t>
            </a:r>
            <a:r>
              <a:rPr lang="uk-UA" sz="2400" b="1" dirty="0" smtClean="0">
                <a:latin typeface="Arial" panose="020B0604020202020204" pitchFamily="34" charset="0"/>
                <a:cs typeface="Arial" panose="020B0604020202020204" pitchFamily="34" charset="0"/>
              </a:rPr>
              <a:t>і рухи із зоровим відстеженням цілям </a:t>
            </a:r>
            <a:endParaRPr lang="ru-RU" sz="2400" b="1" dirty="0">
              <a:latin typeface="Arial" panose="020B0604020202020204" pitchFamily="34" charset="0"/>
              <a:cs typeface="Arial" panose="020B0604020202020204" pitchFamily="34" charset="0"/>
            </a:endParaRPr>
          </a:p>
        </p:txBody>
      </p:sp>
      <p:sp>
        <p:nvSpPr>
          <p:cNvPr id="8" name="Прямоугольник 7"/>
          <p:cNvSpPr/>
          <p:nvPr/>
        </p:nvSpPr>
        <p:spPr>
          <a:xfrm>
            <a:off x="5692408" y="4209250"/>
            <a:ext cx="298480" cy="584775"/>
          </a:xfrm>
          <a:prstGeom prst="rect">
            <a:avLst/>
          </a:prstGeom>
        </p:spPr>
        <p:txBody>
          <a:bodyPr wrap="none">
            <a:spAutoFit/>
          </a:bodyPr>
          <a:lstStyle/>
          <a:p>
            <a:r>
              <a:rPr lang="ru-RU" sz="3200" dirty="0">
                <a:solidFill>
                  <a:srgbClr val="009EC7"/>
                </a:solidFill>
                <a:latin typeface="Arial" panose="020B0604020202020204" pitchFamily="34" charset="0"/>
                <a:ea typeface="Arial" panose="020B0604020202020204" pitchFamily="34" charset="0"/>
              </a:rPr>
              <a:t>I</a:t>
            </a:r>
            <a:endParaRPr lang="ru-RU" sz="3200" dirty="0"/>
          </a:p>
        </p:txBody>
      </p:sp>
      <p:sp>
        <p:nvSpPr>
          <p:cNvPr id="9" name="Прямоугольник 8"/>
          <p:cNvSpPr/>
          <p:nvPr/>
        </p:nvSpPr>
        <p:spPr>
          <a:xfrm>
            <a:off x="8610600" y="4162331"/>
            <a:ext cx="412292" cy="584775"/>
          </a:xfrm>
          <a:prstGeom prst="rect">
            <a:avLst/>
          </a:prstGeom>
        </p:spPr>
        <p:txBody>
          <a:bodyPr wrap="none">
            <a:spAutoFit/>
          </a:bodyPr>
          <a:lstStyle/>
          <a:p>
            <a:r>
              <a:rPr lang="ru-RU" sz="3200" dirty="0">
                <a:solidFill>
                  <a:srgbClr val="009EC7"/>
                </a:solidFill>
                <a:latin typeface="Arial" panose="020B0604020202020204" pitchFamily="34" charset="0"/>
                <a:ea typeface="Arial" panose="020B0604020202020204" pitchFamily="34" charset="0"/>
              </a:rPr>
              <a:t>ІІ</a:t>
            </a:r>
            <a:endParaRPr lang="ru-RU" sz="3200" dirty="0"/>
          </a:p>
        </p:txBody>
      </p:sp>
      <p:sp>
        <p:nvSpPr>
          <p:cNvPr id="4" name="Прямоугольник 3"/>
          <p:cNvSpPr/>
          <p:nvPr/>
        </p:nvSpPr>
        <p:spPr>
          <a:xfrm>
            <a:off x="2278256" y="730707"/>
            <a:ext cx="246003" cy="584775"/>
          </a:xfrm>
          <a:prstGeom prst="rect">
            <a:avLst/>
          </a:prstGeom>
        </p:spPr>
        <p:txBody>
          <a:bodyPr wrap="square">
            <a:spAutoFit/>
          </a:bodyPr>
          <a:lstStyle/>
          <a:p>
            <a:r>
              <a:rPr lang="ru-RU" sz="3200" dirty="0">
                <a:solidFill>
                  <a:srgbClr val="009EC7"/>
                </a:solidFill>
                <a:latin typeface="Arial" panose="020B0604020202020204" pitchFamily="34" charset="0"/>
                <a:ea typeface="Arial" panose="020B0604020202020204" pitchFamily="34" charset="0"/>
              </a:rPr>
              <a:t>I</a:t>
            </a:r>
            <a:endParaRPr lang="ru-RU" sz="3200" dirty="0"/>
          </a:p>
        </p:txBody>
      </p:sp>
      <p:sp>
        <p:nvSpPr>
          <p:cNvPr id="6" name="Прямоугольник 5"/>
          <p:cNvSpPr/>
          <p:nvPr/>
        </p:nvSpPr>
        <p:spPr>
          <a:xfrm>
            <a:off x="5846597" y="764827"/>
            <a:ext cx="412292" cy="584775"/>
          </a:xfrm>
          <a:prstGeom prst="rect">
            <a:avLst/>
          </a:prstGeom>
        </p:spPr>
        <p:txBody>
          <a:bodyPr wrap="none">
            <a:spAutoFit/>
          </a:bodyPr>
          <a:lstStyle/>
          <a:p>
            <a:r>
              <a:rPr lang="ru-RU" sz="3200" dirty="0">
                <a:solidFill>
                  <a:srgbClr val="009EC7"/>
                </a:solidFill>
                <a:latin typeface="Arial" panose="020B0604020202020204" pitchFamily="34" charset="0"/>
                <a:ea typeface="Arial" panose="020B0604020202020204" pitchFamily="34" charset="0"/>
              </a:rPr>
              <a:t>II</a:t>
            </a:r>
            <a:endParaRPr lang="ru-RU" sz="3200" dirty="0"/>
          </a:p>
        </p:txBody>
      </p:sp>
      <p:sp>
        <p:nvSpPr>
          <p:cNvPr id="7" name="Прямоугольник 6"/>
          <p:cNvSpPr/>
          <p:nvPr/>
        </p:nvSpPr>
        <p:spPr>
          <a:xfrm>
            <a:off x="8347547" y="774683"/>
            <a:ext cx="526106" cy="584775"/>
          </a:xfrm>
          <a:prstGeom prst="rect">
            <a:avLst/>
          </a:prstGeom>
        </p:spPr>
        <p:txBody>
          <a:bodyPr wrap="none">
            <a:spAutoFit/>
          </a:bodyPr>
          <a:lstStyle/>
          <a:p>
            <a:r>
              <a:rPr lang="ru-RU" sz="3200" dirty="0">
                <a:solidFill>
                  <a:srgbClr val="009EC7"/>
                </a:solidFill>
                <a:latin typeface="Arial" panose="020B0604020202020204" pitchFamily="34" charset="0"/>
                <a:ea typeface="Arial" panose="020B0604020202020204" pitchFamily="34" charset="0"/>
              </a:rPr>
              <a:t>III</a:t>
            </a:r>
            <a:endParaRPr lang="ru-RU" sz="3200" dirty="0"/>
          </a:p>
        </p:txBody>
      </p:sp>
      <p:pic>
        <p:nvPicPr>
          <p:cNvPr id="10" name="Рисунок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99219" y="3641465"/>
            <a:ext cx="9783338" cy="3080010"/>
          </a:xfrm>
          <a:prstGeom prst="rect">
            <a:avLst/>
          </a:prstGeom>
        </p:spPr>
      </p:pic>
    </p:spTree>
    <p:extLst>
      <p:ext uri="{BB962C8B-B14F-4D97-AF65-F5344CB8AC3E}">
        <p14:creationId xmlns:p14="http://schemas.microsoft.com/office/powerpoint/2010/main" xmlns="" val="3403481775"/>
      </p:ext>
    </p:extLst>
  </p:cSld>
  <p:clrMapOvr>
    <a:masterClrMapping/>
  </p:clrMapOvr>
  <mc:AlternateContent xmlns:mc="http://schemas.openxmlformats.org/markup-compatibility/2006">
    <mc:Choice xmlns:p14="http://schemas.microsoft.com/office/powerpoint/2010/main" xmlns="" Requires="p14">
      <p:transition spd="slow" p14:dur="2000" advTm="92229"/>
    </mc:Choice>
    <mc:Fallback>
      <p:transition spd="slow" advTm="92229"/>
    </mc:Fallback>
  </mc:AlternateContent>
  <p:timing>
    <p:tnLst>
      <p:par>
        <p:cTn id="1" dur="indefinite" restart="never" nodeType="tmRoot"/>
      </p:par>
    </p:tnLst>
  </p:timing>
  <p:extLst mod="1"/>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61751" y="206062"/>
            <a:ext cx="9144000" cy="540913"/>
          </a:xfrm>
        </p:spPr>
        <p:txBody>
          <a:bodyPr>
            <a:normAutofit fontScale="90000"/>
          </a:bodyPr>
          <a:lstStyle/>
          <a:p>
            <a:r>
              <a:rPr lang="uk-UA" altLang="ru-RU" sz="3600" b="1" dirty="0">
                <a:latin typeface="Arial" panose="020B0604020202020204" pitchFamily="34" charset="0"/>
                <a:cs typeface="Arial" panose="020B0604020202020204" pitchFamily="34" charset="0"/>
              </a:rPr>
              <a:t>Мета і завдання дослідження</a:t>
            </a:r>
            <a:r>
              <a:rPr lang="uk-UA" altLang="ru-RU" sz="3600" dirty="0">
                <a:latin typeface="Arial" panose="020B0604020202020204" pitchFamily="34" charset="0"/>
                <a:cs typeface="Arial" panose="020B0604020202020204" pitchFamily="34" charset="0"/>
              </a:rPr>
              <a:t> </a:t>
            </a:r>
            <a:endParaRPr lang="ru-RU" sz="3600"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399244" y="746975"/>
            <a:ext cx="11269013" cy="5974500"/>
          </a:xfrm>
        </p:spPr>
        <p:txBody>
          <a:bodyPr>
            <a:normAutofit/>
          </a:bodyPr>
          <a:lstStyle/>
          <a:p>
            <a:pPr algn="l"/>
            <a:r>
              <a:rPr lang="uk-UA" altLang="ru-RU" sz="2000" b="1" i="1" u="sng" dirty="0">
                <a:solidFill>
                  <a:srgbClr val="000000"/>
                </a:solidFill>
                <a:latin typeface="Arial" panose="020B0604020202020204" pitchFamily="34" charset="0"/>
                <a:cs typeface="Arial" panose="020B0604020202020204" pitchFamily="34" charset="0"/>
              </a:rPr>
              <a:t>Мета дослідження </a:t>
            </a:r>
            <a:r>
              <a:rPr lang="uk-UA" sz="2000" dirty="0" smtClean="0">
                <a:latin typeface="Arial" panose="020B0604020202020204" pitchFamily="34" charset="0"/>
                <a:cs typeface="Arial" panose="020B0604020202020204" pitchFamily="34" charset="0"/>
              </a:rPr>
              <a:t>-</a:t>
            </a:r>
            <a:r>
              <a:rPr lang="uk-UA" sz="2000" b="1" i="1" u="sng" dirty="0">
                <a:solidFill>
                  <a:srgbClr val="000000"/>
                </a:solidFill>
                <a:latin typeface="Arial" panose="020B0604020202020204" pitchFamily="34" charset="0"/>
                <a:cs typeface="Arial" panose="020B0604020202020204" pitchFamily="34" charset="0"/>
              </a:rPr>
              <a:t> </a:t>
            </a:r>
            <a:r>
              <a:rPr lang="uk-UA" sz="2000" dirty="0" smtClean="0">
                <a:latin typeface="Arial" panose="020B0604020202020204" pitchFamily="34" charset="0"/>
                <a:ea typeface="Calibri" panose="020F0502020204030204" pitchFamily="34" charset="0"/>
                <a:cs typeface="Arial" panose="020B0604020202020204" pitchFamily="34" charset="0"/>
              </a:rPr>
              <a:t>з’ясувати </a:t>
            </a:r>
            <a:r>
              <a:rPr lang="uk-UA" sz="2000" dirty="0">
                <a:latin typeface="Arial" panose="020B0604020202020204" pitchFamily="34" charset="0"/>
                <a:ea typeface="Calibri" panose="020F0502020204030204" pitchFamily="34" charset="0"/>
                <a:cs typeface="Arial" panose="020B0604020202020204" pitchFamily="34" charset="0"/>
              </a:rPr>
              <a:t>особливості центральної координації активності м’язів плечового пояса та плеча людини під час реалізації двосуглобових циклічних рухів </a:t>
            </a:r>
            <a:r>
              <a:rPr lang="uk-UA" sz="2000" dirty="0" smtClean="0">
                <a:latin typeface="Arial" panose="020B0604020202020204" pitchFamily="34" charset="0"/>
                <a:ea typeface="Calibri" panose="020F0502020204030204" pitchFamily="34" charset="0"/>
                <a:cs typeface="Arial" panose="020B0604020202020204" pitchFamily="34" charset="0"/>
              </a:rPr>
              <a:t>руки з </a:t>
            </a:r>
            <a:r>
              <a:rPr lang="uk-UA" sz="2000" dirty="0">
                <a:latin typeface="Arial" panose="020B0604020202020204" pitchFamily="34" charset="0"/>
                <a:ea typeface="Calibri" panose="020F0502020204030204" pitchFamily="34" charset="0"/>
                <a:cs typeface="Arial" panose="020B0604020202020204" pitchFamily="34" charset="0"/>
              </a:rPr>
              <a:t>постійним зовнішнім </a:t>
            </a:r>
            <a:r>
              <a:rPr lang="uk-UA" sz="2000" dirty="0" smtClean="0">
                <a:latin typeface="Arial" panose="020B0604020202020204" pitchFamily="34" charset="0"/>
                <a:ea typeface="Calibri" panose="020F0502020204030204" pitchFamily="34" charset="0"/>
                <a:cs typeface="Arial" panose="020B0604020202020204" pitchFamily="34" charset="0"/>
              </a:rPr>
              <a:t>навантаженням </a:t>
            </a:r>
            <a:r>
              <a:rPr lang="uk-UA" sz="2000" dirty="0">
                <a:latin typeface="Arial" panose="020B0604020202020204" pitchFamily="34" charset="0"/>
                <a:ea typeface="Calibri" panose="020F0502020204030204" pitchFamily="34" charset="0"/>
                <a:cs typeface="Arial" panose="020B0604020202020204" pitchFamily="34" charset="0"/>
              </a:rPr>
              <a:t>та синхронних бімануальних </a:t>
            </a:r>
            <a:r>
              <a:rPr lang="uk-UA" sz="2000" dirty="0" smtClean="0">
                <a:latin typeface="Arial" panose="020B0604020202020204" pitchFamily="34" charset="0"/>
                <a:ea typeface="Calibri" panose="020F0502020204030204" pitchFamily="34" charset="0"/>
                <a:cs typeface="Arial" panose="020B0604020202020204" pitchFamily="34" charset="0"/>
              </a:rPr>
              <a:t>рухів рук людини.</a:t>
            </a:r>
            <a:endParaRPr lang="uk-UA" sz="2000" dirty="0">
              <a:latin typeface="Arial" panose="020B0604020202020204" pitchFamily="34" charset="0"/>
              <a:ea typeface="Calibri" panose="020F0502020204030204" pitchFamily="34" charset="0"/>
              <a:cs typeface="Arial" panose="020B0604020202020204" pitchFamily="34" charset="0"/>
            </a:endParaRPr>
          </a:p>
          <a:p>
            <a:pPr algn="l"/>
            <a:r>
              <a:rPr lang="uk-UA" altLang="ru-RU" sz="2000" dirty="0">
                <a:latin typeface="Arial" panose="020B0604020202020204" pitchFamily="34" charset="0"/>
                <a:cs typeface="Arial" panose="020B0604020202020204" pitchFamily="34" charset="0"/>
              </a:rPr>
              <a:t>Для виконання вказаної мети були поставлені такі </a:t>
            </a:r>
            <a:r>
              <a:rPr lang="uk-UA" altLang="ru-RU" sz="2000" b="1" i="1" u="sng" dirty="0">
                <a:latin typeface="Arial" panose="020B0604020202020204" pitchFamily="34" charset="0"/>
                <a:cs typeface="Arial" panose="020B0604020202020204" pitchFamily="34" charset="0"/>
              </a:rPr>
              <a:t>завдання</a:t>
            </a:r>
            <a:r>
              <a:rPr lang="uk-UA" altLang="ru-RU" sz="2000" dirty="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a:p>
            <a:pPr marL="342900" lvl="0" indent="-342900" algn="just">
              <a:buFont typeface="+mj-lt"/>
              <a:buAutoNum type="arabicPeriod"/>
            </a:pPr>
            <a:r>
              <a:rPr lang="uk-UA" sz="2000" dirty="0" smtClean="0">
                <a:latin typeface="Arial" panose="020B0604020202020204" pitchFamily="34" charset="0"/>
                <a:cs typeface="Arial" panose="020B0604020202020204" pitchFamily="34" charset="0"/>
              </a:rPr>
              <a:t>Визначити </a:t>
            </a:r>
            <a:r>
              <a:rPr lang="uk-UA" sz="2000" dirty="0">
                <a:latin typeface="Arial" panose="020B0604020202020204" pitchFamily="34" charset="0"/>
                <a:cs typeface="Arial" panose="020B0604020202020204" pitchFamily="34" charset="0"/>
              </a:rPr>
              <a:t>зміни характеру активації м’язів плечового пояса та плеча в двосуглобових рухах в точках зміни напрямку зовнішніх </a:t>
            </a:r>
            <a:r>
              <a:rPr lang="uk-UA" sz="2000" dirty="0" smtClean="0">
                <a:latin typeface="Arial" panose="020B0604020202020204" pitchFamily="34" charset="0"/>
                <a:cs typeface="Arial" panose="020B0604020202020204" pitchFamily="34" charset="0"/>
              </a:rPr>
              <a:t>сил, </a:t>
            </a:r>
            <a:r>
              <a:rPr lang="uk-UA" sz="2000" dirty="0">
                <a:latin typeface="Arial" panose="020B0604020202020204" pitchFamily="34" charset="0"/>
                <a:cs typeface="Arial" panose="020B0604020202020204" pitchFamily="34" charset="0"/>
              </a:rPr>
              <a:t>що діють на різні групи м’язів, і в точках траєкторій руху, де м'язи переходять від скорочення до подовження і навпаки.</a:t>
            </a:r>
            <a:endParaRPr lang="ru-RU" sz="2000" dirty="0">
              <a:latin typeface="Arial" panose="020B0604020202020204" pitchFamily="34" charset="0"/>
              <a:cs typeface="Arial" panose="020B0604020202020204" pitchFamily="34" charset="0"/>
            </a:endParaRPr>
          </a:p>
          <a:p>
            <a:pPr marL="342900" lvl="0" indent="-342900" algn="just">
              <a:buFont typeface="+mj-lt"/>
              <a:buAutoNum type="arabicPeriod"/>
            </a:pPr>
            <a:r>
              <a:rPr lang="uk-UA" sz="2000" dirty="0" smtClean="0">
                <a:latin typeface="Arial" panose="020B0604020202020204" pitchFamily="34" charset="0"/>
                <a:cs typeface="Arial" panose="020B0604020202020204" pitchFamily="34" charset="0"/>
              </a:rPr>
              <a:t>Піддати кількісному аналізу </a:t>
            </a:r>
            <a:r>
              <a:rPr lang="uk-UA" sz="2000" dirty="0">
                <a:latin typeface="Arial" panose="020B0604020202020204" pitchFamily="34" charset="0"/>
                <a:cs typeface="Arial" panose="020B0604020202020204" pitchFamily="34" charset="0"/>
              </a:rPr>
              <a:t>вплив експериментальних умов (напрям зовнішнього навантаження, напрям руху, зони рухів) на ЕМГ- активність досліджуваних м'язів. </a:t>
            </a:r>
          </a:p>
          <a:p>
            <a:pPr marL="342900" indent="-342900" algn="just">
              <a:buFont typeface="+mj-lt"/>
              <a:buAutoNum type="arabicPeriod"/>
            </a:pPr>
            <a:r>
              <a:rPr lang="uk-UA" sz="2000" dirty="0" smtClean="0">
                <a:latin typeface="Arial" panose="020B0604020202020204" pitchFamily="34" charset="0"/>
                <a:cs typeface="Arial" panose="020B0604020202020204" pitchFamily="34" charset="0"/>
              </a:rPr>
              <a:t>Визначити </a:t>
            </a:r>
            <a:r>
              <a:rPr lang="uk-UA" sz="2000" dirty="0">
                <a:latin typeface="Arial" panose="020B0604020202020204" pitchFamily="34" charset="0"/>
                <a:cs typeface="Arial" panose="020B0604020202020204" pitchFamily="34" charset="0"/>
              </a:rPr>
              <a:t>зміни розподілу ЕМГ-</a:t>
            </a:r>
            <a:r>
              <a:rPr lang="uk-UA" sz="2000" b="1" dirty="0">
                <a:latin typeface="Arial" panose="020B0604020202020204" pitchFamily="34" charset="0"/>
                <a:cs typeface="Arial" panose="020B0604020202020204" pitchFamily="34" charset="0"/>
              </a:rPr>
              <a:t> </a:t>
            </a:r>
            <a:r>
              <a:rPr lang="uk-UA" sz="2000" dirty="0">
                <a:latin typeface="Arial" panose="020B0604020202020204" pitchFamily="34" charset="0"/>
                <a:cs typeface="Arial" panose="020B0604020202020204" pitchFamily="34" charset="0"/>
              </a:rPr>
              <a:t>активності м'язів плечового пояса та плеча людини при виконанні двосуглобових повільних циклічних рухів у горизонтальній площині в умовах дії </a:t>
            </a:r>
            <a:r>
              <a:rPr lang="uk-UA" sz="2000" dirty="0" err="1">
                <a:latin typeface="Arial" panose="020B0604020202020204" pitchFamily="34" charset="0"/>
                <a:cs typeface="Arial" panose="020B0604020202020204" pitchFamily="34" charset="0"/>
              </a:rPr>
              <a:t>тангенційних</a:t>
            </a:r>
            <a:r>
              <a:rPr lang="uk-UA" sz="2000" dirty="0">
                <a:latin typeface="Arial" panose="020B0604020202020204" pitchFamily="34" charset="0"/>
                <a:cs typeface="Arial" panose="020B0604020202020204" pitchFamily="34" charset="0"/>
              </a:rPr>
              <a:t> навантажень протилежного напрямку. </a:t>
            </a:r>
            <a:endParaRPr lang="ru-RU" sz="2000" dirty="0">
              <a:latin typeface="Arial" panose="020B0604020202020204" pitchFamily="34" charset="0"/>
              <a:cs typeface="Arial" panose="020B0604020202020204" pitchFamily="34" charset="0"/>
            </a:endParaRPr>
          </a:p>
          <a:p>
            <a:pPr marL="342900" lvl="0" indent="-342900" algn="just">
              <a:buFont typeface="+mj-lt"/>
              <a:buAutoNum type="arabicPeriod"/>
            </a:pPr>
            <a:r>
              <a:rPr lang="uk-UA" sz="2000" dirty="0" smtClean="0">
                <a:latin typeface="Arial" panose="020B0604020202020204" pitchFamily="34" charset="0"/>
                <a:cs typeface="Arial" panose="020B0604020202020204" pitchFamily="34" charset="0"/>
              </a:rPr>
              <a:t>Піддати кількісному аналізу </a:t>
            </a:r>
            <a:r>
              <a:rPr lang="uk-UA" sz="2000" dirty="0">
                <a:latin typeface="Arial" panose="020B0604020202020204" pitchFamily="34" charset="0"/>
                <a:cs typeface="Arial" panose="020B0604020202020204" pitchFamily="34" charset="0"/>
              </a:rPr>
              <a:t>ЕМГ- </a:t>
            </a:r>
            <a:r>
              <a:rPr lang="uk-UA" altLang="ru-RU" sz="2000" dirty="0">
                <a:latin typeface="Arial" panose="020B0604020202020204" pitchFamily="34" charset="0"/>
                <a:cs typeface="Arial" panose="020B0604020202020204" pitchFamily="34" charset="0"/>
              </a:rPr>
              <a:t>активність </a:t>
            </a:r>
            <a:r>
              <a:rPr lang="uk-UA" sz="2000" dirty="0">
                <a:latin typeface="Arial" panose="020B0604020202020204" pitchFamily="34" charset="0"/>
                <a:cs typeface="Arial" panose="020B0604020202020204" pitchFamily="34" charset="0"/>
              </a:rPr>
              <a:t>м'язів, ліктьового і плечового суглобів рук під час бімануальних «веслувальних» рухів, які виконувались при однакових пружних навантаженнях важелів («весел»).</a:t>
            </a:r>
            <a:endParaRPr lang="ru-RU" sz="2000" dirty="0">
              <a:latin typeface="Arial" panose="020B0604020202020204" pitchFamily="34" charset="0"/>
              <a:cs typeface="Arial" panose="020B0604020202020204" pitchFamily="34" charset="0"/>
            </a:endParaRPr>
          </a:p>
          <a:p>
            <a:pPr marL="342900" lvl="0" indent="-342900" algn="just">
              <a:buFont typeface="+mj-lt"/>
              <a:buAutoNum type="arabicPeriod"/>
            </a:pPr>
            <a:r>
              <a:rPr lang="uk-UA" sz="2000" dirty="0">
                <a:latin typeface="Arial" panose="020B0604020202020204" pitchFamily="34" charset="0"/>
                <a:cs typeface="Arial" panose="020B0604020202020204" pitchFamily="34" charset="0"/>
              </a:rPr>
              <a:t>Визначити залежність ЕМГ- </a:t>
            </a:r>
            <a:r>
              <a:rPr lang="uk-UA" sz="2000" dirty="0" smtClean="0">
                <a:latin typeface="Arial" panose="020B0604020202020204" pitchFamily="34" charset="0"/>
                <a:cs typeface="Arial" panose="020B0604020202020204" pitchFamily="34" charset="0"/>
              </a:rPr>
              <a:t>активності </a:t>
            </a:r>
            <a:r>
              <a:rPr lang="uk-UA" sz="2000" dirty="0">
                <a:latin typeface="Arial" panose="020B0604020202020204" pitchFamily="34" charset="0"/>
                <a:cs typeface="Arial" panose="020B0604020202020204" pitchFamily="34" charset="0"/>
              </a:rPr>
              <a:t>в різних групах м’язів та </a:t>
            </a:r>
            <a:r>
              <a:rPr lang="uk-UA" sz="2000" dirty="0" smtClean="0">
                <a:latin typeface="Arial" panose="020B0604020202020204" pitchFamily="34" charset="0"/>
                <a:cs typeface="Arial" panose="020B0604020202020204" pitchFamily="34" charset="0"/>
              </a:rPr>
              <a:t>ступень </a:t>
            </a:r>
            <a:r>
              <a:rPr lang="uk-UA" sz="2000" dirty="0">
                <a:latin typeface="Arial" panose="020B0604020202020204" pitchFamily="34" charset="0"/>
                <a:cs typeface="Arial" panose="020B0604020202020204" pitchFamily="34" charset="0"/>
              </a:rPr>
              <a:t>їх синхронізації від параметрів зовнішнього навантаження та типу рухового завдання. </a:t>
            </a:r>
            <a:endParaRPr lang="ru-RU" sz="2000" dirty="0">
              <a:latin typeface="Arial" panose="020B0604020202020204" pitchFamily="34" charset="0"/>
              <a:cs typeface="Arial" panose="020B0604020202020204" pitchFamily="34" charset="0"/>
            </a:endParaRPr>
          </a:p>
          <a:p>
            <a:pPr algn="l"/>
            <a:endParaRPr lang="uk-UA" altLang="ru-RU" sz="2000" dirty="0"/>
          </a:p>
          <a:p>
            <a:pPr algn="l"/>
            <a:endParaRPr lang="ru-RU" sz="1800" dirty="0"/>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4</a:t>
            </a:fld>
            <a:endParaRPr lang="ru-RU" sz="16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133509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2000" advTm="87616"/>
    </mc:Choice>
    <mc:Fallback>
      <p:transition spd="slow" advTm="8761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68899" y="148442"/>
            <a:ext cx="5241701" cy="416931"/>
          </a:xfrm>
          <a:ln w="38100">
            <a:solidFill>
              <a:schemeClr val="accent1"/>
            </a:solidFill>
          </a:ln>
          <a:effectLst/>
          <a:scene3d>
            <a:camera prst="orthographicFront"/>
            <a:lightRig rig="threePt" dir="t"/>
          </a:scene3d>
          <a:sp3d>
            <a:bevelT/>
          </a:sp3d>
        </p:spPr>
        <p:txBody>
          <a:bodyPr>
            <a:normAutofit fontScale="90000"/>
          </a:bodyPr>
          <a:lstStyle/>
          <a:p>
            <a:pPr algn="ctr"/>
            <a:r>
              <a:rPr lang="uk-UA" sz="3600" b="1" dirty="0">
                <a:solidFill>
                  <a:schemeClr val="accent1">
                    <a:lumMod val="75000"/>
                  </a:schemeClr>
                </a:solidFill>
                <a:latin typeface="Arial" panose="020B0604020202020204" pitchFamily="34" charset="0"/>
                <a:cs typeface="Arial" panose="020B0604020202020204" pitchFamily="34" charset="0"/>
              </a:rPr>
              <a:t>Досліджувані групи</a:t>
            </a:r>
            <a:endParaRPr lang="ru-RU" sz="3600" b="1" dirty="0">
              <a:solidFill>
                <a:schemeClr val="accent1">
                  <a:lumMod val="75000"/>
                </a:schemeClr>
              </a:solidFill>
              <a:latin typeface="Arial" panose="020B0604020202020204" pitchFamily="34" charset="0"/>
              <a:cs typeface="Arial" panose="020B0604020202020204" pitchFamily="34"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xmlns="" val="919835530"/>
              </p:ext>
            </p:extLst>
          </p:nvPr>
        </p:nvGraphicFramePr>
        <p:xfrm>
          <a:off x="838200" y="656823"/>
          <a:ext cx="10515600" cy="5191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a:xfrm>
            <a:off x="8610600" y="6356350"/>
            <a:ext cx="2735687" cy="456574"/>
          </a:xfrm>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5</a:t>
            </a:fld>
            <a:endParaRPr lang="ru-RU" sz="1600" b="1" dirty="0">
              <a:solidFill>
                <a:schemeClr val="tx1"/>
              </a:solidFill>
              <a:latin typeface="Arial" panose="020B0604020202020204" pitchFamily="34" charset="0"/>
              <a:cs typeface="Arial" panose="020B0604020202020204" pitchFamily="34" charset="0"/>
            </a:endParaRPr>
          </a:p>
        </p:txBody>
      </p:sp>
      <p:sp>
        <p:nvSpPr>
          <p:cNvPr id="6" name="Заголовок 1"/>
          <p:cNvSpPr txBox="1">
            <a:spLocks/>
          </p:cNvSpPr>
          <p:nvPr/>
        </p:nvSpPr>
        <p:spPr>
          <a:xfrm>
            <a:off x="838200" y="5847969"/>
            <a:ext cx="10515600" cy="6909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ru-RU" sz="36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3048000" y="5788818"/>
            <a:ext cx="6096000" cy="1015663"/>
          </a:xfrm>
          <a:prstGeom prst="rect">
            <a:avLst/>
          </a:prstGeom>
          <a:noFill/>
          <a:ln w="38100">
            <a:solidFill>
              <a:schemeClr val="accent1"/>
            </a:solidFill>
          </a:ln>
          <a:effectLst/>
        </p:spPr>
        <p:txBody>
          <a:bodyPr>
            <a:spAutoFit/>
          </a:bodyPr>
          <a:lstStyle/>
          <a:p>
            <a:pPr algn="ctr"/>
            <a:r>
              <a:rPr lang="uk-UA" sz="2000" b="1" dirty="0">
                <a:latin typeface="Arial" panose="020B0604020202020204" pitchFamily="34" charset="0"/>
                <a:ea typeface="Calibri" panose="020F0502020204030204" pitchFamily="34" charset="0"/>
                <a:cs typeface="Arial" panose="020B0604020202020204" pitchFamily="34" charset="0"/>
              </a:rPr>
              <a:t>Всі добровольці не мали неврологічних захворювань та порушень функцій скелетно-м’язового апарату</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0380865"/>
      </p:ext>
    </p:extLst>
  </p:cSld>
  <p:clrMapOvr>
    <a:masterClrMapping/>
  </p:clrMapOvr>
  <mc:AlternateContent xmlns:mc="http://schemas.openxmlformats.org/markup-compatibility/2006">
    <mc:Choice xmlns:p14="http://schemas.microsoft.com/office/powerpoint/2010/main" xmlns="" Requires="p14">
      <p:transition spd="slow" p14:dur="2000" advTm="34192"/>
    </mc:Choice>
    <mc:Fallback>
      <p:transition spd="slow" advTm="3419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33305"/>
            <a:ext cx="10515600" cy="655149"/>
          </a:xfrm>
        </p:spPr>
        <p:txBody>
          <a:bodyPr>
            <a:noAutofit/>
          </a:bodyPr>
          <a:lstStyle/>
          <a:p>
            <a:pPr algn="ctr"/>
            <a:r>
              <a:rPr lang="uk-UA" sz="2400" b="1" dirty="0" smtClean="0">
                <a:latin typeface="Arial" panose="020B0604020202020204" pitchFamily="34" charset="0"/>
                <a:cs typeface="Arial" panose="020B0604020202020204" pitchFamily="34" charset="0"/>
              </a:rPr>
              <a:t>Дослідження</a:t>
            </a:r>
            <a:r>
              <a:rPr lang="uk-UA" sz="2400" dirty="0" smtClean="0">
                <a:latin typeface="Arial" panose="020B0604020202020204" pitchFamily="34" charset="0"/>
                <a:cs typeface="Arial" panose="020B0604020202020204" pitchFamily="34" charset="0"/>
              </a:rPr>
              <a:t> </a:t>
            </a:r>
            <a:r>
              <a:rPr lang="uk-UA" sz="2400" b="1" dirty="0">
                <a:latin typeface="Arial" panose="020B0604020202020204" pitchFamily="34" charset="0"/>
                <a:cs typeface="Arial" panose="020B0604020202020204" pitchFamily="34" charset="0"/>
              </a:rPr>
              <a:t>двосуглобових кругових рухів верхньої кінцівки в горизонтальній площині</a:t>
            </a:r>
            <a:endParaRPr lang="ru-RU" sz="2400" b="1"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6</a:t>
            </a:fld>
            <a:endParaRPr lang="ru-RU" sz="1600" b="1" dirty="0">
              <a:solidFill>
                <a:schemeClr val="tx1"/>
              </a:solidFill>
              <a:latin typeface="Arial" panose="020B0604020202020204" pitchFamily="34" charset="0"/>
              <a:cs typeface="Arial" panose="020B0604020202020204" pitchFamily="34" charset="0"/>
            </a:endParaRPr>
          </a:p>
        </p:txBody>
      </p:sp>
      <p:pic>
        <p:nvPicPr>
          <p:cNvPr id="7" name="Объект 6"/>
          <p:cNvPicPr>
            <a:picLocks noGrp="1" noChangeAspect="1"/>
          </p:cNvPicPr>
          <p:nvPr>
            <p:ph idx="1"/>
          </p:nvPr>
        </p:nvPicPr>
        <p:blipFill>
          <a:blip r:embed="rId4" cstate="print">
            <a:extLst>
              <a:ext uri="{28A0092B-C50C-407E-A947-70E740481C1C}">
                <a14:useLocalDpi xmlns:a14="http://schemas.microsoft.com/office/drawing/2010/main" xmlns="" val="0"/>
              </a:ext>
            </a:extLst>
          </a:blip>
          <a:stretch>
            <a:fillRect/>
          </a:stretch>
        </p:blipFill>
        <p:spPr>
          <a:xfrm>
            <a:off x="3760631" y="1100280"/>
            <a:ext cx="8215469" cy="5099913"/>
          </a:xfrm>
        </p:spPr>
      </p:pic>
      <p:sp>
        <p:nvSpPr>
          <p:cNvPr id="9" name="Прямоугольник 8"/>
          <p:cNvSpPr/>
          <p:nvPr/>
        </p:nvSpPr>
        <p:spPr>
          <a:xfrm>
            <a:off x="68137" y="1100280"/>
            <a:ext cx="3495001" cy="5411738"/>
          </a:xfrm>
          <a:prstGeom prst="rect">
            <a:avLst/>
          </a:prstGeom>
        </p:spPr>
        <p:txBody>
          <a:bodyPr wrap="square">
            <a:spAutoFit/>
          </a:bodyPr>
          <a:lstStyle/>
          <a:p>
            <a:pPr lvl="0">
              <a:lnSpc>
                <a:spcPct val="90000"/>
              </a:lnSpc>
              <a:spcBef>
                <a:spcPts val="1000"/>
              </a:spcBef>
            </a:pPr>
            <a:r>
              <a:rPr lang="uk-UA" altLang="ru-RU" b="1" dirty="0">
                <a:solidFill>
                  <a:prstClr val="black"/>
                </a:solidFill>
                <a:latin typeface="Times New Roman" panose="02020603050405020304" pitchFamily="18" charset="0"/>
                <a:cs typeface="Times New Roman" panose="02020603050405020304" pitchFamily="18" charset="0"/>
              </a:rPr>
              <a:t>ЕМГ-відводилися від</a:t>
            </a:r>
            <a:r>
              <a:rPr lang="ru-RU" altLang="ru-RU" b="1" dirty="0">
                <a:solidFill>
                  <a:prstClr val="black"/>
                </a:solidFill>
                <a:latin typeface="Times New Roman" panose="02020603050405020304" pitchFamily="18" charset="0"/>
                <a:cs typeface="Times New Roman" panose="02020603050405020304" pitchFamily="18" charset="0"/>
              </a:rPr>
              <a:t> </a:t>
            </a:r>
            <a:r>
              <a:rPr lang="uk-UA" altLang="ru-RU" b="1" dirty="0">
                <a:solidFill>
                  <a:prstClr val="black"/>
                </a:solidFill>
                <a:latin typeface="Times New Roman" panose="02020603050405020304" pitchFamily="18" charset="0"/>
                <a:cs typeface="Times New Roman" panose="02020603050405020304" pitchFamily="18" charset="0"/>
              </a:rPr>
              <a:t>наступних м</a:t>
            </a:r>
            <a:r>
              <a:rPr lang="en-US" altLang="ru-RU" b="1" dirty="0">
                <a:solidFill>
                  <a:prstClr val="black"/>
                </a:solidFill>
                <a:latin typeface="Times New Roman" panose="02020603050405020304" pitchFamily="18" charset="0"/>
                <a:cs typeface="Times New Roman" panose="02020603050405020304" pitchFamily="18" charset="0"/>
              </a:rPr>
              <a:t>’</a:t>
            </a:r>
            <a:r>
              <a:rPr lang="uk-UA" altLang="ru-RU" b="1" dirty="0" err="1">
                <a:solidFill>
                  <a:prstClr val="black"/>
                </a:solidFill>
                <a:latin typeface="Times New Roman" panose="02020603050405020304" pitchFamily="18" charset="0"/>
                <a:cs typeface="Times New Roman" panose="02020603050405020304" pitchFamily="18" charset="0"/>
              </a:rPr>
              <a:t>язів</a:t>
            </a:r>
            <a:r>
              <a:rPr lang="uk-UA" altLang="ru-RU" b="1" dirty="0">
                <a:solidFill>
                  <a:prstClr val="black"/>
                </a:solidFill>
                <a:latin typeface="Times New Roman" panose="02020603050405020304" pitchFamily="18" charset="0"/>
                <a:cs typeface="Times New Roman" panose="02020603050405020304" pitchFamily="18" charset="0"/>
              </a:rPr>
              <a:t> плечового </a:t>
            </a:r>
            <a:r>
              <a:rPr lang="uk-UA" altLang="ru-RU" b="1" dirty="0" err="1">
                <a:solidFill>
                  <a:prstClr val="black"/>
                </a:solidFill>
                <a:latin typeface="Times New Roman" panose="02020603050405020304" pitchFamily="18" charset="0"/>
                <a:cs typeface="Times New Roman" panose="02020603050405020304" pitchFamily="18" charset="0"/>
              </a:rPr>
              <a:t>пояса</a:t>
            </a:r>
            <a:r>
              <a:rPr lang="uk-UA" altLang="ru-RU" b="1" dirty="0">
                <a:solidFill>
                  <a:prstClr val="black"/>
                </a:solidFill>
                <a:latin typeface="Times New Roman" panose="02020603050405020304" pitchFamily="18" charset="0"/>
                <a:cs typeface="Times New Roman" panose="02020603050405020304" pitchFamily="18" charset="0"/>
              </a:rPr>
              <a:t> та плеча:</a:t>
            </a:r>
          </a:p>
          <a:p>
            <a:pPr lvl="0" algn="just">
              <a:lnSpc>
                <a:spcPct val="90000"/>
              </a:lnSpc>
              <a:spcBef>
                <a:spcPts val="1000"/>
              </a:spcBef>
            </a:pPr>
            <a:r>
              <a:rPr lang="en-US" altLang="ru-RU" sz="1600" b="1" dirty="0">
                <a:solidFill>
                  <a:prstClr val="black"/>
                </a:solidFill>
                <a:latin typeface="Times New Roman" panose="02020603050405020304" pitchFamily="18" charset="0"/>
                <a:cs typeface="Times New Roman" panose="02020603050405020304" pitchFamily="18" charset="0"/>
              </a:rPr>
              <a:t>m</a:t>
            </a:r>
            <a:r>
              <a:rPr lang="uk-UA" altLang="ru-RU" sz="1600" b="1" dirty="0">
                <a:solidFill>
                  <a:prstClr val="black"/>
                </a:solidFill>
                <a:latin typeface="Times New Roman" panose="02020603050405020304" pitchFamily="18" charset="0"/>
                <a:cs typeface="Times New Roman" panose="02020603050405020304" pitchFamily="18" charset="0"/>
              </a:rPr>
              <a:t>. </a:t>
            </a:r>
            <a:r>
              <a:rPr lang="en-US" altLang="ru-RU" sz="1600" b="1" dirty="0" err="1">
                <a:solidFill>
                  <a:prstClr val="black"/>
                </a:solidFill>
                <a:latin typeface="Times New Roman" panose="02020603050405020304" pitchFamily="18" charset="0"/>
                <a:cs typeface="Times New Roman" panose="02020603050405020304" pitchFamily="18" charset="0"/>
              </a:rPr>
              <a:t>delteoideus</a:t>
            </a:r>
            <a:r>
              <a:rPr lang="uk-UA" altLang="ru-RU" sz="1600" b="1" dirty="0">
                <a:solidFill>
                  <a:prstClr val="black"/>
                </a:solidFill>
                <a:latin typeface="Times New Roman" panose="02020603050405020304" pitchFamily="18" charset="0"/>
                <a:cs typeface="Times New Roman" panose="02020603050405020304" pitchFamily="18" charset="0"/>
              </a:rPr>
              <a:t>, </a:t>
            </a:r>
            <a:r>
              <a:rPr lang="en-US" altLang="ru-RU" sz="1600" b="1" dirty="0">
                <a:solidFill>
                  <a:prstClr val="black"/>
                </a:solidFill>
                <a:latin typeface="Times New Roman" panose="02020603050405020304" pitchFamily="18" charset="0"/>
                <a:cs typeface="Times New Roman" panose="02020603050405020304" pitchFamily="18" charset="0"/>
              </a:rPr>
              <a:t>pars </a:t>
            </a:r>
            <a:r>
              <a:rPr lang="en-US" altLang="ru-RU" sz="1600" b="1" dirty="0" err="1">
                <a:solidFill>
                  <a:prstClr val="black"/>
                </a:solidFill>
                <a:latin typeface="Times New Roman" panose="02020603050405020304" pitchFamily="18" charset="0"/>
                <a:cs typeface="Times New Roman" panose="02020603050405020304" pitchFamily="18" charset="0"/>
              </a:rPr>
              <a:t>clavicularis</a:t>
            </a:r>
            <a:r>
              <a:rPr lang="en-US" altLang="ru-RU" sz="1600" b="1" dirty="0">
                <a:solidFill>
                  <a:prstClr val="black"/>
                </a:solidFill>
                <a:latin typeface="Times New Roman" panose="02020603050405020304" pitchFamily="18" charset="0"/>
                <a:cs typeface="Times New Roman" panose="02020603050405020304" pitchFamily="18" charset="0"/>
              </a:rPr>
              <a:t> </a:t>
            </a:r>
            <a:r>
              <a:rPr lang="uk-UA" altLang="ru-RU" sz="1600" dirty="0">
                <a:solidFill>
                  <a:prstClr val="black"/>
                </a:solidFill>
                <a:latin typeface="Times New Roman" panose="02020603050405020304" pitchFamily="18" charset="0"/>
                <a:cs typeface="Times New Roman" panose="02020603050405020304" pitchFamily="18" charset="0"/>
              </a:rPr>
              <a:t>(</a:t>
            </a:r>
            <a:r>
              <a:rPr lang="en-US" altLang="ru-RU" sz="1600" dirty="0">
                <a:solidFill>
                  <a:prstClr val="black"/>
                </a:solidFill>
                <a:latin typeface="Times New Roman" panose="02020603050405020304" pitchFamily="18" charset="0"/>
                <a:cs typeface="Times New Roman" panose="02020603050405020304" pitchFamily="18" charset="0"/>
              </a:rPr>
              <a:t>D pc</a:t>
            </a:r>
            <a:r>
              <a:rPr lang="uk-UA" altLang="ru-RU" sz="1600" dirty="0">
                <a:solidFill>
                  <a:prstClr val="black"/>
                </a:solidFill>
                <a:latin typeface="Times New Roman" panose="02020603050405020304" pitchFamily="18" charset="0"/>
                <a:cs typeface="Times New Roman" panose="02020603050405020304" pitchFamily="18" charset="0"/>
              </a:rPr>
              <a:t>, екстензор плечового суглоба); </a:t>
            </a:r>
          </a:p>
          <a:p>
            <a:pPr lvl="0" algn="just">
              <a:lnSpc>
                <a:spcPct val="90000"/>
              </a:lnSpc>
              <a:spcBef>
                <a:spcPts val="1000"/>
              </a:spcBef>
            </a:pPr>
            <a:r>
              <a:rPr lang="en-US" altLang="ru-RU" sz="1600" b="1" dirty="0">
                <a:solidFill>
                  <a:prstClr val="black"/>
                </a:solidFill>
                <a:latin typeface="Times New Roman" panose="02020603050405020304" pitchFamily="18" charset="0"/>
                <a:cs typeface="Times New Roman" panose="02020603050405020304" pitchFamily="18" charset="0"/>
              </a:rPr>
              <a:t>m</a:t>
            </a:r>
            <a:r>
              <a:rPr lang="uk-UA" altLang="ru-RU" sz="1600" b="1" dirty="0">
                <a:solidFill>
                  <a:prstClr val="black"/>
                </a:solidFill>
                <a:latin typeface="Times New Roman" panose="02020603050405020304" pitchFamily="18" charset="0"/>
                <a:cs typeface="Times New Roman" panose="02020603050405020304" pitchFamily="18" charset="0"/>
              </a:rPr>
              <a:t>. </a:t>
            </a:r>
            <a:r>
              <a:rPr lang="en-US" altLang="ru-RU" sz="1600" b="1" dirty="0" err="1">
                <a:solidFill>
                  <a:prstClr val="black"/>
                </a:solidFill>
                <a:latin typeface="Times New Roman" panose="02020603050405020304" pitchFamily="18" charset="0"/>
                <a:cs typeface="Times New Roman" panose="02020603050405020304" pitchFamily="18" charset="0"/>
              </a:rPr>
              <a:t>delteoideus</a:t>
            </a:r>
            <a:r>
              <a:rPr lang="uk-UA" altLang="ru-RU" sz="1600" b="1" dirty="0">
                <a:solidFill>
                  <a:prstClr val="black"/>
                </a:solidFill>
                <a:latin typeface="Times New Roman" panose="02020603050405020304" pitchFamily="18" charset="0"/>
                <a:cs typeface="Times New Roman" panose="02020603050405020304" pitchFamily="18" charset="0"/>
              </a:rPr>
              <a:t>, </a:t>
            </a:r>
            <a:r>
              <a:rPr lang="en-US" altLang="ru-RU" sz="1600" b="1" dirty="0">
                <a:solidFill>
                  <a:prstClr val="black"/>
                </a:solidFill>
                <a:latin typeface="Times New Roman" panose="02020603050405020304" pitchFamily="18" charset="0"/>
                <a:cs typeface="Times New Roman" panose="02020603050405020304" pitchFamily="18" charset="0"/>
              </a:rPr>
              <a:t>pars </a:t>
            </a:r>
            <a:r>
              <a:rPr lang="en-US" altLang="ru-RU" sz="1600" b="1" dirty="0" err="1">
                <a:solidFill>
                  <a:prstClr val="black"/>
                </a:solidFill>
                <a:latin typeface="Times New Roman" panose="02020603050405020304" pitchFamily="18" charset="0"/>
                <a:cs typeface="Times New Roman" panose="02020603050405020304" pitchFamily="18" charset="0"/>
              </a:rPr>
              <a:t>scapularis</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dirty="0">
                <a:solidFill>
                  <a:prstClr val="black"/>
                </a:solidFill>
                <a:latin typeface="Times New Roman" panose="02020603050405020304" pitchFamily="18" charset="0"/>
                <a:cs typeface="Times New Roman" panose="02020603050405020304" pitchFamily="18" charset="0"/>
              </a:rPr>
              <a:t>(</a:t>
            </a:r>
            <a:r>
              <a:rPr lang="en-US" altLang="ru-RU" sz="1600" dirty="0">
                <a:solidFill>
                  <a:prstClr val="black"/>
                </a:solidFill>
                <a:latin typeface="Times New Roman" panose="02020603050405020304" pitchFamily="18" charset="0"/>
                <a:cs typeface="Times New Roman" panose="02020603050405020304" pitchFamily="18" charset="0"/>
              </a:rPr>
              <a:t>D </a:t>
            </a:r>
            <a:r>
              <a:rPr lang="en-US" altLang="ru-RU" sz="1600" dirty="0" err="1">
                <a:solidFill>
                  <a:prstClr val="black"/>
                </a:solidFill>
                <a:latin typeface="Times New Roman" panose="02020603050405020304" pitchFamily="18" charset="0"/>
                <a:cs typeface="Times New Roman" panose="02020603050405020304" pitchFamily="18" charset="0"/>
              </a:rPr>
              <a:t>ps</a:t>
            </a:r>
            <a:r>
              <a:rPr lang="uk-UA" altLang="ru-RU" sz="1600" dirty="0">
                <a:solidFill>
                  <a:prstClr val="black"/>
                </a:solidFill>
                <a:latin typeface="Times New Roman" panose="02020603050405020304" pitchFamily="18" charset="0"/>
                <a:cs typeface="Times New Roman" panose="02020603050405020304" pitchFamily="18" charset="0"/>
              </a:rPr>
              <a:t>, екстензор плечового суглоба).</a:t>
            </a:r>
            <a:r>
              <a:rPr lang="en-US" altLang="ru-RU" sz="1600" b="1" dirty="0">
                <a:solidFill>
                  <a:prstClr val="black"/>
                </a:solidFill>
                <a:latin typeface="Times New Roman" panose="02020603050405020304" pitchFamily="18" charset="0"/>
                <a:cs typeface="Times New Roman" panose="02020603050405020304" pitchFamily="18" charset="0"/>
              </a:rPr>
              <a:t> </a:t>
            </a:r>
          </a:p>
          <a:p>
            <a:pPr lvl="0" algn="just">
              <a:lnSpc>
                <a:spcPct val="90000"/>
              </a:lnSpc>
              <a:spcBef>
                <a:spcPts val="1000"/>
              </a:spcBef>
            </a:pPr>
            <a:r>
              <a:rPr lang="en-US" altLang="ru-RU" sz="1600" b="1" dirty="0">
                <a:solidFill>
                  <a:prstClr val="black"/>
                </a:solidFill>
                <a:latin typeface="Times New Roman" panose="02020603050405020304" pitchFamily="18" charset="0"/>
                <a:cs typeface="Times New Roman" panose="02020603050405020304" pitchFamily="18" charset="0"/>
              </a:rPr>
              <a:t>m</a:t>
            </a:r>
            <a:r>
              <a:rPr lang="uk-UA" altLang="ru-RU" sz="1600" b="1" dirty="0">
                <a:solidFill>
                  <a:prstClr val="black"/>
                </a:solidFill>
                <a:latin typeface="Times New Roman" panose="02020603050405020304" pitchFamily="18" charset="0"/>
                <a:cs typeface="Times New Roman" panose="02020603050405020304" pitchFamily="18" charset="0"/>
              </a:rPr>
              <a:t>. </a:t>
            </a:r>
            <a:r>
              <a:rPr lang="en-US" altLang="ru-RU" sz="1600" b="1" dirty="0">
                <a:solidFill>
                  <a:prstClr val="black"/>
                </a:solidFill>
                <a:latin typeface="Times New Roman" panose="02020603050405020304" pitchFamily="18" charset="0"/>
                <a:cs typeface="Times New Roman" panose="02020603050405020304" pitchFamily="18" charset="0"/>
              </a:rPr>
              <a:t>pectoralis major </a:t>
            </a:r>
            <a:r>
              <a:rPr lang="uk-UA" altLang="ru-RU" sz="1600" dirty="0">
                <a:solidFill>
                  <a:prstClr val="black"/>
                </a:solidFill>
                <a:latin typeface="Times New Roman" panose="02020603050405020304" pitchFamily="18" charset="0"/>
                <a:cs typeface="Times New Roman" panose="02020603050405020304" pitchFamily="18" charset="0"/>
              </a:rPr>
              <a:t>(</a:t>
            </a:r>
            <a:r>
              <a:rPr lang="en-US" altLang="ru-RU" sz="1600" dirty="0">
                <a:solidFill>
                  <a:prstClr val="black"/>
                </a:solidFill>
                <a:latin typeface="Times New Roman" panose="02020603050405020304" pitchFamily="18" charset="0"/>
                <a:cs typeface="Times New Roman" panose="02020603050405020304" pitchFamily="18" charset="0"/>
              </a:rPr>
              <a:t>Pm</a:t>
            </a:r>
            <a:r>
              <a:rPr lang="uk-UA" altLang="ru-RU" sz="1600" dirty="0">
                <a:solidFill>
                  <a:prstClr val="black"/>
                </a:solidFill>
                <a:latin typeface="Times New Roman" panose="02020603050405020304" pitchFamily="18" charset="0"/>
                <a:cs typeface="Times New Roman" panose="02020603050405020304" pitchFamily="18" charset="0"/>
              </a:rPr>
              <a:t>, флексор плечового суглоба); </a:t>
            </a:r>
            <a:endParaRPr lang="en-US" altLang="ru-RU" sz="1600" dirty="0">
              <a:solidFill>
                <a:prstClr val="black"/>
              </a:solidFill>
              <a:latin typeface="Times New Roman" panose="02020603050405020304" pitchFamily="18" charset="0"/>
              <a:cs typeface="Times New Roman" panose="02020603050405020304" pitchFamily="18" charset="0"/>
            </a:endParaRPr>
          </a:p>
          <a:p>
            <a:pPr lvl="0" algn="just">
              <a:lnSpc>
                <a:spcPct val="90000"/>
              </a:lnSpc>
              <a:spcBef>
                <a:spcPts val="1000"/>
              </a:spcBef>
            </a:pPr>
            <a:r>
              <a:rPr lang="en-US" altLang="ru-RU" sz="1600" b="1" dirty="0">
                <a:solidFill>
                  <a:prstClr val="black"/>
                </a:solidFill>
                <a:latin typeface="Times New Roman" panose="02020603050405020304" pitchFamily="18" charset="0"/>
                <a:cs typeface="Times New Roman" panose="02020603050405020304" pitchFamily="18" charset="0"/>
              </a:rPr>
              <a:t>m</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triceps</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brachii</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caput</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laterale</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dirty="0">
                <a:solidFill>
                  <a:prstClr val="black"/>
                </a:solidFill>
                <a:latin typeface="Times New Roman" panose="02020603050405020304" pitchFamily="18" charset="0"/>
                <a:cs typeface="Times New Roman" panose="02020603050405020304" pitchFamily="18" charset="0"/>
              </a:rPr>
              <a:t>(</a:t>
            </a:r>
            <a:r>
              <a:rPr lang="en-US" altLang="ru-RU" sz="1600" dirty="0">
                <a:solidFill>
                  <a:prstClr val="black"/>
                </a:solidFill>
                <a:latin typeface="Times New Roman" panose="02020603050405020304" pitchFamily="18" charset="0"/>
                <a:cs typeface="Times New Roman" panose="02020603050405020304" pitchFamily="18" charset="0"/>
              </a:rPr>
              <a:t>TB </a:t>
            </a:r>
            <a:r>
              <a:rPr lang="en-US" altLang="ru-RU" sz="1600" dirty="0" err="1">
                <a:solidFill>
                  <a:prstClr val="black"/>
                </a:solidFill>
                <a:latin typeface="Times New Roman" panose="02020603050405020304" pitchFamily="18" charset="0"/>
                <a:cs typeface="Times New Roman" panose="02020603050405020304" pitchFamily="18" charset="0"/>
              </a:rPr>
              <a:t>clat</a:t>
            </a:r>
            <a:r>
              <a:rPr lang="uk-UA" altLang="ru-RU" sz="1600" dirty="0">
                <a:solidFill>
                  <a:prstClr val="black"/>
                </a:solidFill>
                <a:latin typeface="Times New Roman" panose="02020603050405020304" pitchFamily="18" charset="0"/>
                <a:cs typeface="Times New Roman" panose="02020603050405020304" pitchFamily="18" charset="0"/>
              </a:rPr>
              <a:t>, екстензор ліктьового суглоба); </a:t>
            </a:r>
          </a:p>
          <a:p>
            <a:pPr lvl="0" algn="just">
              <a:lnSpc>
                <a:spcPct val="90000"/>
              </a:lnSpc>
              <a:spcBef>
                <a:spcPts val="1000"/>
              </a:spcBef>
            </a:pPr>
            <a:r>
              <a:rPr lang="en-US" altLang="ru-RU" sz="1600" b="1" dirty="0">
                <a:solidFill>
                  <a:prstClr val="black"/>
                </a:solidFill>
                <a:latin typeface="Times New Roman" panose="02020603050405020304" pitchFamily="18" charset="0"/>
                <a:cs typeface="Times New Roman" panose="02020603050405020304" pitchFamily="18" charset="0"/>
              </a:rPr>
              <a:t>m</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triceps</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brachii</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caput</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longum</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dirty="0">
                <a:solidFill>
                  <a:prstClr val="black"/>
                </a:solidFill>
                <a:latin typeface="Times New Roman" panose="02020603050405020304" pitchFamily="18" charset="0"/>
                <a:cs typeface="Times New Roman" panose="02020603050405020304" pitchFamily="18" charset="0"/>
              </a:rPr>
              <a:t>(</a:t>
            </a:r>
            <a:r>
              <a:rPr lang="en-US" altLang="ru-RU" sz="1600" dirty="0">
                <a:solidFill>
                  <a:prstClr val="black"/>
                </a:solidFill>
                <a:latin typeface="Times New Roman" panose="02020603050405020304" pitchFamily="18" charset="0"/>
                <a:cs typeface="Times New Roman" panose="02020603050405020304" pitchFamily="18" charset="0"/>
              </a:rPr>
              <a:t>TB cl</a:t>
            </a:r>
            <a:r>
              <a:rPr lang="uk-UA" altLang="ru-RU" sz="1600" dirty="0">
                <a:solidFill>
                  <a:prstClr val="black"/>
                </a:solidFill>
                <a:latin typeface="Times New Roman" panose="02020603050405020304" pitchFamily="18" charset="0"/>
                <a:cs typeface="Times New Roman" panose="02020603050405020304" pitchFamily="18" charset="0"/>
              </a:rPr>
              <a:t>, </a:t>
            </a:r>
            <a:r>
              <a:rPr lang="uk-UA" altLang="ru-RU" sz="1600" dirty="0" err="1">
                <a:solidFill>
                  <a:prstClr val="black"/>
                </a:solidFill>
                <a:latin typeface="Times New Roman" panose="02020603050405020304" pitchFamily="18" charset="0"/>
                <a:cs typeface="Times New Roman" panose="02020603050405020304" pitchFamily="18" charset="0"/>
              </a:rPr>
              <a:t>двосуглобовий</a:t>
            </a:r>
            <a:r>
              <a:rPr lang="uk-UA" altLang="ru-RU" sz="1600" dirty="0">
                <a:solidFill>
                  <a:prstClr val="black"/>
                </a:solidFill>
                <a:latin typeface="Times New Roman" panose="02020603050405020304" pitchFamily="18" charset="0"/>
                <a:cs typeface="Times New Roman" panose="02020603050405020304" pitchFamily="18" charset="0"/>
              </a:rPr>
              <a:t> екстензор); </a:t>
            </a:r>
          </a:p>
          <a:p>
            <a:pPr lvl="0" algn="just">
              <a:lnSpc>
                <a:spcPct val="90000"/>
              </a:lnSpc>
              <a:spcBef>
                <a:spcPts val="1000"/>
              </a:spcBef>
            </a:pPr>
            <a:r>
              <a:rPr lang="en-US" altLang="ru-RU" sz="1600" b="1" dirty="0">
                <a:solidFill>
                  <a:prstClr val="black"/>
                </a:solidFill>
                <a:latin typeface="Times New Roman" panose="02020603050405020304" pitchFamily="18" charset="0"/>
                <a:cs typeface="Times New Roman" panose="02020603050405020304" pitchFamily="18" charset="0"/>
              </a:rPr>
              <a:t>m</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biceps</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brachii</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caput</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br</a:t>
            </a:r>
            <a:r>
              <a:rPr lang="en-US" altLang="ru-RU" sz="1600" b="1" dirty="0">
                <a:solidFill>
                  <a:prstClr val="black"/>
                </a:solidFill>
                <a:latin typeface="Times New Roman" panose="02020603050405020304" pitchFamily="18" charset="0"/>
                <a:cs typeface="Times New Roman" panose="02020603050405020304" pitchFamily="18" charset="0"/>
              </a:rPr>
              <a:t>e</a:t>
            </a:r>
            <a:r>
              <a:rPr lang="uk-UA" altLang="ru-RU" sz="1600" b="1" dirty="0" err="1">
                <a:solidFill>
                  <a:prstClr val="black"/>
                </a:solidFill>
                <a:latin typeface="Times New Roman" panose="02020603050405020304" pitchFamily="18" charset="0"/>
                <a:cs typeface="Times New Roman" panose="02020603050405020304" pitchFamily="18" charset="0"/>
              </a:rPr>
              <a:t>ve</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dirty="0">
                <a:solidFill>
                  <a:prstClr val="black"/>
                </a:solidFill>
                <a:latin typeface="Times New Roman" panose="02020603050405020304" pitchFamily="18" charset="0"/>
                <a:cs typeface="Times New Roman" panose="02020603050405020304" pitchFamily="18" charset="0"/>
              </a:rPr>
              <a:t>(</a:t>
            </a:r>
            <a:r>
              <a:rPr lang="en-US" altLang="ru-RU" sz="1600" dirty="0">
                <a:solidFill>
                  <a:prstClr val="black"/>
                </a:solidFill>
                <a:latin typeface="Times New Roman" panose="02020603050405020304" pitchFamily="18" charset="0"/>
                <a:cs typeface="Times New Roman" panose="02020603050405020304" pitchFamily="18" charset="0"/>
              </a:rPr>
              <a:t>BB </a:t>
            </a:r>
            <a:r>
              <a:rPr lang="en-US" altLang="ru-RU" sz="1600" dirty="0" err="1">
                <a:solidFill>
                  <a:prstClr val="black"/>
                </a:solidFill>
                <a:latin typeface="Times New Roman" panose="02020603050405020304" pitchFamily="18" charset="0"/>
                <a:cs typeface="Times New Roman" panose="02020603050405020304" pitchFamily="18" charset="0"/>
              </a:rPr>
              <a:t>cb</a:t>
            </a:r>
            <a:r>
              <a:rPr lang="uk-UA" altLang="ru-RU" sz="1600" dirty="0">
                <a:solidFill>
                  <a:prstClr val="black"/>
                </a:solidFill>
                <a:latin typeface="Times New Roman" panose="02020603050405020304" pitchFamily="18" charset="0"/>
                <a:cs typeface="Times New Roman" panose="02020603050405020304" pitchFamily="18" charset="0"/>
              </a:rPr>
              <a:t>, </a:t>
            </a:r>
            <a:r>
              <a:rPr lang="uk-UA" altLang="ru-RU" sz="1600" dirty="0" err="1">
                <a:solidFill>
                  <a:prstClr val="black"/>
                </a:solidFill>
                <a:latin typeface="Times New Roman" panose="02020603050405020304" pitchFamily="18" charset="0"/>
                <a:cs typeface="Times New Roman" panose="02020603050405020304" pitchFamily="18" charset="0"/>
              </a:rPr>
              <a:t>двосуглобовий</a:t>
            </a:r>
            <a:r>
              <a:rPr lang="uk-UA" altLang="ru-RU" sz="1600" dirty="0">
                <a:solidFill>
                  <a:prstClr val="black"/>
                </a:solidFill>
                <a:latin typeface="Times New Roman" panose="02020603050405020304" pitchFamily="18" charset="0"/>
                <a:cs typeface="Times New Roman" panose="02020603050405020304" pitchFamily="18" charset="0"/>
              </a:rPr>
              <a:t> флексор);</a:t>
            </a:r>
            <a:r>
              <a:rPr lang="uk-UA" altLang="ru-RU" sz="1600" b="1" dirty="0">
                <a:solidFill>
                  <a:prstClr val="black"/>
                </a:solidFill>
                <a:latin typeface="Times New Roman" panose="02020603050405020304" pitchFamily="18" charset="0"/>
                <a:cs typeface="Times New Roman" panose="02020603050405020304" pitchFamily="18" charset="0"/>
              </a:rPr>
              <a:t> </a:t>
            </a:r>
          </a:p>
          <a:p>
            <a:pPr lvl="0" algn="just">
              <a:lnSpc>
                <a:spcPct val="90000"/>
              </a:lnSpc>
              <a:spcBef>
                <a:spcPts val="1000"/>
              </a:spcBef>
            </a:pPr>
            <a:r>
              <a:rPr lang="en-US" altLang="ru-RU" sz="1600" b="1" dirty="0">
                <a:solidFill>
                  <a:prstClr val="black"/>
                </a:solidFill>
                <a:latin typeface="Times New Roman" panose="02020603050405020304" pitchFamily="18" charset="0"/>
                <a:cs typeface="Times New Roman" panose="02020603050405020304" pitchFamily="18" charset="0"/>
              </a:rPr>
              <a:t>m</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biceps</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brachii</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caput</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longum</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dirty="0" smtClean="0">
                <a:solidFill>
                  <a:prstClr val="black"/>
                </a:solidFill>
                <a:latin typeface="Times New Roman" panose="02020603050405020304" pitchFamily="18" charset="0"/>
                <a:cs typeface="Times New Roman" panose="02020603050405020304" pitchFamily="18" charset="0"/>
              </a:rPr>
              <a:t>(</a:t>
            </a:r>
            <a:r>
              <a:rPr lang="en-US" altLang="ru-RU" sz="1600" dirty="0">
                <a:solidFill>
                  <a:prstClr val="black"/>
                </a:solidFill>
                <a:latin typeface="Times New Roman" panose="02020603050405020304" pitchFamily="18" charset="0"/>
                <a:cs typeface="Times New Roman" panose="02020603050405020304" pitchFamily="18" charset="0"/>
              </a:rPr>
              <a:t>BB cl</a:t>
            </a:r>
            <a:r>
              <a:rPr lang="uk-UA" altLang="ru-RU" sz="1600" dirty="0">
                <a:solidFill>
                  <a:prstClr val="black"/>
                </a:solidFill>
                <a:latin typeface="Times New Roman" panose="02020603050405020304" pitchFamily="18" charset="0"/>
                <a:cs typeface="Times New Roman" panose="02020603050405020304" pitchFamily="18" charset="0"/>
              </a:rPr>
              <a:t>, флексор ліктьового суглоба);</a:t>
            </a:r>
            <a:endParaRPr lang="en-US" altLang="ru-RU" sz="1600" dirty="0">
              <a:solidFill>
                <a:prstClr val="black"/>
              </a:solidFill>
              <a:latin typeface="Times New Roman" panose="02020603050405020304" pitchFamily="18" charset="0"/>
              <a:cs typeface="Times New Roman" panose="02020603050405020304" pitchFamily="18" charset="0"/>
            </a:endParaRPr>
          </a:p>
          <a:p>
            <a:pPr lvl="0" algn="just">
              <a:lnSpc>
                <a:spcPct val="90000"/>
              </a:lnSpc>
              <a:spcBef>
                <a:spcPts val="1000"/>
              </a:spcBef>
            </a:pPr>
            <a:r>
              <a:rPr lang="uk-UA" altLang="ru-RU" sz="1600" dirty="0">
                <a:solidFill>
                  <a:prstClr val="black"/>
                </a:solidFill>
                <a:latin typeface="Times New Roman" panose="02020603050405020304" pitchFamily="18" charset="0"/>
                <a:cs typeface="Times New Roman" panose="02020603050405020304" pitchFamily="18" charset="0"/>
              </a:rPr>
              <a:t> </a:t>
            </a:r>
            <a:r>
              <a:rPr lang="en-US" altLang="ru-RU" sz="1600" b="1" dirty="0">
                <a:solidFill>
                  <a:prstClr val="black"/>
                </a:solidFill>
                <a:latin typeface="Times New Roman" panose="02020603050405020304" pitchFamily="18" charset="0"/>
                <a:cs typeface="Times New Roman" panose="02020603050405020304" pitchFamily="18" charset="0"/>
              </a:rPr>
              <a:t>m</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b="1" dirty="0" err="1">
                <a:solidFill>
                  <a:prstClr val="black"/>
                </a:solidFill>
                <a:latin typeface="Times New Roman" panose="02020603050405020304" pitchFamily="18" charset="0"/>
                <a:cs typeface="Times New Roman" panose="02020603050405020304" pitchFamily="18" charset="0"/>
              </a:rPr>
              <a:t>brachioradialis</a:t>
            </a:r>
            <a:r>
              <a:rPr lang="uk-UA" altLang="ru-RU" sz="1600" b="1" dirty="0">
                <a:solidFill>
                  <a:prstClr val="black"/>
                </a:solidFill>
                <a:latin typeface="Times New Roman" panose="02020603050405020304" pitchFamily="18" charset="0"/>
                <a:cs typeface="Times New Roman" panose="02020603050405020304" pitchFamily="18" charset="0"/>
              </a:rPr>
              <a:t> </a:t>
            </a:r>
            <a:r>
              <a:rPr lang="uk-UA" altLang="ru-RU" sz="1600" dirty="0">
                <a:solidFill>
                  <a:prstClr val="black"/>
                </a:solidFill>
                <a:latin typeface="Times New Roman" panose="02020603050405020304" pitchFamily="18" charset="0"/>
                <a:cs typeface="Times New Roman" panose="02020603050405020304" pitchFamily="18" charset="0"/>
              </a:rPr>
              <a:t>(</a:t>
            </a:r>
            <a:r>
              <a:rPr lang="en-US" altLang="ru-RU" sz="1600" dirty="0">
                <a:solidFill>
                  <a:prstClr val="black"/>
                </a:solidFill>
                <a:latin typeface="Times New Roman" panose="02020603050405020304" pitchFamily="18" charset="0"/>
                <a:cs typeface="Times New Roman" panose="02020603050405020304" pitchFamily="18" charset="0"/>
              </a:rPr>
              <a:t>Br</a:t>
            </a:r>
            <a:r>
              <a:rPr lang="uk-UA" altLang="ru-RU" sz="1600" dirty="0">
                <a:solidFill>
                  <a:prstClr val="black"/>
                </a:solidFill>
                <a:latin typeface="Times New Roman" panose="02020603050405020304" pitchFamily="18" charset="0"/>
                <a:cs typeface="Times New Roman" panose="02020603050405020304" pitchFamily="18" charset="0"/>
              </a:rPr>
              <a:t>, флексор ліктьового суглоба);</a:t>
            </a:r>
            <a:r>
              <a:rPr lang="uk-UA" altLang="ru-RU" sz="1600" b="1" dirty="0">
                <a:solidFill>
                  <a:prstClr val="black"/>
                </a:solidFill>
                <a:latin typeface="Times New Roman" panose="02020603050405020304" pitchFamily="18" charset="0"/>
                <a:cs typeface="Times New Roman" panose="02020603050405020304" pitchFamily="18" charset="0"/>
              </a:rPr>
              <a:t> </a:t>
            </a:r>
          </a:p>
        </p:txBody>
      </p:sp>
      <p:graphicFrame>
        <p:nvGraphicFramePr>
          <p:cNvPr id="11" name="Объект 10"/>
          <p:cNvGraphicFramePr>
            <a:graphicFrameLocks noChangeAspect="1"/>
          </p:cNvGraphicFramePr>
          <p:nvPr>
            <p:extLst>
              <p:ext uri="{D42A27DB-BD31-4B8C-83A1-F6EECF244321}">
                <p14:modId xmlns:p14="http://schemas.microsoft.com/office/powerpoint/2010/main" xmlns="" val="1908863681"/>
              </p:ext>
            </p:extLst>
          </p:nvPr>
        </p:nvGraphicFramePr>
        <p:xfrm>
          <a:off x="119653" y="3608828"/>
          <a:ext cx="3358726" cy="80045"/>
        </p:xfrm>
        <a:graphic>
          <a:graphicData uri="http://schemas.openxmlformats.org/presentationml/2006/ole">
            <p:oleObj spid="_x0000_s2086" name="CorelDRAW" r:id="rId5" imgW="5913360" imgH="81360" progId="">
              <p:embed/>
            </p:oleObj>
          </a:graphicData>
        </a:graphic>
      </p:graphicFrame>
    </p:spTree>
    <p:extLst>
      <p:ext uri="{BB962C8B-B14F-4D97-AF65-F5344CB8AC3E}">
        <p14:creationId xmlns:p14="http://schemas.microsoft.com/office/powerpoint/2010/main" xmlns="" val="45498393"/>
      </p:ext>
    </p:extLst>
  </p:cSld>
  <p:clrMapOvr>
    <a:masterClrMapping/>
  </p:clrMapOvr>
  <mc:AlternateContent xmlns:mc="http://schemas.openxmlformats.org/markup-compatibility/2006">
    <mc:Choice xmlns:p14="http://schemas.microsoft.com/office/powerpoint/2010/main" xmlns="" Requires="p14">
      <p:transition spd="slow" p14:dur="2000" advTm="92926"/>
    </mc:Choice>
    <mc:Fallback>
      <p:transition spd="slow" advTm="92926"/>
    </mc:Fallback>
  </mc:AlternateContent>
  <p:timing>
    <p:tnLst>
      <p:par>
        <p:cTn id="1" dur="indefinite" restart="never" nodeType="tmRoot"/>
      </p:par>
    </p:tnLst>
  </p:timing>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33306"/>
            <a:ext cx="10515600" cy="484880"/>
          </a:xfrm>
        </p:spPr>
        <p:txBody>
          <a:bodyPr>
            <a:noAutofit/>
          </a:bodyPr>
          <a:lstStyle/>
          <a:p>
            <a:pPr algn="ctr"/>
            <a:r>
              <a:rPr lang="ru-RU" sz="2400" b="1" dirty="0" err="1" smtClean="0">
                <a:latin typeface="Arial" panose="020B0604020202020204" pitchFamily="34" charset="0"/>
                <a:cs typeface="Arial" panose="020B0604020202020204" pitchFamily="34" charset="0"/>
              </a:rPr>
              <a:t>Анал</a:t>
            </a:r>
            <a:r>
              <a:rPr lang="uk-UA" sz="2400" b="1" dirty="0" smtClean="0">
                <a:latin typeface="Arial" panose="020B0604020202020204" pitchFamily="34" charset="0"/>
                <a:cs typeface="Arial" panose="020B0604020202020204" pitchFamily="34" charset="0"/>
              </a:rPr>
              <a:t>із біомеханічних складових руху; визначення вузлових функційних точок</a:t>
            </a:r>
            <a:endParaRPr lang="ru-RU" sz="2400" b="1"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7</a:t>
            </a:fld>
            <a:endParaRPr lang="ru-RU" sz="1600" b="1" dirty="0">
              <a:solidFill>
                <a:schemeClr val="tx1"/>
              </a:solidFill>
              <a:latin typeface="Arial" panose="020B0604020202020204" pitchFamily="34" charset="0"/>
              <a:cs typeface="Arial" panose="020B0604020202020204" pitchFamily="34" charset="0"/>
            </a:endParaRPr>
          </a:p>
        </p:txBody>
      </p:sp>
      <p:pic>
        <p:nvPicPr>
          <p:cNvPr id="6" name="Объект 5"/>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736928" y="743944"/>
            <a:ext cx="9004052" cy="5977531"/>
          </a:xfrm>
        </p:spPr>
      </p:pic>
      <p:sp>
        <p:nvSpPr>
          <p:cNvPr id="7" name="Прямоугольник 6"/>
          <p:cNvSpPr/>
          <p:nvPr/>
        </p:nvSpPr>
        <p:spPr>
          <a:xfrm>
            <a:off x="838200" y="1112778"/>
            <a:ext cx="4357352" cy="1938992"/>
          </a:xfrm>
          <a:prstGeom prst="rect">
            <a:avLst/>
          </a:prstGeom>
        </p:spPr>
        <p:txBody>
          <a:bodyPr wrap="square">
            <a:spAutoFit/>
          </a:bodyPr>
          <a:lstStyle/>
          <a:p>
            <a:r>
              <a:rPr lang="en-US" sz="2000" b="1" i="1" dirty="0">
                <a:latin typeface="Arial" panose="020B0604020202020204" pitchFamily="34" charset="0"/>
                <a:ea typeface="Symbol" panose="05050102010706020507" pitchFamily="18" charset="2"/>
                <a:cs typeface="Arial" panose="020B0604020202020204" pitchFamily="34" charset="0"/>
              </a:rPr>
              <a:t>L</a:t>
            </a:r>
            <a:r>
              <a:rPr lang="uk-UA" sz="2000" b="1" i="1" baseline="-25000" dirty="0">
                <a:latin typeface="Arial" panose="020B0604020202020204" pitchFamily="34" charset="0"/>
                <a:ea typeface="Symbol" panose="05050102010706020507" pitchFamily="18" charset="2"/>
                <a:cs typeface="Arial" panose="020B0604020202020204" pitchFamily="34" charset="0"/>
              </a:rPr>
              <a:t>s</a:t>
            </a:r>
            <a:r>
              <a:rPr lang="uk-UA" sz="2000" b="1" i="1" baseline="30000" dirty="0">
                <a:latin typeface="Arial" panose="020B0604020202020204" pitchFamily="34" charset="0"/>
                <a:ea typeface="Symbol" panose="05050102010706020507" pitchFamily="18" charset="2"/>
                <a:cs typeface="Arial" panose="020B0604020202020204" pitchFamily="34" charset="0"/>
              </a:rPr>
              <a:t>(1, 2)</a:t>
            </a:r>
            <a:r>
              <a:rPr lang="uk-UA" sz="2000" b="1" i="1" dirty="0">
                <a:latin typeface="Arial" panose="020B0604020202020204" pitchFamily="34" charset="0"/>
                <a:ea typeface="Symbol" panose="05050102010706020507" pitchFamily="18" charset="2"/>
                <a:cs typeface="Arial" panose="020B0604020202020204" pitchFamily="34" charset="0"/>
              </a:rPr>
              <a:t>, </a:t>
            </a:r>
            <a:r>
              <a:rPr lang="en-US" sz="2000" b="1" i="1" dirty="0">
                <a:latin typeface="Arial" panose="020B0604020202020204" pitchFamily="34" charset="0"/>
                <a:ea typeface="Symbol" panose="05050102010706020507" pitchFamily="18" charset="2"/>
                <a:cs typeface="Arial" panose="020B0604020202020204" pitchFamily="34" charset="0"/>
              </a:rPr>
              <a:t>L</a:t>
            </a:r>
            <a:r>
              <a:rPr lang="uk-UA" sz="2000" b="1" i="1" baseline="-25000" dirty="0">
                <a:latin typeface="Arial" panose="020B0604020202020204" pitchFamily="34" charset="0"/>
                <a:ea typeface="Symbol" panose="05050102010706020507" pitchFamily="18" charset="2"/>
                <a:cs typeface="Arial" panose="020B0604020202020204" pitchFamily="34" charset="0"/>
              </a:rPr>
              <a:t>e</a:t>
            </a:r>
            <a:r>
              <a:rPr lang="uk-UA" sz="2000" b="1" i="1" baseline="30000" dirty="0">
                <a:latin typeface="Arial" panose="020B0604020202020204" pitchFamily="34" charset="0"/>
                <a:ea typeface="Symbol" panose="05050102010706020507" pitchFamily="18" charset="2"/>
                <a:cs typeface="Arial" panose="020B0604020202020204" pitchFamily="34" charset="0"/>
              </a:rPr>
              <a:t>(1, </a:t>
            </a:r>
            <a:r>
              <a:rPr lang="uk-UA" sz="2000" b="1" i="1" baseline="30000" dirty="0" smtClean="0">
                <a:latin typeface="Arial" panose="020B0604020202020204" pitchFamily="34" charset="0"/>
                <a:ea typeface="Symbol" panose="05050102010706020507" pitchFamily="18" charset="2"/>
                <a:cs typeface="Arial" panose="020B0604020202020204" pitchFamily="34" charset="0"/>
              </a:rPr>
              <a:t>2</a:t>
            </a:r>
            <a:r>
              <a:rPr lang="uk-UA" sz="2000" b="1" i="1" baseline="30000" dirty="0" smtClean="0">
                <a:latin typeface="Arial" panose="020B0604020202020204" pitchFamily="34" charset="0"/>
                <a:cs typeface="Arial" panose="020B0604020202020204" pitchFamily="34" charset="0"/>
              </a:rPr>
              <a:t>) </a:t>
            </a:r>
            <a:r>
              <a:rPr lang="ru-RU" sz="2000" dirty="0">
                <a:latin typeface="Arial" panose="020B0604020202020204" pitchFamily="34" charset="0"/>
                <a:cs typeface="Arial" panose="020B0604020202020204" pitchFamily="34" charset="0"/>
              </a:rPr>
              <a:t>-</a:t>
            </a:r>
            <a:r>
              <a:rPr lang="ru-RU" sz="2000" dirty="0" smtClean="0">
                <a:latin typeface="Arial" panose="020B0604020202020204" pitchFamily="34" charset="0"/>
                <a:cs typeface="Arial" panose="020B0604020202020204" pitchFamily="34" charset="0"/>
              </a:rPr>
              <a:t> точки </a:t>
            </a:r>
            <a:r>
              <a:rPr lang="ru-RU" sz="2000" dirty="0">
                <a:latin typeface="Arial" panose="020B0604020202020204" pitchFamily="34" charset="0"/>
                <a:cs typeface="Arial" panose="020B0604020202020204" pitchFamily="34" charset="0"/>
              </a:rPr>
              <a:t>де </a:t>
            </a:r>
            <a:r>
              <a:rPr lang="ru-RU" sz="2000" dirty="0" err="1">
                <a:latin typeface="Arial" panose="020B0604020202020204" pitchFamily="34" charset="0"/>
                <a:cs typeface="Arial" panose="020B0604020202020204" pitchFamily="34" charset="0"/>
              </a:rPr>
              <a:t>м'язи</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переходять</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від</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скорочення</a:t>
            </a:r>
            <a:r>
              <a:rPr lang="ru-RU" sz="2000" dirty="0">
                <a:latin typeface="Arial" panose="020B0604020202020204" pitchFamily="34" charset="0"/>
                <a:cs typeface="Arial" panose="020B0604020202020204" pitchFamily="34" charset="0"/>
              </a:rPr>
              <a:t> до </a:t>
            </a:r>
            <a:r>
              <a:rPr lang="ru-RU" sz="2000" dirty="0" err="1">
                <a:latin typeface="Arial" panose="020B0604020202020204" pitchFamily="34" charset="0"/>
                <a:cs typeface="Arial" panose="020B0604020202020204" pitchFamily="34" charset="0"/>
              </a:rPr>
              <a:t>подовження</a:t>
            </a:r>
            <a:r>
              <a:rPr lang="ru-RU" sz="2000" dirty="0">
                <a:latin typeface="Arial" panose="020B0604020202020204" pitchFamily="34" charset="0"/>
                <a:cs typeface="Arial" panose="020B0604020202020204" pitchFamily="34" charset="0"/>
              </a:rPr>
              <a:t> і </a:t>
            </a:r>
            <a:r>
              <a:rPr lang="ru-RU" sz="2000" dirty="0" err="1" smtClean="0">
                <a:latin typeface="Arial" panose="020B0604020202020204" pitchFamily="34" charset="0"/>
                <a:cs typeface="Arial" panose="020B0604020202020204" pitchFamily="34" charset="0"/>
              </a:rPr>
              <a:t>навпаки</a:t>
            </a:r>
            <a:r>
              <a:rPr lang="ru-RU" sz="2000" dirty="0" smtClean="0">
                <a:latin typeface="Arial" panose="020B0604020202020204" pitchFamily="34" charset="0"/>
                <a:cs typeface="Arial" panose="020B0604020202020204" pitchFamily="34" charset="0"/>
              </a:rPr>
              <a:t>;</a:t>
            </a:r>
          </a:p>
          <a:p>
            <a:r>
              <a:rPr lang="en-US" sz="2000" b="1" i="1" dirty="0" err="1">
                <a:latin typeface="Arial" panose="020B0604020202020204" pitchFamily="34" charset="0"/>
                <a:cs typeface="Arial" panose="020B0604020202020204" pitchFamily="34" charset="0"/>
              </a:rPr>
              <a:t>M</a:t>
            </a:r>
            <a:r>
              <a:rPr lang="en-US" sz="2000" b="1" i="1" baseline="-25000" dirty="0" err="1">
                <a:latin typeface="Arial" panose="020B0604020202020204" pitchFamily="34" charset="0"/>
                <a:cs typeface="Arial" panose="020B0604020202020204" pitchFamily="34" charset="0"/>
              </a:rPr>
              <a:t>s</a:t>
            </a:r>
            <a:r>
              <a:rPr lang="uk-UA" sz="2000" b="1" i="1" baseline="30000" dirty="0">
                <a:latin typeface="Arial" panose="020B0604020202020204" pitchFamily="34" charset="0"/>
                <a:cs typeface="Arial" panose="020B0604020202020204" pitchFamily="34" charset="0"/>
              </a:rPr>
              <a:t>(1,2)</a:t>
            </a:r>
            <a:r>
              <a:rPr lang="uk-UA" sz="2000" b="1" i="1" dirty="0">
                <a:latin typeface="Arial" panose="020B0604020202020204" pitchFamily="34" charset="0"/>
                <a:cs typeface="Arial" panose="020B0604020202020204" pitchFamily="34" charset="0"/>
              </a:rPr>
              <a:t>, </a:t>
            </a:r>
            <a:r>
              <a:rPr lang="en-US" sz="2000" b="1" i="1" dirty="0">
                <a:latin typeface="Arial" panose="020B0604020202020204" pitchFamily="34" charset="0"/>
                <a:cs typeface="Arial" panose="020B0604020202020204" pitchFamily="34" charset="0"/>
              </a:rPr>
              <a:t>M</a:t>
            </a:r>
            <a:r>
              <a:rPr lang="uk-UA" sz="2000" b="1" i="1" baseline="-25000" dirty="0">
                <a:latin typeface="Arial" panose="020B0604020202020204" pitchFamily="34" charset="0"/>
                <a:cs typeface="Arial" panose="020B0604020202020204" pitchFamily="34" charset="0"/>
              </a:rPr>
              <a:t>e</a:t>
            </a:r>
            <a:r>
              <a:rPr lang="uk-UA" sz="2000" b="1" i="1" baseline="30000" dirty="0">
                <a:latin typeface="Arial" panose="020B0604020202020204" pitchFamily="34" charset="0"/>
                <a:cs typeface="Arial" panose="020B0604020202020204" pitchFamily="34" charset="0"/>
              </a:rPr>
              <a:t>(1,2)</a:t>
            </a:r>
            <a:r>
              <a:rPr lang="ru-RU" sz="2000" b="1" dirty="0" smtClean="0">
                <a:latin typeface="Arial" panose="020B0604020202020204" pitchFamily="34" charset="0"/>
                <a:cs typeface="Arial" panose="020B0604020202020204" pitchFamily="34" charset="0"/>
              </a:rPr>
              <a:t> </a:t>
            </a:r>
            <a:r>
              <a:rPr lang="ru-RU" sz="2000" dirty="0">
                <a:latin typeface="Arial" panose="020B0604020202020204" pitchFamily="34" charset="0"/>
                <a:cs typeface="Arial" panose="020B0604020202020204" pitchFamily="34" charset="0"/>
              </a:rPr>
              <a:t>-</a:t>
            </a:r>
            <a:r>
              <a:rPr lang="ru-RU" sz="2000" b="1" dirty="0" smtClean="0">
                <a:latin typeface="Arial" panose="020B0604020202020204" pitchFamily="34" charset="0"/>
                <a:cs typeface="Arial" panose="020B0604020202020204" pitchFamily="34" charset="0"/>
              </a:rPr>
              <a:t> </a:t>
            </a:r>
            <a:r>
              <a:rPr lang="ru-RU" sz="2000" dirty="0" smtClean="0">
                <a:latin typeface="Arial" panose="020B0604020202020204" pitchFamily="34" charset="0"/>
                <a:cs typeface="Arial" panose="020B0604020202020204" pitchFamily="34" charset="0"/>
              </a:rPr>
              <a:t>точки </a:t>
            </a:r>
            <a:r>
              <a:rPr lang="ru-RU" sz="2000" dirty="0" err="1">
                <a:latin typeface="Arial" panose="020B0604020202020204" pitchFamily="34" charset="0"/>
                <a:cs typeface="Arial" panose="020B0604020202020204" pitchFamily="34" charset="0"/>
              </a:rPr>
              <a:t>зміни</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напрямку</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зовнішніх</a:t>
            </a:r>
            <a:r>
              <a:rPr lang="ru-RU" sz="2000" dirty="0">
                <a:latin typeface="Arial" panose="020B0604020202020204" pitchFamily="34" charset="0"/>
                <a:cs typeface="Arial" panose="020B0604020202020204" pitchFamily="34" charset="0"/>
              </a:rPr>
              <a:t> сил, </a:t>
            </a:r>
            <a:r>
              <a:rPr lang="ru-RU" sz="2000" dirty="0" err="1">
                <a:latin typeface="Arial" panose="020B0604020202020204" pitchFamily="34" charset="0"/>
                <a:cs typeface="Arial" panose="020B0604020202020204" pitchFamily="34" charset="0"/>
              </a:rPr>
              <a:t>що</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діють</a:t>
            </a:r>
            <a:r>
              <a:rPr lang="ru-RU" sz="2000" dirty="0">
                <a:latin typeface="Arial" panose="020B0604020202020204" pitchFamily="34" charset="0"/>
                <a:cs typeface="Arial" panose="020B0604020202020204" pitchFamily="34" charset="0"/>
              </a:rPr>
              <a:t> на </a:t>
            </a:r>
            <a:r>
              <a:rPr lang="ru-RU" sz="2000" dirty="0" err="1">
                <a:latin typeface="Arial" panose="020B0604020202020204" pitchFamily="34" charset="0"/>
                <a:cs typeface="Arial" panose="020B0604020202020204" pitchFamily="34" charset="0"/>
              </a:rPr>
              <a:t>різні</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групи</a:t>
            </a:r>
            <a:r>
              <a:rPr lang="ru-RU" sz="2000" dirty="0">
                <a:latin typeface="Arial" panose="020B0604020202020204" pitchFamily="34" charset="0"/>
                <a:cs typeface="Arial" panose="020B0604020202020204" pitchFamily="34" charset="0"/>
              </a:rPr>
              <a:t> </a:t>
            </a:r>
            <a:r>
              <a:rPr lang="ru-RU" sz="2000" dirty="0" err="1" smtClean="0">
                <a:latin typeface="Arial" panose="020B0604020202020204" pitchFamily="34" charset="0"/>
                <a:cs typeface="Arial" panose="020B0604020202020204" pitchFamily="34" charset="0"/>
              </a:rPr>
              <a:t>м’язів</a:t>
            </a:r>
            <a:r>
              <a:rPr lang="ru-RU" sz="2000" dirty="0" smtClean="0">
                <a:latin typeface="Arial" panose="020B0604020202020204" pitchFamily="34" charset="0"/>
                <a:cs typeface="Arial" panose="020B0604020202020204" pitchFamily="34" charset="0"/>
              </a:rPr>
              <a:t>.</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8749564"/>
      </p:ext>
    </p:extLst>
  </p:cSld>
  <p:clrMapOvr>
    <a:masterClrMapping/>
  </p:clrMapOvr>
  <mc:AlternateContent xmlns:mc="http://schemas.openxmlformats.org/markup-compatibility/2006">
    <mc:Choice xmlns:p14="http://schemas.microsoft.com/office/powerpoint/2010/main" xmlns="" Requires="p14">
      <p:transition spd="slow" p14:dur="2000" advTm="161765"/>
    </mc:Choice>
    <mc:Fallback>
      <p:transition spd="slow" advTm="161765"/>
    </mc:Fallback>
  </mc:AlternateContent>
  <p:timing>
    <p:tnLst>
      <p:par>
        <p:cTn id="1" dur="indefinite" restart="never" nodeType="tmRoot"/>
      </p:par>
    </p:tnLst>
  </p:timing>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665185"/>
          </a:xfrm>
        </p:spPr>
        <p:txBody>
          <a:bodyPr>
            <a:noAutofit/>
          </a:bodyPr>
          <a:lstStyle/>
          <a:p>
            <a:pPr algn="ctr"/>
            <a:r>
              <a:rPr lang="uk-UA" sz="2400" b="1" dirty="0">
                <a:latin typeface="Arial" panose="020B0604020202020204" pitchFamily="34" charset="0"/>
                <a:cs typeface="Arial" panose="020B0604020202020204" pitchFamily="34" charset="0"/>
              </a:rPr>
              <a:t>ЕМГ</a:t>
            </a:r>
            <a:r>
              <a:rPr lang="uk-UA" altLang="ru-RU" sz="2400" b="1" dirty="0">
                <a:latin typeface="Arial" panose="020B0604020202020204" pitchFamily="34" charset="0"/>
                <a:cs typeface="Arial" panose="020B0604020202020204" pitchFamily="34" charset="0"/>
              </a:rPr>
              <a:t>- </a:t>
            </a:r>
            <a:r>
              <a:rPr lang="uk-UA" sz="2400" b="1" dirty="0">
                <a:latin typeface="Arial" panose="020B0604020202020204" pitchFamily="34" charset="0"/>
                <a:cs typeface="Arial" panose="020B0604020202020204" pitchFamily="34" charset="0"/>
              </a:rPr>
              <a:t>активність м’язів під час реалізації кругових рухів з різними комбінаціями </a:t>
            </a:r>
            <a:r>
              <a:rPr lang="uk-UA" sz="2400" b="1" dirty="0" smtClean="0">
                <a:latin typeface="Arial" panose="020B0604020202020204" pitchFamily="34" charset="0"/>
                <a:cs typeface="Arial" panose="020B0604020202020204" pitchFamily="34" charset="0"/>
              </a:rPr>
              <a:t>напрямків </a:t>
            </a:r>
            <a:r>
              <a:rPr lang="uk-UA" sz="2400" b="1" dirty="0">
                <a:latin typeface="Arial" panose="020B0604020202020204" pitchFamily="34" charset="0"/>
                <a:cs typeface="Arial" panose="020B0604020202020204" pitchFamily="34" charset="0"/>
              </a:rPr>
              <a:t>руху та зовнішнього навантаження</a:t>
            </a:r>
            <a:endParaRPr lang="ru-RU" sz="2400"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8</a:t>
            </a:fld>
            <a:endParaRPr lang="ru-RU" sz="1600" b="1" dirty="0">
              <a:solidFill>
                <a:schemeClr val="tx1"/>
              </a:solidFill>
              <a:latin typeface="Arial" panose="020B0604020202020204" pitchFamily="34" charset="0"/>
              <a:cs typeface="Arial" panose="020B0604020202020204" pitchFamily="34" charset="0"/>
            </a:endParaRPr>
          </a:p>
        </p:txBody>
      </p:sp>
      <p:sp>
        <p:nvSpPr>
          <p:cNvPr id="6" name="Прямоугольник 5"/>
          <p:cNvSpPr/>
          <p:nvPr/>
        </p:nvSpPr>
        <p:spPr>
          <a:xfrm>
            <a:off x="8610600" y="1083944"/>
            <a:ext cx="3581400" cy="2800767"/>
          </a:xfrm>
          <a:prstGeom prst="rect">
            <a:avLst/>
          </a:prstGeom>
        </p:spPr>
        <p:txBody>
          <a:bodyPr wrap="square">
            <a:spAutoFit/>
          </a:bodyPr>
          <a:lstStyle/>
          <a:p>
            <a:pPr>
              <a:lnSpc>
                <a:spcPct val="100000"/>
              </a:lnSpc>
            </a:pPr>
            <a:r>
              <a:rPr lang="en-US" sz="1600" b="1" dirty="0">
                <a:latin typeface="Symbol" panose="05050102010706020507" pitchFamily="18" charset="2"/>
                <a:cs typeface="Arial" panose="020B0604020202020204" pitchFamily="34" charset="0"/>
              </a:rPr>
              <a:t>Q</a:t>
            </a:r>
            <a:r>
              <a:rPr lang="uk-UA" sz="1600" b="1" dirty="0">
                <a:latin typeface="Arial" panose="020B0604020202020204" pitchFamily="34" charset="0"/>
                <a:cs typeface="Arial" panose="020B0604020202020204" pitchFamily="34" charset="0"/>
              </a:rPr>
              <a:t> - зовнішні кути у  відповідних суглобах , град. (</a:t>
            </a:r>
            <a:r>
              <a:rPr lang="en-US" sz="1600" b="1" i="1" u="sng" dirty="0">
                <a:latin typeface="Arial" panose="020B0604020202020204" pitchFamily="34" charset="0"/>
                <a:cs typeface="Arial" panose="020B0604020202020204" pitchFamily="34" charset="0"/>
              </a:rPr>
              <a:t>deg</a:t>
            </a:r>
            <a:r>
              <a:rPr lang="uk-UA" sz="1600" b="1" i="1" u="sng" dirty="0">
                <a:latin typeface="Arial" panose="020B0604020202020204" pitchFamily="34" charset="0"/>
                <a:cs typeface="Arial" panose="020B0604020202020204" pitchFamily="34" charset="0"/>
              </a:rPr>
              <a:t>.</a:t>
            </a:r>
            <a:r>
              <a:rPr lang="uk-UA" sz="1600" b="1" dirty="0">
                <a:latin typeface="Arial" panose="020B0604020202020204" pitchFamily="34" charset="0"/>
                <a:cs typeface="Arial" panose="020B0604020202020204" pitchFamily="34" charset="0"/>
              </a:rPr>
              <a:t>)</a:t>
            </a:r>
          </a:p>
          <a:p>
            <a:pPr marL="285750" indent="-285750">
              <a:lnSpc>
                <a:spcPct val="100000"/>
              </a:lnSpc>
              <a:buFont typeface="Symbol" panose="05050102010706020507" pitchFamily="18" charset="2"/>
              <a:buChar char="Q"/>
            </a:pPr>
            <a:endParaRPr lang="uk-UA" sz="1600" b="1" dirty="0">
              <a:latin typeface="Arial" panose="020B0604020202020204" pitchFamily="34" charset="0"/>
              <a:cs typeface="Arial" panose="020B0604020202020204" pitchFamily="34" charset="0"/>
            </a:endParaRPr>
          </a:p>
          <a:p>
            <a:pPr>
              <a:lnSpc>
                <a:spcPct val="100000"/>
              </a:lnSpc>
            </a:pPr>
            <a:r>
              <a:rPr lang="uk-UA" sz="1600" b="1" dirty="0">
                <a:latin typeface="Arial" panose="020B0604020202020204" pitchFamily="34" charset="0"/>
                <a:cs typeface="Arial" panose="020B0604020202020204" pitchFamily="34" charset="0"/>
              </a:rPr>
              <a:t>Рівні ЕМГ- активності наведені в % відносно максимальних значень нормованої ЕМГ.  </a:t>
            </a:r>
          </a:p>
          <a:p>
            <a:pPr>
              <a:lnSpc>
                <a:spcPct val="100000"/>
              </a:lnSpc>
            </a:pPr>
            <a:endParaRPr lang="uk-UA" sz="1600" b="1" dirty="0">
              <a:latin typeface="Arial" panose="020B0604020202020204" pitchFamily="34" charset="0"/>
              <a:cs typeface="Arial" panose="020B0604020202020204" pitchFamily="34" charset="0"/>
            </a:endParaRPr>
          </a:p>
          <a:p>
            <a:pPr>
              <a:lnSpc>
                <a:spcPct val="100000"/>
              </a:lnSpc>
            </a:pPr>
            <a:r>
              <a:rPr lang="uk-UA" sz="1600" b="1" dirty="0">
                <a:latin typeface="Arial" panose="020B0604020202020204" pitchFamily="34" charset="0"/>
                <a:cs typeface="Arial" panose="020B0604020202020204" pitchFamily="34" charset="0"/>
              </a:rPr>
              <a:t>Визначення зон  траєкторій руху для м’язів ліктьового (І –</a:t>
            </a:r>
            <a:r>
              <a:rPr lang="en-US" sz="1600" b="1" dirty="0">
                <a:latin typeface="Arial" panose="020B0604020202020204" pitchFamily="34" charset="0"/>
                <a:cs typeface="Arial" panose="020B0604020202020204" pitchFamily="34" charset="0"/>
              </a:rPr>
              <a:t> III</a:t>
            </a:r>
            <a:r>
              <a:rPr lang="uk-UA" sz="1600" b="1" dirty="0">
                <a:latin typeface="Arial" panose="020B0604020202020204" pitchFamily="34" charset="0"/>
                <a:cs typeface="Arial" panose="020B0604020202020204" pitchFamily="34" charset="0"/>
              </a:rPr>
              <a:t>) та плечового (</a:t>
            </a:r>
            <a:r>
              <a:rPr lang="en-US" sz="1600" b="1" dirty="0">
                <a:latin typeface="Arial" panose="020B0604020202020204" pitchFamily="34" charset="0"/>
                <a:cs typeface="Arial" panose="020B0604020202020204" pitchFamily="34" charset="0"/>
              </a:rPr>
              <a:t>IV-VI</a:t>
            </a:r>
            <a:r>
              <a:rPr lang="uk-UA" sz="1600" b="1" dirty="0">
                <a:latin typeface="Arial" panose="020B0604020202020204" pitchFamily="34" charset="0"/>
                <a:cs typeface="Arial" panose="020B0604020202020204" pitchFamily="34" charset="0"/>
              </a:rPr>
              <a:t>)  суглобів</a:t>
            </a:r>
            <a:r>
              <a:rPr lang="ru-RU" sz="1600" b="1" dirty="0" smtClean="0">
                <a:latin typeface="Arial" panose="020B0604020202020204" pitchFamily="34" charset="0"/>
                <a:cs typeface="Arial" panose="020B0604020202020204" pitchFamily="34" charset="0"/>
              </a:rPr>
              <a:t>.</a:t>
            </a:r>
          </a:p>
          <a:p>
            <a:pPr>
              <a:lnSpc>
                <a:spcPct val="100000"/>
              </a:lnSpc>
            </a:pPr>
            <a:endParaRPr lang="uk-UA" sz="1600" b="1" dirty="0">
              <a:latin typeface="Arial" panose="020B0604020202020204" pitchFamily="34" charset="0"/>
              <a:cs typeface="Arial" panose="020B0604020202020204" pitchFamily="34" charset="0"/>
            </a:endParaRP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516" y="785611"/>
            <a:ext cx="8610600" cy="5570739"/>
          </a:xfrm>
          <a:prstGeom prst="rect">
            <a:avLst/>
          </a:prstGeom>
        </p:spPr>
      </p:pic>
    </p:spTree>
    <p:extLst>
      <p:ext uri="{BB962C8B-B14F-4D97-AF65-F5344CB8AC3E}">
        <p14:creationId xmlns:p14="http://schemas.microsoft.com/office/powerpoint/2010/main" xmlns="" val="1924368799"/>
      </p:ext>
    </p:extLst>
  </p:cSld>
  <p:clrMapOvr>
    <a:masterClrMapping/>
  </p:clrMapOvr>
  <mc:AlternateContent xmlns:mc="http://schemas.openxmlformats.org/markup-compatibility/2006">
    <mc:Choice xmlns:p14="http://schemas.microsoft.com/office/powerpoint/2010/main" xmlns="" Requires="p14">
      <p:transition spd="slow" p14:dur="2000" advTm="154897"/>
    </mc:Choice>
    <mc:Fallback>
      <p:transition spd="slow" advTm="154897"/>
    </mc:Fallback>
  </mc:AlternateContent>
  <p:timing>
    <p:tnLst>
      <p:par>
        <p:cTn id="1" dur="indefinite" restart="never" nodeType="tmRoot"/>
      </p:par>
    </p:tnLst>
  </p:timing>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
            <a:ext cx="10515600" cy="835233"/>
          </a:xfrm>
        </p:spPr>
        <p:txBody>
          <a:bodyPr>
            <a:normAutofit fontScale="90000"/>
          </a:bodyPr>
          <a:lstStyle/>
          <a:p>
            <a:pPr algn="ctr"/>
            <a:r>
              <a:rPr lang="uk-UA" sz="2800" b="1" dirty="0" smtClean="0">
                <a:latin typeface="Arial" panose="020B0604020202020204" pitchFamily="34" charset="0"/>
                <a:cs typeface="Arial" panose="020B0604020202020204" pitchFamily="34" charset="0"/>
              </a:rPr>
              <a:t>Результати статистичного аналізу ЕМГ- активності в межах різних зон кругових рухів</a:t>
            </a:r>
            <a:endParaRPr lang="ru-RU" sz="2800"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649AB31E-0317-4BD7-AAFC-ED6C8CA826E9}" type="slidenum">
              <a:rPr lang="ru-RU" sz="1600" b="1" smtClean="0">
                <a:solidFill>
                  <a:schemeClr val="tx1"/>
                </a:solidFill>
                <a:latin typeface="Arial" panose="020B0604020202020204" pitchFamily="34" charset="0"/>
                <a:cs typeface="Arial" panose="020B0604020202020204" pitchFamily="34" charset="0"/>
              </a:rPr>
              <a:pPr/>
              <a:t>9</a:t>
            </a:fld>
            <a:endParaRPr lang="ru-RU" sz="1600" b="1" dirty="0">
              <a:solidFill>
                <a:schemeClr val="tx1"/>
              </a:solidFill>
              <a:latin typeface="Arial" panose="020B0604020202020204" pitchFamily="34" charset="0"/>
              <a:cs typeface="Arial" panose="020B0604020202020204" pitchFamily="34" charset="0"/>
            </a:endParaRPr>
          </a:p>
        </p:txBody>
      </p:sp>
      <p:sp>
        <p:nvSpPr>
          <p:cNvPr id="6" name="Заголовок 1"/>
          <p:cNvSpPr txBox="1">
            <a:spLocks/>
          </p:cNvSpPr>
          <p:nvPr/>
        </p:nvSpPr>
        <p:spPr>
          <a:xfrm>
            <a:off x="9259747" y="1344706"/>
            <a:ext cx="2932254" cy="4553818"/>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pPr>
            <a:r>
              <a:rPr lang="uk-UA" sz="1900" b="1" dirty="0">
                <a:latin typeface="Arial" panose="020B0604020202020204" pitchFamily="34" charset="0"/>
                <a:cs typeface="Arial" panose="020B0604020202020204" pitchFamily="34" charset="0"/>
              </a:rPr>
              <a:t>Зони руху для м'язів ліктьового </a:t>
            </a:r>
            <a:r>
              <a:rPr lang="en-US" sz="1900" b="1" dirty="0">
                <a:latin typeface="Arial" panose="020B0604020202020204" pitchFamily="34" charset="0"/>
                <a:cs typeface="Arial" panose="020B0604020202020204" pitchFamily="34" charset="0"/>
              </a:rPr>
              <a:t>(I – III) </a:t>
            </a:r>
            <a:r>
              <a:rPr lang="uk-UA" sz="1900" b="1" dirty="0">
                <a:latin typeface="Arial" panose="020B0604020202020204" pitchFamily="34" charset="0"/>
                <a:cs typeface="Arial" panose="020B0604020202020204" pitchFamily="34" charset="0"/>
              </a:rPr>
              <a:t> та плечового (</a:t>
            </a:r>
            <a:r>
              <a:rPr lang="en-US" sz="1900" b="1" dirty="0">
                <a:latin typeface="Arial" panose="020B0604020202020204" pitchFamily="34" charset="0"/>
                <a:cs typeface="Arial" panose="020B0604020202020204" pitchFamily="34" charset="0"/>
              </a:rPr>
              <a:t>IV - VI</a:t>
            </a:r>
            <a:r>
              <a:rPr lang="uk-UA" sz="1900" b="1" dirty="0">
                <a:latin typeface="Arial" panose="020B0604020202020204" pitchFamily="34" charset="0"/>
                <a:cs typeface="Arial" panose="020B0604020202020204" pitchFamily="34" charset="0"/>
              </a:rPr>
              <a:t>) суглобів.</a:t>
            </a:r>
          </a:p>
          <a:p>
            <a:pPr>
              <a:lnSpc>
                <a:spcPct val="120000"/>
              </a:lnSpc>
            </a:pPr>
            <a:endParaRPr lang="uk-UA" sz="1900" b="1" dirty="0">
              <a:latin typeface="Arial" panose="020B0604020202020204" pitchFamily="34" charset="0"/>
              <a:cs typeface="Arial" panose="020B0604020202020204" pitchFamily="34" charset="0"/>
            </a:endParaRPr>
          </a:p>
          <a:p>
            <a:pPr>
              <a:lnSpc>
                <a:spcPct val="120000"/>
              </a:lnSpc>
            </a:pPr>
            <a:r>
              <a:rPr lang="uk-UA" sz="1900" b="1" dirty="0">
                <a:latin typeface="Arial" panose="020B0604020202020204" pitchFamily="34" charset="0"/>
                <a:cs typeface="Arial" panose="020B0604020202020204" pitchFamily="34" charset="0"/>
              </a:rPr>
              <a:t>Рівні ЕМГ- активності наведені в %  відносно максимальних значень нормованої ЕМГ.  </a:t>
            </a:r>
          </a:p>
          <a:p>
            <a:pPr>
              <a:lnSpc>
                <a:spcPct val="120000"/>
              </a:lnSpc>
            </a:pPr>
            <a:r>
              <a:rPr lang="uk-UA" sz="2200" b="1" dirty="0">
                <a:latin typeface="Arial" panose="020B0604020202020204" pitchFamily="34" charset="0"/>
                <a:cs typeface="Arial" panose="020B0604020202020204" pitchFamily="34" charset="0"/>
              </a:rPr>
              <a:t> </a:t>
            </a:r>
            <a:endParaRPr lang="ru-RU" sz="2200" b="1" dirty="0">
              <a:latin typeface="Arial" panose="020B0604020202020204" pitchFamily="34" charset="0"/>
              <a:cs typeface="Arial" panose="020B0604020202020204" pitchFamily="34" charset="0"/>
            </a:endParaRPr>
          </a:p>
          <a:p>
            <a:endParaRPr lang="uk-UA" sz="1800" dirty="0">
              <a:latin typeface="Arial" panose="020B0604020202020204" pitchFamily="34" charset="0"/>
              <a:cs typeface="Arial" panose="020B0604020202020204" pitchFamily="34" charset="0"/>
            </a:endParaRPr>
          </a:p>
          <a:p>
            <a:endParaRPr lang="uk-UA" sz="1800" dirty="0">
              <a:latin typeface="Arial" panose="020B0604020202020204" pitchFamily="34" charset="0"/>
              <a:cs typeface="Arial" panose="020B0604020202020204" pitchFamily="34" charset="0"/>
            </a:endParaRPr>
          </a:p>
          <a:p>
            <a:r>
              <a:rPr lang="uk-UA" sz="1800" dirty="0">
                <a:latin typeface="Arial" panose="020B0604020202020204" pitchFamily="34" charset="0"/>
                <a:cs typeface="Arial" panose="020B0604020202020204" pitchFamily="34" charset="0"/>
              </a:rPr>
              <a:t> </a:t>
            </a:r>
          </a:p>
        </p:txBody>
      </p:sp>
      <p:sp>
        <p:nvSpPr>
          <p:cNvPr id="5" name="TextBox 4"/>
          <p:cNvSpPr txBox="1"/>
          <p:nvPr/>
        </p:nvSpPr>
        <p:spPr>
          <a:xfrm>
            <a:off x="9517487" y="5112913"/>
            <a:ext cx="2511381" cy="1200329"/>
          </a:xfrm>
          <a:prstGeom prst="rect">
            <a:avLst/>
          </a:prstGeom>
          <a:noFill/>
        </p:spPr>
        <p:txBody>
          <a:bodyPr wrap="square" rtlCol="0">
            <a:spAutoFit/>
          </a:bodyPr>
          <a:lstStyle/>
          <a:p>
            <a:r>
              <a:rPr lang="uk-UA" b="1" dirty="0" smtClean="0">
                <a:latin typeface="Arial" panose="020B0604020202020204" pitchFamily="34" charset="0"/>
                <a:cs typeface="Arial" panose="020B0604020202020204" pitchFamily="34" charset="0"/>
              </a:rPr>
              <a:t>* р&lt;0.05; ** р&lt;0.01;</a:t>
            </a:r>
            <a:r>
              <a:rPr lang="uk-UA" b="1" dirty="0">
                <a:latin typeface="Arial" panose="020B0604020202020204" pitchFamily="34" charset="0"/>
                <a:cs typeface="Arial" panose="020B0604020202020204" pitchFamily="34" charset="0"/>
              </a:rPr>
              <a:t> </a:t>
            </a:r>
            <a:endParaRPr lang="uk-UA" b="1" dirty="0" smtClean="0">
              <a:latin typeface="Arial" panose="020B0604020202020204" pitchFamily="34" charset="0"/>
              <a:cs typeface="Arial" panose="020B0604020202020204" pitchFamily="34" charset="0"/>
            </a:endParaRPr>
          </a:p>
          <a:p>
            <a:r>
              <a:rPr lang="uk-UA" b="1" dirty="0" smtClean="0">
                <a:latin typeface="Arial" panose="020B0604020202020204" pitchFamily="34" charset="0"/>
                <a:cs typeface="Arial" panose="020B0604020202020204" pitchFamily="34" charset="0"/>
              </a:rPr>
              <a:t>* </a:t>
            </a:r>
            <a:r>
              <a:rPr lang="uk-UA" b="1" dirty="0">
                <a:latin typeface="Arial" panose="020B0604020202020204" pitchFamily="34" charset="0"/>
                <a:cs typeface="Arial" panose="020B0604020202020204" pitchFamily="34" charset="0"/>
              </a:rPr>
              <a:t>* </a:t>
            </a:r>
            <a:r>
              <a:rPr lang="uk-UA" b="1" dirty="0" smtClean="0">
                <a:latin typeface="Arial" panose="020B0604020202020204" pitchFamily="34" charset="0"/>
                <a:cs typeface="Arial" panose="020B0604020202020204" pitchFamily="34" charset="0"/>
              </a:rPr>
              <a:t>*</a:t>
            </a:r>
            <a:r>
              <a:rPr lang="uk-UA" b="1" dirty="0">
                <a:latin typeface="Arial" panose="020B0604020202020204" pitchFamily="34" charset="0"/>
                <a:cs typeface="Arial" panose="020B0604020202020204" pitchFamily="34" charset="0"/>
              </a:rPr>
              <a:t> </a:t>
            </a:r>
            <a:r>
              <a:rPr lang="uk-UA" b="1" dirty="0" smtClean="0">
                <a:latin typeface="Arial" panose="020B0604020202020204" pitchFamily="34" charset="0"/>
                <a:cs typeface="Arial" panose="020B0604020202020204" pitchFamily="34" charset="0"/>
              </a:rPr>
              <a:t>р&lt;0.005</a:t>
            </a:r>
          </a:p>
          <a:p>
            <a:endParaRPr lang="uk-UA" b="1" dirty="0" smtClean="0">
              <a:latin typeface="Arial" panose="020B0604020202020204" pitchFamily="34" charset="0"/>
              <a:cs typeface="Arial" panose="020B0604020202020204" pitchFamily="34" charset="0"/>
            </a:endParaRPr>
          </a:p>
          <a:p>
            <a:endParaRPr lang="ru-RU" dirty="0"/>
          </a:p>
        </p:txBody>
      </p:sp>
      <p:sp>
        <p:nvSpPr>
          <p:cNvPr id="7" name="TextBox 6"/>
          <p:cNvSpPr txBox="1"/>
          <p:nvPr/>
        </p:nvSpPr>
        <p:spPr>
          <a:xfrm>
            <a:off x="10483403" y="5293217"/>
            <a:ext cx="184731" cy="369332"/>
          </a:xfrm>
          <a:prstGeom prst="rect">
            <a:avLst/>
          </a:prstGeom>
          <a:noFill/>
        </p:spPr>
        <p:txBody>
          <a:bodyPr wrap="none" rtlCol="0">
            <a:spAutoFit/>
          </a:bodyPr>
          <a:lstStyle/>
          <a:p>
            <a:endParaRPr lang="ru-RU" dirty="0"/>
          </a:p>
        </p:txBody>
      </p:sp>
      <p:pic>
        <p:nvPicPr>
          <p:cNvPr id="8" name="Рисунок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32065" y="790179"/>
            <a:ext cx="7617232" cy="5931295"/>
          </a:xfrm>
          <a:prstGeom prst="rect">
            <a:avLst/>
          </a:prstGeom>
        </p:spPr>
      </p:pic>
    </p:spTree>
    <p:extLst>
      <p:ext uri="{BB962C8B-B14F-4D97-AF65-F5344CB8AC3E}">
        <p14:creationId xmlns:p14="http://schemas.microsoft.com/office/powerpoint/2010/main" xmlns="" val="2395670565"/>
      </p:ext>
    </p:extLst>
  </p:cSld>
  <p:clrMapOvr>
    <a:masterClrMapping/>
  </p:clrMapOvr>
  <mc:AlternateContent xmlns:mc="http://schemas.openxmlformats.org/markup-compatibility/2006">
    <mc:Choice xmlns:p14="http://schemas.microsoft.com/office/powerpoint/2010/main" xmlns="" Requires="p14">
      <p:transition spd="slow" p14:dur="2000" advTm="63716"/>
    </mc:Choice>
    <mc:Fallback>
      <p:transition spd="slow" advTm="63716"/>
    </mc:Fallback>
  </mc:AlternateContent>
  <p:timing>
    <p:tnLst>
      <p:par>
        <p:cTn id="1" dur="indefinite" restart="never" nodeType="tmRoot"/>
      </p:par>
    </p:tnLst>
  </p:timing>
  <p:extLst mod="1"/>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9439</TotalTime>
  <Words>3135</Words>
  <Application>Microsoft Office PowerPoint</Application>
  <PresentationFormat>Произвольный</PresentationFormat>
  <Paragraphs>170</Paragraphs>
  <Slides>17</Slides>
  <Notes>11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19" baseType="lpstr">
      <vt:lpstr>Тема Office</vt:lpstr>
      <vt:lpstr>CorelDRAW</vt:lpstr>
      <vt:lpstr> НАЦІОНАЛЬНА АКАДЕМІЯ НАУК УКРАЇНИ ІНСТИТУТ ФІЗІОЛОГІЇ ім. О. О. БОГОМОЛЬЦЯ</vt:lpstr>
      <vt:lpstr>   Теоретичні та експериментальні передумови аналізу центральних команд багатосуглобових рухів  </vt:lpstr>
      <vt:lpstr> Біомеханічний аналіз статичних скорочень м’язів руки </vt:lpstr>
      <vt:lpstr>Мета і завдання дослідження </vt:lpstr>
      <vt:lpstr>Досліджувані групи</vt:lpstr>
      <vt:lpstr>Дослідження двосуглобових кругових рухів верхньої кінцівки в горизонтальній площині</vt:lpstr>
      <vt:lpstr>Аналіз біомеханічних складових руху; визначення вузлових функційних точок</vt:lpstr>
      <vt:lpstr>ЕМГ- активність м’язів під час реалізації кругових рухів з різними комбінаціями напрямків руху та зовнішнього навантаження</vt:lpstr>
      <vt:lpstr>Результати статистичного аналізу ЕМГ- активності в межах різних зон кругових рухів</vt:lpstr>
      <vt:lpstr>Усереднені записи ЕМГ - активності м’язів в ідентичних кругових рухах у шести тестованих осіб</vt:lpstr>
      <vt:lpstr>Дослідження бімануальних рухів, що імітують парне веслування</vt:lpstr>
      <vt:lpstr>Усереднені записи ЕМГ-активності м’язів у «веслувальних» рухах різної швидкості</vt:lpstr>
      <vt:lpstr>Динамічні компоненти (D1 та D2) ЕМГ- активності м’язів рук у “веслувальних” рухах з різними рівнями навантаження та швидкості</vt:lpstr>
      <vt:lpstr>Багатофакторний дисперсійний аналіз ANOVA, застосований щодо амплітуд динамічних компонентів ЕМГ- активності у «веслувальних» рухах</vt:lpstr>
      <vt:lpstr>ВИСНОВКИ</vt:lpstr>
      <vt:lpstr>Слайд 16</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Пользователь Windows</cp:lastModifiedBy>
  <cp:revision>439</cp:revision>
  <dcterms:created xsi:type="dcterms:W3CDTF">2019-07-15T13:18:51Z</dcterms:created>
  <dcterms:modified xsi:type="dcterms:W3CDTF">2020-12-08T14:02:15Z</dcterms:modified>
</cp:coreProperties>
</file>