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84" r:id="rId3"/>
    <p:sldId id="258" r:id="rId4"/>
    <p:sldId id="264" r:id="rId5"/>
    <p:sldId id="285" r:id="rId6"/>
    <p:sldId id="296" r:id="rId7"/>
    <p:sldId id="293" r:id="rId8"/>
    <p:sldId id="282" r:id="rId9"/>
    <p:sldId id="297" r:id="rId10"/>
    <p:sldId id="270" r:id="rId11"/>
    <p:sldId id="272" r:id="rId12"/>
    <p:sldId id="298" r:id="rId13"/>
    <p:sldId id="299" r:id="rId14"/>
    <p:sldId id="301" r:id="rId15"/>
    <p:sldId id="300" r:id="rId16"/>
    <p:sldId id="280" r:id="rId17"/>
    <p:sldId id="27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7" autoAdjust="0"/>
    <p:restoredTop sz="79893" autoAdjust="0"/>
  </p:normalViewPr>
  <p:slideViewPr>
    <p:cSldViewPr>
      <p:cViewPr varScale="1">
        <p:scale>
          <a:sx n="80" d="100"/>
          <a:sy n="80" d="100"/>
        </p:scale>
        <p:origin x="-84" y="-2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4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2AF18-3C59-4D9F-807C-CAA42B89EAF2}" type="datetimeFigureOut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4D645-34EF-4A60-9004-1913A21642F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5005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3411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нотаток 1">
            <a:extLst>
              <a:ext uri="{FF2B5EF4-FFF2-40B4-BE49-F238E27FC236}">
                <a16:creationId xmlns:a16="http://schemas.microsoft.com/office/drawing/2014/main" xmlns="" id="{0201FA88-167D-49FB-86A7-EF7AD318E1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Аплікація НА (25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мкМ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не викликала ніяких змін у кальцієвих струмах при деполяризації мембрани від -80 до -35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 призводила до істотного пригнічення при зміні потенціалу на мембрані від -80 до 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.Таким чином,  адренергічна модуляція  здійснюється лише через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високопорогові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ПКК.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91% нейронів НА призводив до пригнічення вхідного струму через кальцієві канали, і лише 9% (N=9) нейронів проявляли 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резистивність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НА. Дія НА призводила до двох типів змін у кальцієвих каналів. Перший – спостерігається пригнічення амплітуди без змін у кінетиці. Частка таких клітин складала 62 %. Другий зменшення амплітуди супроводжувалося змінами у кінетиці, а саме уповільнення фронту наростання струму. Для першого типу модуляції пригнічення складало 17 % а для другого 22%.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09958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Одним із шляхів прямого впливу на ПКК, що опосередковані активацією G-білків, здійснюється за рахунок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звязування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Gβγ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субодиниці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каналом. Цей процес є потенціал-залежним, що дозволяє його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електрофізіологічно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ідентифікувати. Особливістю цього процесу є відокремлення Gβγ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субодиниці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від каналу при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високоамплітудній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деполяризації мембрани . Цю властивість використовують для виявлення цього типу  модуляції ПКК.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визначення цього ефекту в нейронах ГТН деполяризація мембрани здійснювалася шляхом пропускання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кондиціонуючого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предімпульсу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тривалістю 50 мс від -80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80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через 15 мс він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наслідувався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тестуючим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імпульсом від -80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0 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Вплив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високоамплітудної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деполяризації на вхідні струми через кальцієві канали був незначним. Прикладання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предімпульсу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 НА-індукованій модуляції струмів через ПКК без змін у кінетиці не призводила до змін у  амплітудних параметрах струмів. У іншому типі адренергічної модуляції, який призводив до змін у кінетиці струмів через ПКК, попередня деполяризація призводила до  відновлення  кінетики та часткового амплітуди струму. Часткове відновлення амплітудних та кінетичних параметрів після прикладання деполяризації вказує на присутність у цьому типі модуляції прямого впливу,  в основі якого лежить взаємодія Gβγ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субодиниці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з α</a:t>
            </a:r>
            <a:r>
              <a:rPr lang="uk-UA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субодиницею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ПКК.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35339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Проаналізовано залежність адренергічного ефекту від мембранного потенціалу для двох типів модуляції. Для нейронів у яких адренергічний вплив зменшував амплітуду без змін у кінетиці струмів через ПКК, межі пригнічення становили від -20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 30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. Для аналізу НА-індукованого впливу, що призводив до уповільнення кінетики вхідного струму, аналіз ВАХ виконували для значень струму при 15 мс та 95 мс після прикладання команди. Межі пригнічення двох випадків не відрізнялися і лежали між -20 та 40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435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Адренергічна модуляція кальцієвих каналів у багатьох центральних та периферичних нейронах здійснюється за рахунок активації α</a:t>
            </a:r>
            <a:r>
              <a:rPr lang="uk-UA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-адренорецепторів . У нейронах ГТН виявлена експресія цих рецепторів, однак  їх вплив на ПКК не досліджувався. Аплікація селективного антагоніста α</a:t>
            </a:r>
            <a:r>
              <a:rPr lang="uk-UA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-адренорецепторів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йохімбіну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разом з НА призводила до пригнічення струму через кальцієві канали,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подальше прикладання лише НА призводило до більшого пригнічення. Середні значення пригнічення  НА разом з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йохімбіном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є достовірно менше ні аплікації НА. Отримані результати показують, що адренергічне пригнічення кальцієвих струмів частково (близько 60%) опосередковується α</a:t>
            </a:r>
            <a:r>
              <a:rPr lang="uk-UA" sz="1200" kern="1200" baseline="-25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-адренорецепторами, однак також у цей процес залучені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адренорецептори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інших типів.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28131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Високопороговий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кальцієвий струм відповідно до електрофізіологічних та фармакологічних характеристик поділяються на N-, L- P/Q- та R- підтипи.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наших експериментах було оцінено рівень експресії кожного підтипу ПКК та визначено наявність НА-індукованого пригнічення за присутності відповідного селективного блокатора.  Застосування селективних блокаторів продемонструвала експресію всіх типів ПКК.  Дія НА в присутності блокаторів  була відсутня лише при наявності селективного блокатору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N-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типу ПКК.  Прикладання всіх блокаторів в концентрації повного пригнічення показали, наявність токсин резистивного струму. Аплікація НА призводила до його пригнічення.  В присутності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ніфедипіну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дія НА не відрізняється від такої в контролі, що свідчить про відсутність помітної адренергічної модуляції каналів L-типу на нейронах ГТН. На фоні ω-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конотоксину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та ω-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агатоксину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дія НА була  меншою аніж за відсутності блокаторів. Аналіз отриманих даних показав, що  у середньому близько половини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модулюючого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ефекту НА здійснюється за рахунок каналів N-типу, близько третини –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типу та  одної шостої -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794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Ганглій трійчастого нерва (ГТН)  містить соми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псевдоуніполярних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нейронів, аксони яких формують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афферентні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волокна гілок трійчастого нерва і передають сенсорну інформацію від шкірних покривів голови та шиї, рогівки ока, епітелію носової та ротової порожнин. </a:t>
            </a:r>
            <a:r>
              <a:rPr lang="uk-UA" dirty="0"/>
              <a:t>ГТН отримує </a:t>
            </a:r>
            <a:r>
              <a:rPr lang="uk-UA" dirty="0" err="1"/>
              <a:t>постгангліонарні</a:t>
            </a:r>
            <a:r>
              <a:rPr lang="uk-UA" dirty="0"/>
              <a:t> симпатичні входи від верхнього шийного ганглія, які </a:t>
            </a:r>
            <a:r>
              <a:rPr lang="uk-UA" dirty="0" err="1"/>
              <a:t>утворють</a:t>
            </a:r>
            <a:r>
              <a:rPr lang="uk-UA" dirty="0"/>
              <a:t> </a:t>
            </a:r>
            <a:r>
              <a:rPr lang="uk-UA" dirty="0" err="1"/>
              <a:t>кошикоподібні</a:t>
            </a:r>
            <a:r>
              <a:rPr lang="uk-UA" dirty="0"/>
              <a:t> структури </a:t>
            </a:r>
            <a:r>
              <a:rPr lang="uk-UA" dirty="0" err="1"/>
              <a:t>т.з</a:t>
            </a:r>
            <a:r>
              <a:rPr lang="uk-UA" dirty="0"/>
              <a:t>.</a:t>
            </a:r>
            <a:r>
              <a:rPr lang="uk-UA" baseline="0" dirty="0"/>
              <a:t> </a:t>
            </a:r>
            <a:r>
              <a:rPr lang="uk-UA" baseline="0" dirty="0" err="1"/>
              <a:t>арборизації</a:t>
            </a:r>
            <a:r>
              <a:rPr lang="uk-UA" baseline="0" dirty="0"/>
              <a:t>  навколо сенсорних нейронів.  При стимуляції симпатичних волокон виділяється НА і зв'язуючись з </a:t>
            </a:r>
            <a:r>
              <a:rPr lang="uk-UA" baseline="0" dirty="0" err="1"/>
              <a:t>адренорецепторами</a:t>
            </a:r>
            <a:r>
              <a:rPr lang="uk-UA" baseline="0" dirty="0"/>
              <a:t> модулює передачу сенсорного сигналу внаслідок активації </a:t>
            </a:r>
            <a:r>
              <a:rPr lang="en-US" baseline="0" dirty="0"/>
              <a:t>G </a:t>
            </a:r>
            <a:r>
              <a:rPr lang="uk-UA" baseline="0" dirty="0"/>
              <a:t>білка. </a:t>
            </a:r>
            <a:r>
              <a:rPr lang="uk-UA" baseline="0" dirty="0" err="1"/>
              <a:t>Субодиниці</a:t>
            </a:r>
            <a:r>
              <a:rPr lang="uk-UA" baseline="0" dirty="0"/>
              <a:t> </a:t>
            </a:r>
            <a:r>
              <a:rPr lang="en-US" baseline="0" dirty="0"/>
              <a:t>G-</a:t>
            </a:r>
            <a:r>
              <a:rPr lang="uk-UA" baseline="0" dirty="0"/>
              <a:t>білка впливають на 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потенціалкеровані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іонні канали, шляхом прямого впливу або з залученням вторинних посередників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Для кожної системи ця модуляція здійснюється завдяки різним внутрішньоклітинним механізмам, які можуть проявлятися  у електрофізіологічних параметрах. Характеристики адренергічної модуляції електричної активності в нейронах ГТН залишаються практично недослідженими, однак представляють  фундаментальне та практичне значення. </a:t>
            </a: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7391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392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Нейрони ГТН поділені за типом викликаної електричної активності на: тонічні адаптивні та з затриманою генерацією ПД. Більша частина нейронів у відповідь на деполяризацію генерували серію ПД протягом усього стимулу, частота виникнення ПД збільшувалося при збільшенні сили стимуляції. Адаптивні нейрони генерували від одного до трьох ПД на початку стимулу. У 4 %  нейронів електрична активність характеризувалася затримкою генерації ПД на початку стимулу. 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6815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гіперполяризації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мембрани від'ємними поштовхами струму, мембранний потенціал змінювався до максимального за модулем значення (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</a:t>
            </a:r>
            <a:r>
              <a:rPr lang="uk-UA" sz="1200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peak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) після чого спостерігалася релаксація до стаціонарного значення (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</a:t>
            </a:r>
            <a:r>
              <a:rPr lang="uk-UA" sz="1200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steady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Цей ефект називається вхідним випрямленням і кількісно оцінюється за коефіцієнтом вхідного випрямлення: . Аплікація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норадреналіну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призводила до зменшення коефіцієнта вхідного випрямлення відповідні середні значення склали 32 для тонічних та 19  для адаптивних нейронів. На діаграмі розсіювання в якій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віссь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абсцисс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це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конрольні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значення коефіцієнту вхідного випрямлення, а ординат  після аплікації НА показала, що різниця у впливі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норадреналіну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вхідне випрямлення в цих двох групах не відрізнялась. НА-індуковані зміни вхідного випрямлення при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гіперполяризації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мембрани  в нейронах ГТН пояснюється впливом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адренорецепторів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 канали, що активуються </a:t>
            </a:r>
            <a:r>
              <a:rPr lang="uk-UA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гіперполяризацією</a:t>
            </a:r>
            <a:r>
              <a:rPr lang="uk-U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1196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У більшій частині тонічних нейронів (65%) аплікація НА не призводила до припинення частотної генерації, однак частота генерації ПД зменшувалася і спостерігалися модифікації у характеристиках ПД: зниження амплітуди і зменшення тривалості фази спаду. 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1792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У меншій частині тонічних нейронів аплікація НА (35% )призводила до припинення тонічної генерації ПД. При таких змінах зареєстровано зниження амплітуди ПД та </a:t>
            </a:r>
            <a:r>
              <a:rPr lang="uk-UA" dirty="0" err="1"/>
              <a:t>слідової</a:t>
            </a:r>
            <a:r>
              <a:rPr lang="uk-UA" dirty="0"/>
              <a:t> </a:t>
            </a:r>
            <a:r>
              <a:rPr lang="uk-UA" dirty="0" err="1"/>
              <a:t>гіперполяризації</a:t>
            </a:r>
            <a:r>
              <a:rPr lang="uk-UA" dirty="0"/>
              <a:t>. </a:t>
            </a: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7919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Заметки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У адаптивних нейронах</a:t>
                </a: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дія НА призводила</a:t>
                </a: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до зменшення амплітуди та тривалості фази спаду. Зміни у </a:t>
                </a:r>
                <a:r>
                  <a:rPr lang="uk-UA" sz="1200" kern="1200" baseline="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слідовій</a:t>
                </a: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uk-UA" sz="1200" kern="1200" baseline="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гіперполяризації</a:t>
                </a: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не зареєстровані.  У нейронах з затриманою генерацією зареєстровано зменшення затримки перед генерацією ПД.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Таким чином 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аналіз НА-індукованих змін у викликаній електричній активності показав участь потенціал-керованих кальцієвих каналів (ПКК) та каналів, що активуються </a:t>
                </a:r>
                <a:r>
                  <a:rPr lang="uk-UA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гіперполяризацією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Властивості адренергічної модуляції струмів через канали, що активуються </a:t>
                </a:r>
                <a:r>
                  <a:rPr lang="uk-UA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гіперполяризацією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uk-UA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т.з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</a:t>
                </a:r>
                <a:r>
                  <a:rPr lang="en-US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I</a:t>
                </a:r>
                <a:r>
                  <a:rPr lang="en-US" sz="1200" kern="1200" baseline="-250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h</a:t>
                </a:r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в нейронах ГТН є дослідженим і він здійснюється через активацію альфа2-адренорецептори. Адренергічний вплив на ПКК в нейронах ГТН залишається недослідженим. І тому вплив НА </a:t>
                </a:r>
                <a:r>
                  <a:rPr lang="uk-UA" sz="1200" kern="1200" baseline="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на</a:t>
                </a:r>
                <a:r>
                  <a:rPr lang="uk-UA" sz="1200" kern="1200" baseline="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струми через ПКК стали  другою частиною наших досліджень. 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endParaRPr lang="ru-RU" dirty="0"/>
              </a:p>
            </p:txBody>
          </p:sp>
        </mc:Choice>
        <mc:Fallback>
          <p:sp>
            <p:nvSpPr>
              <p:cNvPr id="3" name="Заметки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uk-UA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Охарактеризовано </a:t>
                </a:r>
                <a:r>
                  <a:rPr lang="uk-UA" sz="1200" kern="120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норадреналініндуковані</a:t>
                </a:r>
                <a:r>
                  <a:rPr lang="uk-UA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зміни в електричній активності нейронів кожної групи. Серед множини адаптивних нейронів виділено </a:t>
                </a:r>
                <a:r>
                  <a:rPr lang="uk-UA" sz="1200" kern="120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адреночутливі</a:t>
                </a:r>
                <a:r>
                  <a:rPr lang="uk-UA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та резистині (рис. 2a). Ці дві групи достовірно відрізнялися показниками ПД (таб.1). У </a:t>
                </a:r>
                <a:r>
                  <a:rPr lang="uk-UA" sz="1200" kern="120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норадреналінчутливих</a:t>
                </a:r>
                <a:r>
                  <a:rPr lang="uk-UA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клітинах аплікація </a:t>
                </a:r>
                <a:r>
                  <a:rPr lang="uk-UA" sz="1200" kern="1200" dirty="0" err="1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катехоламіна</a:t>
                </a:r>
                <a:r>
                  <a:rPr lang="uk-UA" sz="1200" kern="1200" dirty="0" smtClean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призводила до зменшення амплітуди ПД на (20 </a:t>
                </a:r>
                <a:r>
                  <a:rPr lang="uk-UA" sz="1200" i="0" kern="120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±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  13) %, зміщенню порогу генерації до більш позитивних значень та зменшення тривалості фази спаду (</a:t>
                </a:r>
                <a:r>
                  <a:rPr lang="uk-UA" sz="1200" kern="1200" dirty="0" err="1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таб</a:t>
                </a:r>
                <a:r>
                  <a:rPr lang="uk-UA" sz="1200" kern="1200" dirty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rPr>
                  <a:t>. 2).</a:t>
                </a:r>
                <a:endParaRPr lang="ru-RU" sz="1200" kern="120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endParaRPr>
              </a:p>
              <a:p>
                <a:endParaRPr lang="ru-RU" dirty="0"/>
              </a:p>
            </p:txBody>
          </p:sp>
        </mc:Fallback>
      </mc:AlternateContent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6CE7A-10AA-48A4-BE48-98867BCDDB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7286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/>
              <a:t>Аплікація НА призводила до дозо залежного пригнічення струму через ПКК.  Дія НА не призводила до змін у кривій стаціонарної інактивації. </a:t>
            </a:r>
            <a:endParaRPr lang="en-US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B4D645-34EF-4A60-9004-1913A21642F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1538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7C962-BB21-4012-818B-C338E3191FF0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2001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BCFC9B-3E49-44F8-A93F-40BB42AE608A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4237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FBEC9-6F36-4FBA-953F-2CA0530DEC00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9027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EA8AB-1269-4FB7-974E-99494ADAEA40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1996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69F9-3680-4C42-B534-1F75032226CF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0966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E737F-8A16-400B-AD2C-1A9EA0A8B17A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230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00117-6E15-4CCF-BC27-E789839A1B93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3837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F0FCC-8804-4F61-AFA8-4227E9554400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0771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F1550-EBBB-4C25-B512-4B463367A48F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3496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5C96B-33A1-4867-8243-A391E900B66E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0501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DD2C1-59CA-4CF7-87AF-C46E382961EC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4741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CEB62B-E41D-4BF5-9670-1F7EA5D8B3FF}" type="datetime1">
              <a:rPr lang="ru-RU" smtClean="0"/>
              <a:pPr/>
              <a:t>12.05.2020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3C0C9-937A-42B2-988F-120086CA71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0904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9576" y="1958978"/>
            <a:ext cx="7772400" cy="1470025"/>
          </a:xfrm>
        </p:spPr>
        <p:txBody>
          <a:bodyPr>
            <a:noAutofit/>
          </a:bodyPr>
          <a:lstStyle/>
          <a:p>
            <a: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cap="all" dirty="0">
                <a:latin typeface="Garamond" panose="02020404030301010803" pitchFamily="18" charset="0"/>
              </a:rPr>
              <a:t>властивості АДРЕНЕРГІЧНОЇ МОДУЛЯЦІЇ КАЛЬЦІЄВИХ СТРУМІВ НЕЙРОНІВ ГАНГЛІЯ ТРІЙЧАСТОГО НЕРВА</a:t>
            </a:r>
            <a:r>
              <a:rPr lang="en-US" sz="2400" dirty="0"/>
              <a:t/>
            </a:r>
            <a:br>
              <a:rPr lang="en-US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524000" y="4437112"/>
            <a:ext cx="91440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uk-UA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кутник 2">
            <a:extLst>
              <a:ext uri="{FF2B5EF4-FFF2-40B4-BE49-F238E27FC236}">
                <a16:creationId xmlns:a16="http://schemas.microsoft.com/office/drawing/2014/main" xmlns="" id="{525D8470-9860-4EED-A061-166A3183955B}"/>
              </a:ext>
            </a:extLst>
          </p:cNvPr>
          <p:cNvSpPr/>
          <p:nvPr/>
        </p:nvSpPr>
        <p:spPr>
          <a:xfrm>
            <a:off x="4295803" y="3826945"/>
            <a:ext cx="325121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uk-UA" sz="2200" b="1" u="sng" dirty="0" err="1">
                <a:latin typeface="Garamond" panose="02020404030301010803" pitchFamily="18" charset="0"/>
                <a:cs typeface="Times New Roman" panose="02020603050405020304" pitchFamily="18" charset="0"/>
              </a:rPr>
              <a:t>Телька</a:t>
            </a:r>
            <a:r>
              <a:rPr lang="uk-UA" sz="2200" b="1" u="sng" dirty="0">
                <a:latin typeface="Garamond" panose="02020404030301010803" pitchFamily="18" charset="0"/>
                <a:cs typeface="Times New Roman" panose="02020603050405020304" pitchFamily="18" charset="0"/>
              </a:rPr>
              <a:t> Марія Василівна</a:t>
            </a: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xmlns="" id="{003CD97A-F17D-4841-8939-2643008D50B4}"/>
              </a:ext>
            </a:extLst>
          </p:cNvPr>
          <p:cNvSpPr/>
          <p:nvPr/>
        </p:nvSpPr>
        <p:spPr>
          <a:xfrm>
            <a:off x="3276104" y="234240"/>
            <a:ext cx="56397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uk-UA" altLang="uk-UA" b="1" dirty="0">
                <a:latin typeface="Garamond" panose="02020404030301010803" pitchFamily="18" charset="0"/>
              </a:rPr>
              <a:t>НАЦІОНАЛЬНА  АКАДЕМІЯ  НАУК  УКРАЇНИ </a:t>
            </a:r>
            <a:endParaRPr lang="en-US" altLang="uk-UA" b="1" dirty="0">
              <a:latin typeface="Garamond" panose="02020404030301010803" pitchFamily="18" charset="0"/>
            </a:endParaRPr>
          </a:p>
          <a:p>
            <a:pPr algn="ctr">
              <a:spcBef>
                <a:spcPct val="0"/>
              </a:spcBef>
            </a:pPr>
            <a:r>
              <a:rPr lang="en-US" altLang="uk-UA" b="1" dirty="0">
                <a:latin typeface="Garamond" panose="02020404030301010803" pitchFamily="18" charset="0"/>
              </a:rPr>
              <a:t> </a:t>
            </a:r>
            <a:r>
              <a:rPr lang="uk-UA" altLang="uk-UA" b="1" dirty="0">
                <a:latin typeface="Garamond" panose="02020404030301010803" pitchFamily="18" charset="0"/>
              </a:rPr>
              <a:t>ІНСТИТУТ  ФІЗІОЛОГІЇ  </a:t>
            </a:r>
          </a:p>
          <a:p>
            <a:pPr algn="ctr">
              <a:spcBef>
                <a:spcPct val="0"/>
              </a:spcBef>
            </a:pPr>
            <a:r>
              <a:rPr lang="uk-UA" altLang="uk-UA" b="1" dirty="0">
                <a:latin typeface="Garamond" panose="02020404030301010803" pitchFamily="18" charset="0"/>
              </a:rPr>
              <a:t>ІМ. О.О. БОГОМОЛЬЦЯ</a:t>
            </a:r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xmlns="" id="{A9487B02-F83E-4021-93A5-CDF93B2063E1}"/>
              </a:ext>
            </a:extLst>
          </p:cNvPr>
          <p:cNvSpPr/>
          <p:nvPr/>
        </p:nvSpPr>
        <p:spPr>
          <a:xfrm>
            <a:off x="2135560" y="508518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uk-UA" alt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Науковий керівник:</a:t>
            </a:r>
            <a:br>
              <a:rPr lang="uk-UA" alt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біологічних наук, професор</a:t>
            </a:r>
            <a:br>
              <a:rPr lang="uk-UA" alt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uk-UA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Федулова Світлана Анатоліївна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7210132-B582-49ED-84C9-57517D192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080" y="5079448"/>
            <a:ext cx="3614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Відділ фізіології нейронних мереж</a:t>
            </a:r>
          </a:p>
        </p:txBody>
      </p:sp>
    </p:spTree>
    <p:extLst>
      <p:ext uri="{BB962C8B-B14F-4D97-AF65-F5344CB8AC3E}">
        <p14:creationId xmlns:p14="http://schemas.microsoft.com/office/powerpoint/2010/main" xmlns="" val="1245711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01BD7CAA-A1E1-F049-BCCD-34377136F9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857" y="1384892"/>
            <a:ext cx="6438900" cy="46228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0A1F044-3655-F546-B2C5-E40354414C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3167" y="2137430"/>
            <a:ext cx="4470400" cy="3124200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981200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Вплив НА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низькопорогові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високопорогові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кальцієві струми нейронів ГТН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94191" y="5291916"/>
            <a:ext cx="596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N=6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6329B74-4939-4416-803B-0F201A3A2399}"/>
              </a:ext>
            </a:extLst>
          </p:cNvPr>
          <p:cNvSpPr txBox="1"/>
          <p:nvPr/>
        </p:nvSpPr>
        <p:spPr>
          <a:xfrm>
            <a:off x="2598901" y="1343922"/>
            <a:ext cx="18473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398BEB81-29DF-48D8-AD51-558400E3AE4D}"/>
              </a:ext>
            </a:extLst>
          </p:cNvPr>
          <p:cNvSpPr txBox="1"/>
          <p:nvPr/>
        </p:nvSpPr>
        <p:spPr>
          <a:xfrm>
            <a:off x="5591944" y="1343922"/>
            <a:ext cx="33374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xmlns="" id="{C82ED56A-2008-4F52-992D-50AAD33B9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984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3259940-7682-4F43-BB91-B46A00DE87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9336" y="692199"/>
            <a:ext cx="5600700" cy="3898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6801B16C-262B-F144-A587-46253B9227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4309" y="4102100"/>
            <a:ext cx="3594100" cy="2755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C9E6090E-F78C-0D40-8BE5-D6A94084DD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2310" y="1538114"/>
            <a:ext cx="7086600" cy="49657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116632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 адренергічної модуляції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струмів через кальцієві канали в нейронах ГТН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xmlns="" id="{EC4C97E3-FA7E-492F-AF47-5AB67E63A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20CDAEE-177C-4A89-95B5-2A6149A63F53}"/>
              </a:ext>
            </a:extLst>
          </p:cNvPr>
          <p:cNvSpPr txBox="1"/>
          <p:nvPr/>
        </p:nvSpPr>
        <p:spPr>
          <a:xfrm>
            <a:off x="6597582" y="1068565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A5A061B-32D1-4B8D-99D8-47DCB562AE0A}"/>
              </a:ext>
            </a:extLst>
          </p:cNvPr>
          <p:cNvSpPr txBox="1"/>
          <p:nvPr/>
        </p:nvSpPr>
        <p:spPr>
          <a:xfrm>
            <a:off x="9743543" y="1040673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тип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0202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37352450-D2BF-214D-B0A9-E34DB73CFC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984" y="1495426"/>
            <a:ext cx="6007100" cy="4216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F8D078E-2B20-954D-BA21-3F996A15AE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9730" y="-392227"/>
            <a:ext cx="5334000" cy="4330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0D6228F5-C1B1-0843-A96B-D772D53128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1118" y="3552853"/>
            <a:ext cx="6477000" cy="43434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3CBCD55-86A3-4C83-A4E0-7F854F4FD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-12834"/>
            <a:ext cx="10972800" cy="1143000"/>
          </a:xfrm>
        </p:spPr>
        <p:txBody>
          <a:bodyPr>
            <a:no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Вплив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високоамплітудної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деполяризації на адренергічну модуляцію струмів через ПКК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73BEA10-3CCA-4073-90E7-DEF27265DC7C}"/>
              </a:ext>
            </a:extLst>
          </p:cNvPr>
          <p:cNvSpPr txBox="1"/>
          <p:nvPr/>
        </p:nvSpPr>
        <p:spPr>
          <a:xfrm>
            <a:off x="335360" y="1099515"/>
            <a:ext cx="4721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Вплив деполяризації на струми через ПКК 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кутник 3">
            <a:extLst>
              <a:ext uri="{FF2B5EF4-FFF2-40B4-BE49-F238E27FC236}">
                <a16:creationId xmlns:a16="http://schemas.microsoft.com/office/drawing/2014/main" xmlns="" id="{DA96A917-D33C-48C5-BBFD-9100FE6C9D69}"/>
              </a:ext>
            </a:extLst>
          </p:cNvPr>
          <p:cNvSpPr/>
          <p:nvPr/>
        </p:nvSpPr>
        <p:spPr>
          <a:xfrm>
            <a:off x="7608168" y="109951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I-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адренергічної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модуляці</a:t>
            </a:r>
            <a:endParaRPr lang="en-US" b="1" dirty="0"/>
          </a:p>
        </p:txBody>
      </p:sp>
      <p:sp>
        <p:nvSpPr>
          <p:cNvPr id="5" name="Прямокутник 4">
            <a:extLst>
              <a:ext uri="{FF2B5EF4-FFF2-40B4-BE49-F238E27FC236}">
                <a16:creationId xmlns:a16="http://schemas.microsoft.com/office/drawing/2014/main" xmlns="" id="{F43ABE7C-119C-472B-B501-87C5A366BAA5}"/>
              </a:ext>
            </a:extLst>
          </p:cNvPr>
          <p:cNvSpPr/>
          <p:nvPr/>
        </p:nvSpPr>
        <p:spPr>
          <a:xfrm>
            <a:off x="4007768" y="433336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II-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адренергічної модуляції</a:t>
            </a:r>
            <a:endParaRPr lang="en-US" b="1" dirty="0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xmlns="" id="{ED4AB6FB-9F48-4524-8BEA-3F206C2C4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5598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191AA38-7449-924C-A3B3-252B27BCCF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5067" y="386550"/>
            <a:ext cx="5600700" cy="3924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3978807-1A32-8946-9DAB-569D998CB99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4959" y="612644"/>
            <a:ext cx="5461000" cy="3263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DCD273F3-1798-554F-B2E1-50E6EA6A87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5289" y="3488087"/>
            <a:ext cx="5613400" cy="3352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8686867-6560-854C-B1C7-7473882229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8788" y="3208840"/>
            <a:ext cx="7505700" cy="3937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2737887-A396-4DBA-94CF-DEB76B93A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667" y="0"/>
            <a:ext cx="109728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Пригнічення струму через ПКК при різних потенціалах на мембрані нейронів ГТН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xmlns="" id="{FFF4D6E1-AE2C-4727-A9B3-21A9D0F29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6154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849EC26-36A1-854C-B1A5-675EA26B3C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1639" y="1056936"/>
            <a:ext cx="7924800" cy="55118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4AD4F2-35C6-4F65-A6B9-4593A2EA8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Участь α</a:t>
            </a:r>
            <a:r>
              <a:rPr lang="uk-UA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-адренорецепторів у адренергічній модуляції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xmlns="" id="{7ED621FE-8BE4-4A39-88FA-D8B652E4B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34474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F370C98-5793-E04E-A5DC-01E001A4F5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5420" y="1510173"/>
            <a:ext cx="6464300" cy="4508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64BF781-6169-4645-A848-F5794BAED0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70868"/>
            <a:ext cx="6959600" cy="55753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3D1225-9BD2-4B66-9FF1-63512773B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32668"/>
            <a:ext cx="109728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високопорогових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ПКК, що беруть участь у адренергічній модуляції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Місце для номера слайда 10">
            <a:extLst>
              <a:ext uri="{FF2B5EF4-FFF2-40B4-BE49-F238E27FC236}">
                <a16:creationId xmlns:a16="http://schemas.microsoft.com/office/drawing/2014/main" xmlns="" id="{488261DD-0F0A-433C-B1AF-B562260BD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495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9437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9416" y="1205732"/>
            <a:ext cx="11089232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 фіксації потенціалу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струму та локальної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суперфузії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досліджено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модулюючий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вплив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норадреналіну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НА) на електрофізіологічні характеристики культивованих нейронів ганглія трійчастого нерва (ГТН). Такий вплив моделює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симпато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-сенсорну взаємодію в провідних шляхах трійчастого нерва.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пригнічує електричну активність нейронів ГТН, зменшує амплітуду та тривалість потенціалу дії,  нівелює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еффект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вхідного випрямлення. Мішенями такого впливу є потенціал-керовані кальцієві канали та канали, що активуються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гіперполяризацією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більшості (91%) нейронів  ГТН НА дозо-залежно пригнічує струм через потенціал-керовані кальцієві  канали, при цьому у 62% нейронів зменшується лише амплітуда струму, а у 29% - також уповільнюється кінетика струму.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Електрофізіологічними методами ідентифіковано присутність нейронів з НА-індукованими змінами у кінетиці у яких частково залучений прямий внутрішньоклітинний шлях. Він опосередкований взаємодією Gβγ-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субодииці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кальцієвим каналом. Тоді як у клітинах без змін у кінетиці при аплікації НА він є практично відсутнім.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Модулюючий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ефект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норадреналіну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uk-UA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високопорогові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кальцієві канали переважно (на 60 %) опосередковується активацією α</a:t>
            </a:r>
            <a:r>
              <a:rPr lang="uk-UA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-адренорецепторів.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uk-U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Близько половини (52%) ефекту НА реалізується через канали N типу, внесок R та P\Q каналів складає 35 та 13 % відповідно, а канали L типу практично не беруть участь у адренергічній модуляції нейронів ГТН. 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+mj-lt"/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30DCC-AE24-4FED-908F-5B93FA3029BE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6240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989" y="2276872"/>
            <a:ext cx="8229600" cy="1143000"/>
          </a:xfrm>
        </p:spPr>
        <p:txBody>
          <a:bodyPr/>
          <a:lstStyle/>
          <a:p>
            <a:r>
              <a:rPr lang="uk-UA" dirty="0"/>
              <a:t>Дякую за увагу!!!!</a:t>
            </a:r>
          </a:p>
        </p:txBody>
      </p:sp>
      <p:pic>
        <p:nvPicPr>
          <p:cNvPr id="4" name="Picture 6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5840" y="3789043"/>
            <a:ext cx="2733898" cy="245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омера слайда 2">
            <a:extLst>
              <a:ext uri="{FF2B5EF4-FFF2-40B4-BE49-F238E27FC236}">
                <a16:creationId xmlns:a16="http://schemas.microsoft.com/office/drawing/2014/main" xmlns="" id="{197D682A-BFB1-49A3-AD33-91120DF27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7073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562" y="15032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импато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-сенсорні зав’язки в ганглії трійчастого нерва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2976" y="1450940"/>
            <a:ext cx="4293255" cy="4896544"/>
          </a:xfrm>
        </p:spPr>
      </p:pic>
      <p:sp>
        <p:nvSpPr>
          <p:cNvPr id="5" name="Прямоугольник 4"/>
          <p:cNvSpPr/>
          <p:nvPr/>
        </p:nvSpPr>
        <p:spPr>
          <a:xfrm>
            <a:off x="5146983" y="1641752"/>
            <a:ext cx="648072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302749" y="1297316"/>
            <a:ext cx="2105120" cy="279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 flipV="1">
            <a:off x="5795055" y="1538162"/>
            <a:ext cx="3128952" cy="7950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924008" y="1538162"/>
            <a:ext cx="2862603" cy="22595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>
            <a:cxnSpLocks/>
          </p:cNvCxnSpPr>
          <p:nvPr/>
        </p:nvCxnSpPr>
        <p:spPr>
          <a:xfrm>
            <a:off x="5149980" y="2253633"/>
            <a:ext cx="3774027" cy="14810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8741" y="3884970"/>
            <a:ext cx="5015079" cy="2803256"/>
          </a:xfrm>
          <a:prstGeom prst="rect">
            <a:avLst/>
          </a:prstGeom>
        </p:spPr>
      </p:pic>
      <p:cxnSp>
        <p:nvCxnSpPr>
          <p:cNvPr id="25" name="Прямая со стрелкой 24"/>
          <p:cNvCxnSpPr/>
          <p:nvPr/>
        </p:nvCxnSpPr>
        <p:spPr>
          <a:xfrm flipV="1">
            <a:off x="4007768" y="2775061"/>
            <a:ext cx="0" cy="1022660"/>
          </a:xfrm>
          <a:prstGeom prst="straightConnector1">
            <a:avLst/>
          </a:prstGeom>
          <a:ln w="2222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139407" y="981127"/>
            <a:ext cx="37475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Ганглій трійчастого нерва (ГТН)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149034" y="3360255"/>
            <a:ext cx="28803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Ramon y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Cajal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(1899)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16799" y="3156937"/>
            <a:ext cx="2874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Верхній шийний ганглій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7896200" y="5576683"/>
            <a:ext cx="648072" cy="0"/>
          </a:xfrm>
          <a:prstGeom prst="straightConnector1">
            <a:avLst/>
          </a:prstGeom>
          <a:ln w="317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220428" y="6184996"/>
            <a:ext cx="2286705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6240019" y="5589240"/>
            <a:ext cx="1080121" cy="595756"/>
          </a:xfrm>
          <a:prstGeom prst="straightConnector1">
            <a:avLst/>
          </a:prstGeom>
          <a:ln w="31750">
            <a:solidFill>
              <a:schemeClr val="accent3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7520078" y="5861325"/>
            <a:ext cx="1024194" cy="647342"/>
          </a:xfrm>
          <a:prstGeom prst="straightConnector1">
            <a:avLst/>
          </a:prstGeom>
          <a:ln w="34925">
            <a:solidFill>
              <a:schemeClr val="accent3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277920" y="6319142"/>
            <a:ext cx="2171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Вторинні посередники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93532" y="4468472"/>
            <a:ext cx="5269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/>
              <a:t>НА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31DDDBDA-4B89-4611-B4CF-39CEC12359C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7665" y="1784128"/>
            <a:ext cx="3574765" cy="4400867"/>
          </a:xfrm>
          <a:prstGeom prst="rect">
            <a:avLst/>
          </a:prstGeom>
        </p:spPr>
      </p:pic>
      <p:sp>
        <p:nvSpPr>
          <p:cNvPr id="22" name="Місце для номера слайда 21">
            <a:extLst>
              <a:ext uri="{FF2B5EF4-FFF2-40B4-BE49-F238E27FC236}">
                <a16:creationId xmlns:a16="http://schemas.microsoft.com/office/drawing/2014/main" xmlns="" id="{F27039BA-9BF7-4C33-AC92-4DB872C81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6313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Місце для вмісту 2">
            <a:extLst>
              <a:ext uri="{FF2B5EF4-FFF2-40B4-BE49-F238E27FC236}">
                <a16:creationId xmlns:a16="http://schemas.microsoft.com/office/drawing/2014/main" xmlns="" id="{95FBDD65-8962-4FB9-AEB7-5E3997031F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368" y="404664"/>
            <a:ext cx="11161239" cy="6048672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uk-UA" sz="3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Мета:</a:t>
            </a:r>
            <a:r>
              <a:rPr lang="uk-UA" sz="3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дослідити </a:t>
            </a:r>
            <a:r>
              <a:rPr lang="uk-UA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норадреналін</a:t>
            </a: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(НА)-індуковану модуляцію електрофізіологічних характеристик та струмів через потенціал-керовані кальцієві канали нейронів  ганглій трійчастого нерва (ГТН).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uk-UA" sz="3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досліджень:</a:t>
            </a:r>
            <a:r>
              <a:rPr lang="uk-UA" sz="3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викликана електрична активність та струми через потенціал-керовані кальцієві канали (ПКК)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uk-UA" sz="34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Об’єкт досліджень:</a:t>
            </a:r>
            <a:r>
              <a:rPr lang="uk-UA" sz="3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uk-UA" sz="3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культивовані нейрони ГТН</a:t>
            </a: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r>
              <a:rPr lang="uk-UA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Задачі: </a:t>
            </a:r>
          </a:p>
          <a:p>
            <a:pPr lvl="0">
              <a:lnSpc>
                <a:spcPct val="120000"/>
              </a:lnSpc>
            </a:pP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охарактеризувати вплив НА </a:t>
            </a:r>
            <a:r>
              <a:rPr lang="uk-UA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електрофізіологічні параметри та електричну активність культивованих нейронів ГТН;</a:t>
            </a:r>
          </a:p>
          <a:p>
            <a:pPr lvl="0">
              <a:lnSpc>
                <a:spcPct val="120000"/>
              </a:lnSpc>
            </a:pP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дослідити НА-індуковані зміни у характеристиках струмів через ПКК;</a:t>
            </a:r>
          </a:p>
          <a:p>
            <a:pPr lvl="0">
              <a:lnSpc>
                <a:spcPct val="120000"/>
              </a:lnSpc>
            </a:pP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ідентифікувати типи ПКК, задіяних у адренергічній модуляції кальцієвих струмів нейронів ГТН;</a:t>
            </a:r>
          </a:p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 роль α2-адренорецепторів у НА-індукованій модуляції струмів через ПКК</a:t>
            </a:r>
          </a:p>
          <a:p>
            <a:pPr marL="0" indent="0">
              <a:buNone/>
            </a:pPr>
            <a:endParaRPr lang="uk-UA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3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Методи: </a:t>
            </a:r>
          </a:p>
          <a:p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культивування </a:t>
            </a:r>
            <a:r>
              <a:rPr lang="uk-UA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дисоційованих</a:t>
            </a: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нейронів ГТН;</a:t>
            </a:r>
          </a:p>
          <a:p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реєстрація електричної активності та іонних струмів від окремих нейронів за умов фіксації потенціалу/струму в конфігурації “ціла клітина”;</a:t>
            </a:r>
          </a:p>
          <a:p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локальна перфузія для аплікації </a:t>
            </a:r>
            <a:r>
              <a:rPr lang="uk-UA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фармакологічно</a:t>
            </a:r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активних речовин;</a:t>
            </a:r>
          </a:p>
          <a:p>
            <a:r>
              <a:rPr lang="uk-U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статистичний аналіз отриманих даних</a:t>
            </a: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uk-UA" sz="3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</a:pPr>
            <a:endParaRPr lang="uk-UA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endParaRPr lang="uk-UA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uk-UA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uk-UA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Місце для номера слайда 1">
            <a:extLst>
              <a:ext uri="{FF2B5EF4-FFF2-40B4-BE49-F238E27FC236}">
                <a16:creationId xmlns:a16="http://schemas.microsoft.com/office/drawing/2014/main" xmlns="" id="{A9BACFC9-98F3-4FF9-9559-253E7C01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638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1B6D494-F696-2146-909F-17160A382F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3472" y="970302"/>
            <a:ext cx="9309100" cy="6540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67611" y="4797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35563" y="537321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3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077200" y="6356353"/>
            <a:ext cx="2133600" cy="365125"/>
          </a:xfrm>
        </p:spPr>
        <p:txBody>
          <a:bodyPr/>
          <a:lstStyle/>
          <a:p>
            <a:fld id="{43730DCC-AE24-4FED-908F-5B93FA3029BE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991544" y="260648"/>
            <a:ext cx="8229600" cy="710952"/>
          </a:xfrm>
        </p:spPr>
        <p:txBody>
          <a:bodyPr>
            <a:no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типи відповідей на деполяризацію мембрани нейронів ГТН</a:t>
            </a:r>
            <a:b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8216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CE0A2C3-40AC-6B4D-8178-5E86C925E9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8457" y="897957"/>
            <a:ext cx="8432800" cy="59309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3552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Вплив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норадреналіну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вхідне випрямлення нейронів ГТН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6888088" y="3863407"/>
                <a:ext cx="2880320" cy="565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l-GR" b="1">
                        <a:latin typeface="Cambria Math"/>
                      </a:rPr>
                      <m:t>𝛈</m:t>
                    </m:r>
                    <m:r>
                      <a:rPr lang="en-US">
                        <a:latin typeface="Cambria Math"/>
                      </a:rPr>
                      <m:t>=</m:t>
                    </m:r>
                  </m:oMath>
                </a14:m>
                <a:r>
                  <a:rPr lang="ru-RU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US" i="1" dirty="0">
                                <a:latin typeface="Cambria Math"/>
                              </a:rPr>
                              <m:t>𝑝𝑒𝑎𝑘</m:t>
                            </m:r>
                          </m:sub>
                        </m:sSub>
                        <m:r>
                          <a:rPr lang="en-US" i="1" dirty="0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US" i="1" dirty="0">
                                <a:latin typeface="Cambria Math"/>
                              </a:rPr>
                              <m:t>𝑠𝑠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en-US" i="1" dirty="0">
                                <a:latin typeface="Cambria Math"/>
                              </a:rPr>
                              <m:t>𝑝𝑒𝑎𝑘</m:t>
                            </m:r>
                          </m:sub>
                        </m:sSub>
                      </m:den>
                    </m:f>
                    <m:r>
                      <a:rPr lang="en-US" i="1" dirty="0">
                        <a:latin typeface="Cambria Math"/>
                      </a:rPr>
                      <m:t>∗100</m:t>
                    </m:r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88088" y="3863407"/>
                <a:ext cx="2880320" cy="565219"/>
              </a:xfrm>
              <a:prstGeom prst="rect">
                <a:avLst/>
              </a:prstGeom>
              <a:blipFill>
                <a:blip r:embed="rId4" cstate="print"/>
                <a:stretch>
                  <a:fillRect b="-43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1524003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1" name="Таблиця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6350717"/>
              </p:ext>
            </p:extLst>
          </p:nvPr>
        </p:nvGraphicFramePr>
        <p:xfrm>
          <a:off x="6654062" y="4797152"/>
          <a:ext cx="3348372" cy="1584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781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1757">
                <a:tc>
                  <a:txBody>
                    <a:bodyPr/>
                    <a:lstStyle/>
                    <a:p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uk-UA" sz="14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контроль</a:t>
                      </a:r>
                      <a:r>
                        <a:rPr lang="uk-UA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,%</a:t>
                      </a:r>
                      <a:endParaRPr lang="uk-UA" sz="1400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1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η</a:t>
                      </a:r>
                      <a:r>
                        <a:rPr lang="uk-UA" sz="14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uk-UA" sz="14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,%</a:t>
                      </a:r>
                      <a:endParaRPr lang="uk-UA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ТН (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N=34)</a:t>
                      </a:r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38±2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± 2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240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</a:t>
                      </a:r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(N=11)</a:t>
                      </a:r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25±3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± 4</a:t>
                      </a:r>
                    </a:p>
                    <a:p>
                      <a:endParaRPr lang="uk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Місце для номера слайда 2">
            <a:extLst>
              <a:ext uri="{FF2B5EF4-FFF2-40B4-BE49-F238E27FC236}">
                <a16:creationId xmlns:a16="http://schemas.microsoft.com/office/drawing/2014/main" xmlns="" id="{954AC86C-7067-41F9-B974-DA96F7D53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703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C43D300-8F54-3C48-BC09-F9F77C7476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4805" y="1393043"/>
            <a:ext cx="7048500" cy="5029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10A6848-1148-7645-9A56-443B7CCC88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18" y="1418452"/>
            <a:ext cx="5689600" cy="5181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B516196-0455-462B-B82F-AD2117D79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85634"/>
            <a:ext cx="109728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НА-індуковані зміни у тонічній електричній активності нейронів ГТН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xmlns="" id="{DA0B1426-1F08-40EF-861B-D173F5872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555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FEEC0FA-7D83-1947-8D29-EE23BAEF56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04" y="1275928"/>
            <a:ext cx="6591300" cy="5105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6374B4D-A81E-2143-968D-4235C02ED4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9252" y="1031849"/>
            <a:ext cx="9410700" cy="63754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528" y="-99392"/>
            <a:ext cx="82296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НА-індуковані зміни у тонічній електричній активності нейронів ГТН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xmlns="" id="{3507CDDD-2C94-4216-A6F5-AC8C4664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3272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A1D4D4-F423-8C46-9C1B-20AD85F68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9166" y="1196752"/>
            <a:ext cx="8712200" cy="57531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1504" y="-171400"/>
            <a:ext cx="8579296" cy="1262112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НА-викликані зміни у адаптивних нейронах та нейронах з затриманою генерацією ПД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730DCC-AE24-4FED-908F-5B93FA3029BE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999656" y="6447447"/>
            <a:ext cx="1624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амплітуда ПД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32104" y="6447447"/>
            <a:ext cx="2374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тривалість спаду ПД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03912" y="4581128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N=14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518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9AEC14E-5744-5442-9AEE-4FE453E38E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5131" y="1529300"/>
            <a:ext cx="6883400" cy="4826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DE15AB6-5526-3D42-84E4-8799090984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8829" y="1551951"/>
            <a:ext cx="5511800" cy="38354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EF1F7D-8BEF-4801-B79B-06C6EF89A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776" y="116632"/>
            <a:ext cx="10972800" cy="1143000"/>
          </a:xfrm>
        </p:spPr>
        <p:txBody>
          <a:bodyPr>
            <a:normAutofit/>
          </a:bodyPr>
          <a:lstStyle/>
          <a:p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Адренергічний вплив на струми через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потенціалкеровані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кальцієві канали (ПКК)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1E12265-C977-4FC9-A2AD-632564B2B357}"/>
              </a:ext>
            </a:extLst>
          </p:cNvPr>
          <p:cNvSpPr txBox="1"/>
          <p:nvPr/>
        </p:nvSpPr>
        <p:spPr>
          <a:xfrm>
            <a:off x="1415480" y="5630083"/>
            <a:ext cx="3071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=0.142 </a:t>
            </a: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мкМ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0.22</a:t>
            </a:r>
          </a:p>
        </p:txBody>
      </p:sp>
      <p:sp>
        <p:nvSpPr>
          <p:cNvPr id="3" name="Місце для номера слайда 2">
            <a:extLst>
              <a:ext uri="{FF2B5EF4-FFF2-40B4-BE49-F238E27FC236}">
                <a16:creationId xmlns:a16="http://schemas.microsoft.com/office/drawing/2014/main" xmlns="" id="{DF6B111B-3643-45B2-9B5A-BAE05B010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3C0C9-937A-42B2-988F-120086CA71B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26649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28830</TotalTime>
  <Words>1715</Words>
  <Application>Microsoft Office PowerPoint</Application>
  <PresentationFormat>Произвольный</PresentationFormat>
  <Paragraphs>117</Paragraphs>
  <Slides>17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властивості АДРЕНЕРГІЧНОЇ МОДУЛЯЦІЇ КАЛЬЦІЄВИХ СТРУМІВ НЕЙРОНІВ ГАНГЛІЯ ТРІЙЧАСТОГО НЕРВА </vt:lpstr>
      <vt:lpstr>Cимпато-сенсорні зав’язки в ганглії трійчастого нерва</vt:lpstr>
      <vt:lpstr>Слайд 3</vt:lpstr>
      <vt:lpstr>Три типи відповідей на деполяризацію мембрани нейронів ГТН </vt:lpstr>
      <vt:lpstr>Вплив норадреналіну на вхідне випрямлення нейронів ГТН</vt:lpstr>
      <vt:lpstr>НА-індуковані зміни у тонічній електричній активності нейронів ГТН</vt:lpstr>
      <vt:lpstr>НА-індуковані зміни у тонічній електричній активності нейронів ГТН</vt:lpstr>
      <vt:lpstr>НА-викликані зміни у адаптивних нейронах та нейронах з затриманою генерацією ПД</vt:lpstr>
      <vt:lpstr>Адренергічний вплив на струми через потенціалкеровані кальцієві канали (ПКК)</vt:lpstr>
      <vt:lpstr>Слайд 10</vt:lpstr>
      <vt:lpstr>Типи адренергічної модуляції струмів через кальцієві канали в нейронах ГТН</vt:lpstr>
      <vt:lpstr>Вплив високоамплітудної деполяризації на адренергічну модуляцію струмів через ПКК</vt:lpstr>
      <vt:lpstr>Пригнічення струму через ПКК при різних потенціалах на мембрані нейронів ГТН</vt:lpstr>
      <vt:lpstr>Участь α2-адренорецепторів у адренергічній модуляції </vt:lpstr>
      <vt:lpstr>Типи високопорогових ПКК, що беруть участь у адренергічній модуляції</vt:lpstr>
      <vt:lpstr>Висновки</vt:lpstr>
      <vt:lpstr>Дякую за увагу!!!!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Властивості адренергічної модуляції кальцієвих струмів нейронів ганглія трійчастого нерва</dc:title>
  <dc:creator>Admin</dc:creator>
  <cp:lastModifiedBy>Atrem</cp:lastModifiedBy>
  <cp:revision>426</cp:revision>
  <cp:lastPrinted>2019-09-18T10:38:56Z</cp:lastPrinted>
  <dcterms:created xsi:type="dcterms:W3CDTF">2019-09-04T16:34:16Z</dcterms:created>
  <dcterms:modified xsi:type="dcterms:W3CDTF">2020-05-12T11:07:37Z</dcterms:modified>
</cp:coreProperties>
</file>